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5" r:id="rId5"/>
    <p:sldId id="316" r:id="rId6"/>
    <p:sldId id="319" r:id="rId7"/>
    <p:sldId id="317" r:id="rId8"/>
    <p:sldId id="318" r:id="rId9"/>
    <p:sldId id="308" r:id="rId10"/>
    <p:sldId id="309" r:id="rId11"/>
    <p:sldId id="296" r:id="rId12"/>
    <p:sldId id="297" r:id="rId13"/>
    <p:sldId id="304" r:id="rId14"/>
    <p:sldId id="298" r:id="rId15"/>
    <p:sldId id="303" r:id="rId16"/>
    <p:sldId id="313" r:id="rId17"/>
    <p:sldId id="322" r:id="rId18"/>
    <p:sldId id="314" r:id="rId19"/>
    <p:sldId id="323" r:id="rId20"/>
    <p:sldId id="320" r:id="rId21"/>
    <p:sldId id="315" r:id="rId22"/>
    <p:sldId id="310" r:id="rId23"/>
    <p:sldId id="311" r:id="rId24"/>
    <p:sldId id="312" r:id="rId25"/>
    <p:sldId id="302" r:id="rId26"/>
  </p:sldIdLst>
  <p:sldSz cx="9144000" cy="6858000" type="screen4x3"/>
  <p:notesSz cx="6854825" cy="9985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6" autoAdjust="0"/>
    <p:restoredTop sz="94660"/>
  </p:normalViewPr>
  <p:slideViewPr>
    <p:cSldViewPr snapToGrid="0">
      <p:cViewPr varScale="1">
        <p:scale>
          <a:sx n="114" d="100"/>
          <a:sy n="114" d="100"/>
        </p:scale>
        <p:origin x="12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86EF98-36C7-46A8-8A29-B1F684B82F63}" type="datetimeFigureOut">
              <a:rPr lang="en-GB" smtClean="0"/>
              <a:t>27/04/2018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389895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86EF98-36C7-46A8-8A29-B1F684B82F63}" type="datetimeFigureOut">
              <a:rPr lang="en-GB" smtClean="0"/>
              <a:t>27/04/2018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159257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86EF98-36C7-46A8-8A29-B1F684B82F63}" type="datetimeFigureOut">
              <a:rPr lang="en-GB" smtClean="0"/>
              <a:t>27/04/2018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55529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86EF98-36C7-46A8-8A29-B1F684B82F63}" type="datetimeFigureOut">
              <a:rPr lang="en-GB" smtClean="0"/>
              <a:t>27/04/2018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306876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86EF98-36C7-46A8-8A29-B1F684B82F63}" type="datetimeFigureOut">
              <a:rPr lang="en-GB" smtClean="0"/>
              <a:t>27/04/2018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212393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86EF98-36C7-46A8-8A29-B1F684B82F63}" type="datetimeFigureOut">
              <a:rPr lang="en-GB" smtClean="0"/>
              <a:t>27/04/2018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106068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86EF98-36C7-46A8-8A29-B1F684B82F63}" type="datetimeFigureOut">
              <a:rPr lang="en-GB" smtClean="0"/>
              <a:t>27/04/2018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194742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86EF98-36C7-46A8-8A29-B1F684B82F63}" type="datetimeFigureOut">
              <a:rPr lang="en-GB" smtClean="0"/>
              <a:t>27/04/2018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313538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6EF98-36C7-46A8-8A29-B1F684B82F63}" type="datetimeFigureOut">
              <a:rPr lang="en-GB" smtClean="0"/>
              <a:t>27/04/2018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360300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6EF98-36C7-46A8-8A29-B1F684B82F63}" type="datetimeFigureOut">
              <a:rPr lang="en-GB" smtClean="0"/>
              <a:t>27/04/2018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231077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6EF98-36C7-46A8-8A29-B1F684B82F63}" type="datetimeFigureOut">
              <a:rPr lang="en-GB" smtClean="0"/>
              <a:t>27/04/2018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293692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6EF98-36C7-46A8-8A29-B1F684B82F63}" type="datetimeFigureOut">
              <a:rPr lang="en-GB" smtClean="0"/>
              <a:t>27/04/2018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26103-9603-4750-9D13-1A259B49E8CD}" type="slidenum">
              <a:rPr lang="en-GB" smtClean="0"/>
              <a:t>‹#›</a:t>
            </a:fld>
            <a:endParaRPr lang="en-GB"/>
          </a:p>
        </p:txBody>
      </p:sp>
    </p:spTree>
    <p:extLst>
      <p:ext uri="{BB962C8B-B14F-4D97-AF65-F5344CB8AC3E}">
        <p14:creationId xmlns:p14="http://schemas.microsoft.com/office/powerpoint/2010/main" val="1272128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5GSMRUl9UPo"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ritannica.com/topic/Satori"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Amitabha Buddha">
            <a:extLst>
              <a:ext uri="{FF2B5EF4-FFF2-40B4-BE49-F238E27FC236}">
                <a16:creationId xmlns:a16="http://schemas.microsoft.com/office/drawing/2014/main" id="{4F4BE8F9-0785-465E-B54C-F094651811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4775" y="2571596"/>
            <a:ext cx="1652953" cy="27213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EFE7C8-E37E-400D-A62E-0D53FF2AC93F}"/>
              </a:ext>
            </a:extLst>
          </p:cNvPr>
          <p:cNvSpPr>
            <a:spLocks noGrp="1"/>
          </p:cNvSpPr>
          <p:nvPr>
            <p:ph type="ctrTitle"/>
          </p:nvPr>
        </p:nvSpPr>
        <p:spPr>
          <a:xfrm>
            <a:off x="203981" y="298938"/>
            <a:ext cx="8736037" cy="1188720"/>
          </a:xfrm>
          <a:solidFill>
            <a:schemeClr val="accent5">
              <a:lumMod val="40000"/>
              <a:lumOff val="60000"/>
            </a:schemeClr>
          </a:solidFill>
          <a:ln w="38100">
            <a:solidFill>
              <a:schemeClr val="tx1"/>
            </a:solidFill>
          </a:ln>
        </p:spPr>
        <p:txBody>
          <a:bodyPr>
            <a:normAutofit fontScale="90000"/>
          </a:bodyPr>
          <a:lstStyle/>
          <a:p>
            <a:r>
              <a:rPr lang="en-GB" sz="8800" dirty="0">
                <a:latin typeface="Cooper Black" panose="0208090404030B020404" pitchFamily="18" charset="0"/>
              </a:rPr>
              <a:t>Budd 5: Society</a:t>
            </a:r>
          </a:p>
        </p:txBody>
      </p:sp>
      <p:sp>
        <p:nvSpPr>
          <p:cNvPr id="3" name="Subtitle 2">
            <a:extLst>
              <a:ext uri="{FF2B5EF4-FFF2-40B4-BE49-F238E27FC236}">
                <a16:creationId xmlns:a16="http://schemas.microsoft.com/office/drawing/2014/main" id="{A2DC5640-5C45-4B0A-89AB-8918B52C30BE}"/>
              </a:ext>
            </a:extLst>
          </p:cNvPr>
          <p:cNvSpPr>
            <a:spLocks noGrp="1"/>
          </p:cNvSpPr>
          <p:nvPr>
            <p:ph type="subTitle" idx="1"/>
          </p:nvPr>
        </p:nvSpPr>
        <p:spPr>
          <a:xfrm>
            <a:off x="1452392" y="2307794"/>
            <a:ext cx="5947118" cy="3248928"/>
          </a:xfrm>
          <a:solidFill>
            <a:schemeClr val="accent5">
              <a:lumMod val="20000"/>
              <a:lumOff val="80000"/>
            </a:schemeClr>
          </a:solidFill>
          <a:ln w="28575">
            <a:solidFill>
              <a:schemeClr val="tx1"/>
            </a:solidFill>
          </a:ln>
        </p:spPr>
        <p:txBody>
          <a:bodyPr>
            <a:normAutofit/>
          </a:bodyPr>
          <a:lstStyle/>
          <a:p>
            <a:pPr marL="457200" indent="-457200" algn="l">
              <a:buAutoNum type="alphaLcParenR"/>
            </a:pPr>
            <a:r>
              <a:rPr lang="en-GB" dirty="0"/>
              <a:t>Buddhism in the Far East</a:t>
            </a:r>
          </a:p>
          <a:p>
            <a:pPr marL="1168400" indent="-514350" algn="l">
              <a:buFont typeface="+mj-lt"/>
              <a:buAutoNum type="romanLcPeriod"/>
            </a:pPr>
            <a:r>
              <a:rPr lang="en-GB" dirty="0"/>
              <a:t>Zen Buddhism</a:t>
            </a:r>
          </a:p>
          <a:p>
            <a:pPr marL="1168400" indent="-514350" algn="l">
              <a:buFont typeface="+mj-lt"/>
              <a:buAutoNum type="romanLcPeriod"/>
            </a:pPr>
            <a:r>
              <a:rPr lang="en-GB" dirty="0"/>
              <a:t>Pure Land Buddhism</a:t>
            </a:r>
          </a:p>
          <a:p>
            <a:pPr algn="l"/>
            <a:r>
              <a:rPr lang="en-GB" dirty="0"/>
              <a:t>b)  Buddhism in the West</a:t>
            </a:r>
          </a:p>
          <a:p>
            <a:pPr marL="1168400" indent="-514350" algn="l">
              <a:buFont typeface="+mj-lt"/>
              <a:buAutoNum type="romanLcPeriod"/>
            </a:pPr>
            <a:r>
              <a:rPr lang="en-GB" dirty="0"/>
              <a:t>The spread of Buddhism to the West</a:t>
            </a:r>
          </a:p>
          <a:p>
            <a:pPr marL="1168400" indent="-514350" algn="l">
              <a:buFont typeface="+mj-lt"/>
              <a:buAutoNum type="romanLcPeriod"/>
            </a:pPr>
            <a:r>
              <a:rPr lang="en-GB" dirty="0"/>
              <a:t>Buddhism in popular culture</a:t>
            </a:r>
          </a:p>
          <a:p>
            <a:pPr marL="1168400" indent="-514350" algn="l">
              <a:buFont typeface="+mj-lt"/>
              <a:buAutoNum type="romanLcPeriod"/>
            </a:pPr>
            <a:r>
              <a:rPr lang="en-GB" dirty="0"/>
              <a:t>Western ‘inculturation’</a:t>
            </a:r>
          </a:p>
          <a:p>
            <a:endParaRPr lang="en-GB" dirty="0"/>
          </a:p>
        </p:txBody>
      </p:sp>
      <p:pic>
        <p:nvPicPr>
          <p:cNvPr id="4" name="Picture 4" descr="Image result for zen buddhism symbol">
            <a:extLst>
              <a:ext uri="{FF2B5EF4-FFF2-40B4-BE49-F238E27FC236}">
                <a16:creationId xmlns:a16="http://schemas.microsoft.com/office/drawing/2014/main" id="{6F8A1E72-6317-44E2-BCDA-D86F7B69CF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7" y="3429000"/>
            <a:ext cx="1411330" cy="142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62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2" y="196313"/>
            <a:ext cx="8778240" cy="633681"/>
          </a:xfrm>
          <a:solidFill>
            <a:schemeClr val="bg1">
              <a:lumMod val="95000"/>
            </a:schemeClr>
          </a:solidFill>
          <a:ln w="38100">
            <a:solidFill>
              <a:schemeClr val="tx1"/>
            </a:solidFill>
          </a:ln>
        </p:spPr>
        <p:txBody>
          <a:bodyPr>
            <a:normAutofit fontScale="90000"/>
          </a:bodyPr>
          <a:lstStyle/>
          <a:p>
            <a:pPr algn="ctr"/>
            <a:r>
              <a:rPr lang="en-GB" dirty="0">
                <a:latin typeface="Cooper Black" panose="0208090404030B020404" pitchFamily="18" charset="0"/>
              </a:rPr>
              <a:t>Zen Flesh, Zen Bones</a:t>
            </a: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0" y="4038745"/>
            <a:ext cx="4009292" cy="2647901"/>
          </a:xfrm>
        </p:spPr>
        <p:txBody>
          <a:bodyPr>
            <a:normAutofit fontScale="92500" lnSpcReduction="10000"/>
          </a:bodyPr>
          <a:lstStyle/>
          <a:p>
            <a:r>
              <a:rPr lang="en-GB" sz="3600" dirty="0"/>
              <a:t>Paul Reps, who compiled and writes the foreword to the famous book of Zen </a:t>
            </a:r>
            <a:r>
              <a:rPr lang="en-GB" sz="3600" dirty="0" err="1"/>
              <a:t>koan</a:t>
            </a:r>
            <a:r>
              <a:rPr lang="en-GB" sz="3600" dirty="0"/>
              <a:t> </a:t>
            </a:r>
            <a:r>
              <a:rPr lang="en-GB" sz="3600" i="1" dirty="0"/>
              <a:t>Zen Flesh, Zen Bones </a:t>
            </a:r>
            <a:r>
              <a:rPr lang="en-GB" sz="3600" dirty="0"/>
              <a:t>has said…</a:t>
            </a:r>
          </a:p>
          <a:p>
            <a:pPr marL="0" indent="0">
              <a:buNone/>
            </a:pPr>
            <a:endParaRPr lang="en-GB" sz="3600" dirty="0"/>
          </a:p>
        </p:txBody>
      </p:sp>
      <p:sp>
        <p:nvSpPr>
          <p:cNvPr id="5" name="Speech Bubble: Rectangle with Corners Rounded 4">
            <a:extLst>
              <a:ext uri="{FF2B5EF4-FFF2-40B4-BE49-F238E27FC236}">
                <a16:creationId xmlns:a16="http://schemas.microsoft.com/office/drawing/2014/main" id="{7C8002EB-1383-4809-908D-D5D51A70B4C0}"/>
              </a:ext>
            </a:extLst>
          </p:cNvPr>
          <p:cNvSpPr/>
          <p:nvPr/>
        </p:nvSpPr>
        <p:spPr>
          <a:xfrm>
            <a:off x="4009293" y="1037833"/>
            <a:ext cx="4937760" cy="5623854"/>
          </a:xfrm>
          <a:prstGeom prst="wedgeRoundRectCallout">
            <a:avLst>
              <a:gd name="adj1" fmla="val -60411"/>
              <a:gd name="adj2" fmla="val -32975"/>
              <a:gd name="adj3" fmla="val 16667"/>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i="1" dirty="0">
                <a:solidFill>
                  <a:schemeClr val="tx1"/>
                </a:solidFill>
              </a:rPr>
              <a:t>“instead of being followers of the Buddha, aspire to be his friends”</a:t>
            </a:r>
          </a:p>
          <a:p>
            <a:r>
              <a:rPr lang="en-GB" sz="4400" dirty="0">
                <a:solidFill>
                  <a:schemeClr val="tx1"/>
                </a:solidFill>
              </a:rPr>
              <a:t>What do you think he means when he says this?</a:t>
            </a:r>
            <a:endParaRPr lang="en-GB" sz="3600" i="1" dirty="0">
              <a:solidFill>
                <a:schemeClr val="tx1"/>
              </a:solidFill>
            </a:endParaRPr>
          </a:p>
          <a:p>
            <a:endParaRPr lang="en-GB" dirty="0"/>
          </a:p>
        </p:txBody>
      </p:sp>
      <p:pic>
        <p:nvPicPr>
          <p:cNvPr id="3074" name="Picture 2" descr="Image result for paul reps zen flesh zen bones">
            <a:extLst>
              <a:ext uri="{FF2B5EF4-FFF2-40B4-BE49-F238E27FC236}">
                <a16:creationId xmlns:a16="http://schemas.microsoft.com/office/drawing/2014/main" id="{014F2046-8433-411C-9F50-8470C6ACD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96" y="99226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4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zen buddhism symbol">
            <a:extLst>
              <a:ext uri="{FF2B5EF4-FFF2-40B4-BE49-F238E27FC236}">
                <a16:creationId xmlns:a16="http://schemas.microsoft.com/office/drawing/2014/main" id="{32540DEB-0022-4A87-9DE2-23B1632541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9754" y="5697415"/>
            <a:ext cx="1164245" cy="1172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82880" y="196313"/>
            <a:ext cx="8778240" cy="633681"/>
          </a:xfrm>
          <a:solidFill>
            <a:schemeClr val="bg1">
              <a:lumMod val="95000"/>
            </a:schemeClr>
          </a:solidFill>
          <a:ln w="38100">
            <a:solidFill>
              <a:schemeClr val="tx1"/>
            </a:solidFill>
          </a:ln>
        </p:spPr>
        <p:txBody>
          <a:bodyPr>
            <a:normAutofit fontScale="90000"/>
          </a:bodyPr>
          <a:lstStyle/>
          <a:p>
            <a:pPr algn="ctr"/>
            <a:r>
              <a:rPr lang="en-GB" dirty="0">
                <a:latin typeface="Cooper Black" panose="0208090404030B020404" pitchFamily="18" charset="0"/>
              </a:rPr>
              <a:t>Zen </a:t>
            </a:r>
            <a:r>
              <a:rPr lang="en-GB" dirty="0" err="1">
                <a:latin typeface="Cooper Black" panose="0208090404030B020404" pitchFamily="18" charset="0"/>
              </a:rPr>
              <a:t>koans</a:t>
            </a:r>
            <a:endParaRPr lang="en-GB" dirty="0">
              <a:latin typeface="Cooper Black" panose="0208090404030B020404" pitchFamily="18" charset="0"/>
            </a:endParaRP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154746" y="829994"/>
            <a:ext cx="8806374" cy="6028006"/>
          </a:xfrm>
        </p:spPr>
        <p:txBody>
          <a:bodyPr>
            <a:noAutofit/>
          </a:bodyPr>
          <a:lstStyle/>
          <a:p>
            <a:r>
              <a:rPr lang="en-GB" b="1" dirty="0"/>
              <a:t>Zen </a:t>
            </a:r>
            <a:r>
              <a:rPr lang="en-GB" b="1" dirty="0" err="1"/>
              <a:t>koans</a:t>
            </a:r>
            <a:r>
              <a:rPr lang="en-GB" b="1" dirty="0"/>
              <a:t> </a:t>
            </a:r>
            <a:r>
              <a:rPr lang="en-GB" dirty="0"/>
              <a:t>are little stories or quotes designed to confuse, to shock the listener/reader out of everyday thinking</a:t>
            </a:r>
          </a:p>
          <a:p>
            <a:r>
              <a:rPr lang="en-GB" dirty="0"/>
              <a:t>They allude to/point towards enlightenment rather than stating it directly, as that is considered impossible</a:t>
            </a:r>
          </a:p>
          <a:p>
            <a:r>
              <a:rPr lang="en-GB" dirty="0"/>
              <a:t>A student might work with one </a:t>
            </a:r>
            <a:r>
              <a:rPr lang="en-GB" dirty="0" err="1"/>
              <a:t>koan</a:t>
            </a:r>
            <a:r>
              <a:rPr lang="en-GB" dirty="0"/>
              <a:t> for several months or even years, returning to their teacher many times to comment on their </a:t>
            </a:r>
            <a:r>
              <a:rPr lang="en-GB" dirty="0" err="1"/>
              <a:t>koan</a:t>
            </a:r>
            <a:r>
              <a:rPr lang="en-GB" dirty="0"/>
              <a:t>.  Some other students may require only a few seconds to 'understand' the same </a:t>
            </a:r>
            <a:r>
              <a:rPr lang="en-GB" dirty="0" err="1"/>
              <a:t>koan</a:t>
            </a:r>
            <a:r>
              <a:rPr lang="en-GB" dirty="0"/>
              <a:t>. Neither way of working with a </a:t>
            </a:r>
            <a:r>
              <a:rPr lang="en-GB" dirty="0" err="1"/>
              <a:t>koan</a:t>
            </a:r>
            <a:r>
              <a:rPr lang="en-GB" dirty="0"/>
              <a:t> is better than the other. </a:t>
            </a:r>
          </a:p>
          <a:p>
            <a:r>
              <a:rPr lang="en-GB" dirty="0"/>
              <a:t>The most important thing about </a:t>
            </a:r>
            <a:r>
              <a:rPr lang="en-GB" dirty="0" err="1"/>
              <a:t>koans</a:t>
            </a:r>
            <a:r>
              <a:rPr lang="en-GB" dirty="0"/>
              <a:t> is their use as a tool to discover one's own true mind. It is not necessary to know many; one may be enough.</a:t>
            </a:r>
          </a:p>
          <a:p>
            <a:r>
              <a:rPr lang="en-GB" dirty="0"/>
              <a:t>The zen </a:t>
            </a:r>
            <a:r>
              <a:rPr lang="en-GB" dirty="0" err="1"/>
              <a:t>koans</a:t>
            </a:r>
            <a:r>
              <a:rPr lang="en-GB" dirty="0"/>
              <a:t> often appear surreal or nonsensical...</a:t>
            </a:r>
            <a:endParaRPr lang="en-GB" b="1" i="1" dirty="0"/>
          </a:p>
        </p:txBody>
      </p:sp>
    </p:spTree>
    <p:extLst>
      <p:ext uri="{BB962C8B-B14F-4D97-AF65-F5344CB8AC3E}">
        <p14:creationId xmlns:p14="http://schemas.microsoft.com/office/powerpoint/2010/main" val="233348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3" y="108606"/>
            <a:ext cx="8778240" cy="633681"/>
          </a:xfrm>
          <a:solidFill>
            <a:schemeClr val="bg1">
              <a:lumMod val="95000"/>
            </a:schemeClr>
          </a:solidFill>
          <a:ln w="38100">
            <a:solidFill>
              <a:schemeClr val="tx1"/>
            </a:solidFill>
          </a:ln>
        </p:spPr>
        <p:txBody>
          <a:bodyPr>
            <a:normAutofit fontScale="90000"/>
          </a:bodyPr>
          <a:lstStyle/>
          <a:p>
            <a:pPr algn="ctr"/>
            <a:r>
              <a:rPr lang="en-GB" dirty="0">
                <a:latin typeface="Cooper Black" panose="0208090404030B020404" pitchFamily="18" charset="0"/>
              </a:rPr>
              <a:t>Zen </a:t>
            </a:r>
            <a:r>
              <a:rPr lang="en-GB" dirty="0" err="1">
                <a:latin typeface="Cooper Black" panose="0208090404030B020404" pitchFamily="18" charset="0"/>
              </a:rPr>
              <a:t>koan</a:t>
            </a:r>
            <a:r>
              <a:rPr lang="en-GB" dirty="0">
                <a:latin typeface="Cooper Black" panose="0208090404030B020404" pitchFamily="18" charset="0"/>
              </a:rPr>
              <a:t>: A cup of tea</a:t>
            </a: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168813" y="1037835"/>
            <a:ext cx="6225099" cy="5623852"/>
          </a:xfrm>
        </p:spPr>
        <p:txBody>
          <a:bodyPr>
            <a:normAutofit lnSpcReduction="10000"/>
          </a:bodyPr>
          <a:lstStyle/>
          <a:p>
            <a:r>
              <a:rPr lang="en-GB" dirty="0"/>
              <a:t>Nan-in, a Japanese master during the Meiji era (1868-1912), received a university professor who came to inquire about Zen.</a:t>
            </a:r>
          </a:p>
          <a:p>
            <a:r>
              <a:rPr lang="en-GB" dirty="0"/>
              <a:t>Nan-in served tea. He poured his visitor's cup full, and then kept on pouring.</a:t>
            </a:r>
          </a:p>
          <a:p>
            <a:r>
              <a:rPr lang="en-GB" dirty="0"/>
              <a:t>The professor watched the overflow until he no longer could restrain himself. "It is overfull. No more will go in!"</a:t>
            </a:r>
          </a:p>
          <a:p>
            <a:r>
              <a:rPr lang="en-GB" dirty="0"/>
              <a:t>"Like this cup," Nan-in said, "you are full of your own opinions and speculations. How can I show you Zen unless you first empty your cup?"</a:t>
            </a:r>
          </a:p>
          <a:p>
            <a:pPr marL="0" indent="0">
              <a:buNone/>
            </a:pPr>
            <a:endParaRPr lang="en-GB" sz="3600" dirty="0"/>
          </a:p>
        </p:txBody>
      </p:sp>
      <p:pic>
        <p:nvPicPr>
          <p:cNvPr id="1026" name="Picture 2" descr="Image result for zen buddhism symbol">
            <a:extLst>
              <a:ext uri="{FF2B5EF4-FFF2-40B4-BE49-F238E27FC236}">
                <a16:creationId xmlns:a16="http://schemas.microsoft.com/office/drawing/2014/main" id="{32540DEB-0022-4A87-9DE2-23B1632541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4597" y="5402629"/>
            <a:ext cx="1232800" cy="124113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Related image">
            <a:extLst>
              <a:ext uri="{FF2B5EF4-FFF2-40B4-BE49-F238E27FC236}">
                <a16:creationId xmlns:a16="http://schemas.microsoft.com/office/drawing/2014/main" id="{B2610E41-AE02-4ED2-9486-5B0C2BEED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2641">
            <a:off x="6302877" y="1011929"/>
            <a:ext cx="2581275"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49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one hand clapping gif">
            <a:extLst>
              <a:ext uri="{FF2B5EF4-FFF2-40B4-BE49-F238E27FC236}">
                <a16:creationId xmlns:a16="http://schemas.microsoft.com/office/drawing/2014/main" id="{24A5BD3C-905C-4FC4-885F-09B791D5984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702931">
            <a:off x="6253090" y="151228"/>
            <a:ext cx="2764301" cy="2764301"/>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16E450C3-6EB8-42A5-8BA3-F842C34FA824}"/>
              </a:ext>
            </a:extLst>
          </p:cNvPr>
          <p:cNvSpPr/>
          <p:nvPr/>
        </p:nvSpPr>
        <p:spPr>
          <a:xfrm>
            <a:off x="126609" y="154745"/>
            <a:ext cx="6358597" cy="2560320"/>
          </a:xfrm>
          <a:prstGeom prst="wedgeRoundRectCallout">
            <a:avLst>
              <a:gd name="adj1" fmla="val 45555"/>
              <a:gd name="adj2" fmla="val 4897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One </a:t>
            </a:r>
            <a:r>
              <a:rPr lang="en-GB" sz="3600" dirty="0" err="1">
                <a:solidFill>
                  <a:schemeClr val="tx1"/>
                </a:solidFill>
              </a:rPr>
              <a:t>koan</a:t>
            </a:r>
            <a:r>
              <a:rPr lang="en-GB" sz="3600" dirty="0">
                <a:solidFill>
                  <a:schemeClr val="tx1"/>
                </a:solidFill>
              </a:rPr>
              <a:t> from </a:t>
            </a:r>
            <a:r>
              <a:rPr lang="en-GB" sz="3600" i="1" dirty="0">
                <a:solidFill>
                  <a:schemeClr val="tx1"/>
                </a:solidFill>
              </a:rPr>
              <a:t>Zen Flesh, Zen bones </a:t>
            </a:r>
            <a:r>
              <a:rPr lang="en-GB" sz="3600" dirty="0">
                <a:solidFill>
                  <a:schemeClr val="tx1"/>
                </a:solidFill>
              </a:rPr>
              <a:t>is </a:t>
            </a:r>
            <a:r>
              <a:rPr lang="en-GB" sz="3600" b="1" dirty="0">
                <a:solidFill>
                  <a:schemeClr val="tx1"/>
                </a:solidFill>
              </a:rPr>
              <a:t>"In clapping both hands a sound is heard; what is the sound of one hand?"</a:t>
            </a:r>
            <a:endParaRPr lang="en-GB" sz="1600" b="1" dirty="0"/>
          </a:p>
        </p:txBody>
      </p:sp>
      <p:sp>
        <p:nvSpPr>
          <p:cNvPr id="5" name="Rectangle: Rounded Corners 4">
            <a:extLst>
              <a:ext uri="{FF2B5EF4-FFF2-40B4-BE49-F238E27FC236}">
                <a16:creationId xmlns:a16="http://schemas.microsoft.com/office/drawing/2014/main" id="{1628C267-CE46-4C77-9217-F2E92884C2C4}"/>
              </a:ext>
            </a:extLst>
          </p:cNvPr>
          <p:cNvSpPr/>
          <p:nvPr/>
        </p:nvSpPr>
        <p:spPr>
          <a:xfrm>
            <a:off x="126609" y="2813539"/>
            <a:ext cx="8890782" cy="3889716"/>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tx1"/>
              </a:solidFill>
            </a:endParaRPr>
          </a:p>
          <a:p>
            <a:pPr marL="285750" indent="-285750">
              <a:buFont typeface="Arial" panose="020B0604020202020204" pitchFamily="34" charset="0"/>
              <a:buChar char="•"/>
            </a:pPr>
            <a:r>
              <a:rPr lang="en-GB" sz="2400" dirty="0" err="1">
                <a:solidFill>
                  <a:schemeClr val="tx1"/>
                </a:solidFill>
              </a:rPr>
              <a:t>Koans</a:t>
            </a:r>
            <a:r>
              <a:rPr lang="en-GB" sz="2400" dirty="0">
                <a:solidFill>
                  <a:schemeClr val="tx1"/>
                </a:solidFill>
              </a:rPr>
              <a:t> can't be solved by study and analytical thought. </a:t>
            </a:r>
          </a:p>
          <a:p>
            <a:pPr marL="285750" indent="-285750">
              <a:buFont typeface="Arial" panose="020B0604020202020204" pitchFamily="34" charset="0"/>
              <a:buChar char="•"/>
            </a:pPr>
            <a:r>
              <a:rPr lang="en-GB" sz="2400" dirty="0">
                <a:solidFill>
                  <a:schemeClr val="tx1"/>
                </a:solidFill>
              </a:rPr>
              <a:t>In order to solve a </a:t>
            </a:r>
            <a:r>
              <a:rPr lang="en-GB" sz="2400" dirty="0" err="1">
                <a:solidFill>
                  <a:schemeClr val="tx1"/>
                </a:solidFill>
              </a:rPr>
              <a:t>koan</a:t>
            </a:r>
            <a:r>
              <a:rPr lang="en-GB" sz="2400" dirty="0">
                <a:solidFill>
                  <a:schemeClr val="tx1"/>
                </a:solidFill>
              </a:rPr>
              <a:t>, the pupil must leave behind all thoughts and ideas in order to respond intuitively.</a:t>
            </a:r>
          </a:p>
          <a:p>
            <a:pPr marL="285750" indent="-285750">
              <a:buFont typeface="Arial" panose="020B0604020202020204" pitchFamily="34" charset="0"/>
              <a:buChar char="•"/>
            </a:pPr>
            <a:r>
              <a:rPr lang="en-GB" sz="2400" dirty="0" err="1">
                <a:solidFill>
                  <a:schemeClr val="tx1"/>
                </a:solidFill>
              </a:rPr>
              <a:t>Koans</a:t>
            </a:r>
            <a:r>
              <a:rPr lang="en-GB" sz="2400" dirty="0">
                <a:solidFill>
                  <a:schemeClr val="tx1"/>
                </a:solidFill>
              </a:rPr>
              <a:t> don't have a right answer. </a:t>
            </a:r>
          </a:p>
          <a:p>
            <a:pPr marL="285750" indent="-285750">
              <a:buFont typeface="Arial" panose="020B0604020202020204" pitchFamily="34" charset="0"/>
              <a:buChar char="•"/>
            </a:pPr>
            <a:r>
              <a:rPr lang="en-GB" sz="2400" dirty="0">
                <a:solidFill>
                  <a:schemeClr val="tx1"/>
                </a:solidFill>
              </a:rPr>
              <a:t>Western pupils often find this very frustrating, since most westerners are used to trying to get the right (and only) answer to a problem. </a:t>
            </a:r>
          </a:p>
          <a:p>
            <a:pPr marL="285750" indent="-285750">
              <a:buFont typeface="Arial" panose="020B0604020202020204" pitchFamily="34" charset="0"/>
              <a:buChar char="•"/>
            </a:pPr>
            <a:r>
              <a:rPr lang="en-GB" sz="2400" dirty="0">
                <a:solidFill>
                  <a:schemeClr val="tx1"/>
                </a:solidFill>
              </a:rPr>
              <a:t>For the same reason, the truths of Zen can't be learned just by reading a scripture or getting a solution from a teacher or a text book.</a:t>
            </a:r>
          </a:p>
          <a:p>
            <a:pPr algn="ctr"/>
            <a:endParaRPr lang="en-GB" dirty="0"/>
          </a:p>
        </p:txBody>
      </p:sp>
    </p:spTree>
    <p:extLst>
      <p:ext uri="{BB962C8B-B14F-4D97-AF65-F5344CB8AC3E}">
        <p14:creationId xmlns:p14="http://schemas.microsoft.com/office/powerpoint/2010/main" val="71136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anim calcmode="lin" valueType="num">
                                      <p:cBhvr>
                                        <p:cTn id="1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2"/>
            <a:extLst>
              <a:ext uri="{FF2B5EF4-FFF2-40B4-BE49-F238E27FC236}">
                <a16:creationId xmlns:a16="http://schemas.microsoft.com/office/drawing/2014/main" id="{87580C73-2EFE-4D0C-AD8B-C66C90D3CCF2}"/>
              </a:ext>
            </a:extLst>
          </p:cNvPr>
          <p:cNvPicPr>
            <a:picLocks noChangeAspect="1"/>
          </p:cNvPicPr>
          <p:nvPr/>
        </p:nvPicPr>
        <p:blipFill rotWithShape="1">
          <a:blip r:embed="rId3"/>
          <a:srcRect l="1664" t="19694" r="33231" b="8886"/>
          <a:stretch/>
        </p:blipFill>
        <p:spPr>
          <a:xfrm>
            <a:off x="62529" y="3717832"/>
            <a:ext cx="5091444" cy="3140168"/>
          </a:xfrm>
          <a:prstGeom prst="rect">
            <a:avLst/>
          </a:prstGeom>
        </p:spPr>
      </p:pic>
      <p:pic>
        <p:nvPicPr>
          <p:cNvPr id="19458" name="Picture 2" descr="Image result for zazen meditation">
            <a:extLst>
              <a:ext uri="{FF2B5EF4-FFF2-40B4-BE49-F238E27FC236}">
                <a16:creationId xmlns:a16="http://schemas.microsoft.com/office/drawing/2014/main" id="{402B488F-5FC7-47F7-B1F3-940B571B9D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0220" y="630810"/>
            <a:ext cx="2981325"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3" y="108606"/>
            <a:ext cx="8778240" cy="633681"/>
          </a:xfrm>
          <a:solidFill>
            <a:schemeClr val="bg1">
              <a:lumMod val="95000"/>
            </a:schemeClr>
          </a:solidFill>
          <a:ln w="38100">
            <a:solidFill>
              <a:schemeClr val="tx1"/>
            </a:solidFill>
          </a:ln>
        </p:spPr>
        <p:txBody>
          <a:bodyPr>
            <a:normAutofit fontScale="90000"/>
          </a:bodyPr>
          <a:lstStyle/>
          <a:p>
            <a:pPr algn="ctr"/>
            <a:r>
              <a:rPr lang="en-GB" dirty="0">
                <a:latin typeface="Cooper Black" panose="0208090404030B020404" pitchFamily="18" charset="0"/>
              </a:rPr>
              <a:t>Zazen Meditation</a:t>
            </a:r>
            <a:endParaRPr lang="en-GB" i="1" dirty="0">
              <a:latin typeface="Cooper Black" panose="0208090404030B020404" pitchFamily="18" charset="0"/>
            </a:endParaRP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168813" y="831718"/>
            <a:ext cx="5345722" cy="2886114"/>
          </a:xfrm>
          <a:ln w="38100">
            <a:solidFill>
              <a:schemeClr val="tx1"/>
            </a:solidFill>
          </a:ln>
        </p:spPr>
        <p:txBody>
          <a:bodyPr>
            <a:normAutofit fontScale="25000" lnSpcReduction="20000"/>
          </a:bodyPr>
          <a:lstStyle/>
          <a:p>
            <a:pPr marL="0" indent="0">
              <a:spcBef>
                <a:spcPts val="0"/>
              </a:spcBef>
              <a:buNone/>
            </a:pPr>
            <a:endParaRPr lang="en-GB" sz="4400" dirty="0"/>
          </a:p>
          <a:p>
            <a:pPr>
              <a:spcBef>
                <a:spcPts val="0"/>
              </a:spcBef>
            </a:pPr>
            <a:r>
              <a:rPr lang="en-GB" sz="11200" dirty="0"/>
              <a:t>If possible, a statue of </a:t>
            </a:r>
            <a:r>
              <a:rPr lang="en-GB" sz="11200" b="1" dirty="0"/>
              <a:t>Manjushri</a:t>
            </a:r>
            <a:r>
              <a:rPr lang="en-GB" sz="11200" dirty="0"/>
              <a:t> (remember him?) should be enshrined in the room. </a:t>
            </a:r>
          </a:p>
          <a:p>
            <a:pPr>
              <a:spcBef>
                <a:spcPts val="0"/>
              </a:spcBef>
            </a:pPr>
            <a:r>
              <a:rPr lang="en-GB" sz="11200" dirty="0"/>
              <a:t>If there is none available, any statue or painting of a Buddha or a Bodhisattva is fine. </a:t>
            </a:r>
          </a:p>
          <a:p>
            <a:pPr>
              <a:spcBef>
                <a:spcPts val="0"/>
              </a:spcBef>
            </a:pPr>
            <a:r>
              <a:rPr lang="en-GB" sz="11200" dirty="0"/>
              <a:t>Also, when possible, place an offering of flowers on the altar and burn incense.</a:t>
            </a:r>
          </a:p>
          <a:p>
            <a:pPr marL="0" indent="0">
              <a:buNone/>
            </a:pPr>
            <a:endParaRPr lang="en-GB" sz="3600" dirty="0"/>
          </a:p>
        </p:txBody>
      </p:sp>
      <p:pic>
        <p:nvPicPr>
          <p:cNvPr id="1026" name="Picture 2" descr="Image result for zen buddhism symbol">
            <a:extLst>
              <a:ext uri="{FF2B5EF4-FFF2-40B4-BE49-F238E27FC236}">
                <a16:creationId xmlns:a16="http://schemas.microsoft.com/office/drawing/2014/main" id="{32540DEB-0022-4A87-9DE2-23B1632541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1200" y="914401"/>
            <a:ext cx="1232800" cy="1241131"/>
          </a:xfrm>
          <a:prstGeom prst="rect">
            <a:avLst/>
          </a:prstGeom>
          <a:noFill/>
          <a:extLst>
            <a:ext uri="{909E8E84-426E-40DD-AFC4-6F175D3DCCD1}">
              <a14:hiddenFill xmlns:a14="http://schemas.microsoft.com/office/drawing/2010/main">
                <a:solidFill>
                  <a:srgbClr val="FFFFFF"/>
                </a:solidFill>
              </a14:hiddenFill>
            </a:ext>
          </a:extLst>
        </p:spPr>
      </p:pic>
      <p:sp>
        <p:nvSpPr>
          <p:cNvPr id="11" name="Callout: Left Arrow 10">
            <a:extLst>
              <a:ext uri="{FF2B5EF4-FFF2-40B4-BE49-F238E27FC236}">
                <a16:creationId xmlns:a16="http://schemas.microsoft.com/office/drawing/2014/main" id="{579AE599-777B-4EF0-8F93-E3E00C02B576}"/>
              </a:ext>
            </a:extLst>
          </p:cNvPr>
          <p:cNvSpPr/>
          <p:nvPr/>
        </p:nvSpPr>
        <p:spPr>
          <a:xfrm>
            <a:off x="3855609" y="3553210"/>
            <a:ext cx="5091444" cy="3140167"/>
          </a:xfrm>
          <a:prstGeom prst="leftArrowCallou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dirty="0">
                <a:solidFill>
                  <a:schemeClr val="tx1"/>
                </a:solidFill>
              </a:rPr>
              <a:t>This instructional video is made by </a:t>
            </a:r>
            <a:r>
              <a:rPr lang="en-GB" sz="2600" dirty="0" err="1">
                <a:solidFill>
                  <a:schemeClr val="tx1"/>
                </a:solidFill>
              </a:rPr>
              <a:t>Yokoji</a:t>
            </a:r>
            <a:r>
              <a:rPr lang="en-GB" sz="2600" dirty="0">
                <a:solidFill>
                  <a:schemeClr val="tx1"/>
                </a:solidFill>
              </a:rPr>
              <a:t>-Zen mountain centre. It is only 8 minutes long and provides a really useful (and visual) introduction to </a:t>
            </a:r>
            <a:r>
              <a:rPr lang="en-GB" sz="2600" b="1" dirty="0">
                <a:solidFill>
                  <a:schemeClr val="tx1"/>
                </a:solidFill>
              </a:rPr>
              <a:t>zazen </a:t>
            </a:r>
            <a:r>
              <a:rPr lang="en-GB" sz="2600" dirty="0">
                <a:solidFill>
                  <a:schemeClr val="tx1"/>
                </a:solidFill>
              </a:rPr>
              <a:t>meditation. </a:t>
            </a:r>
          </a:p>
        </p:txBody>
      </p:sp>
    </p:spTree>
    <p:extLst>
      <p:ext uri="{BB962C8B-B14F-4D97-AF65-F5344CB8AC3E}">
        <p14:creationId xmlns:p14="http://schemas.microsoft.com/office/powerpoint/2010/main" val="155976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bodhidharma facing a wall">
            <a:extLst>
              <a:ext uri="{FF2B5EF4-FFF2-40B4-BE49-F238E27FC236}">
                <a16:creationId xmlns:a16="http://schemas.microsoft.com/office/drawing/2014/main" id="{A245A7EE-9ECD-4284-8315-3830C4602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692"/>
          <a:stretch/>
        </p:blipFill>
        <p:spPr bwMode="auto">
          <a:xfrm>
            <a:off x="337624" y="970671"/>
            <a:ext cx="4037428" cy="28162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bodhidharma facing a wall">
            <a:extLst>
              <a:ext uri="{FF2B5EF4-FFF2-40B4-BE49-F238E27FC236}">
                <a16:creationId xmlns:a16="http://schemas.microsoft.com/office/drawing/2014/main" id="{30EBB1AB-A362-4CC9-8109-5C3EA7FFD5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83" t="18626" b="9808"/>
          <a:stretch/>
        </p:blipFill>
        <p:spPr bwMode="auto">
          <a:xfrm>
            <a:off x="309490" y="3871002"/>
            <a:ext cx="4065562" cy="28223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3" y="108606"/>
            <a:ext cx="8778240" cy="633681"/>
          </a:xfrm>
          <a:solidFill>
            <a:schemeClr val="bg1">
              <a:lumMod val="95000"/>
            </a:schemeClr>
          </a:solidFill>
          <a:ln w="38100">
            <a:solidFill>
              <a:schemeClr val="tx1"/>
            </a:solidFill>
          </a:ln>
        </p:spPr>
        <p:txBody>
          <a:bodyPr>
            <a:normAutofit fontScale="90000"/>
          </a:bodyPr>
          <a:lstStyle/>
          <a:p>
            <a:pPr algn="ctr"/>
            <a:r>
              <a:rPr lang="en-GB" dirty="0">
                <a:latin typeface="Cooper Black" panose="0208090404030B020404" pitchFamily="18" charset="0"/>
              </a:rPr>
              <a:t>Zazen Meditation</a:t>
            </a:r>
            <a:endParaRPr lang="en-GB" i="1" dirty="0">
              <a:latin typeface="Cooper Black" panose="0208090404030B020404" pitchFamily="18" charset="0"/>
            </a:endParaRPr>
          </a:p>
        </p:txBody>
      </p:sp>
      <p:sp>
        <p:nvSpPr>
          <p:cNvPr id="11" name="Callout: Left Arrow 10">
            <a:extLst>
              <a:ext uri="{FF2B5EF4-FFF2-40B4-BE49-F238E27FC236}">
                <a16:creationId xmlns:a16="http://schemas.microsoft.com/office/drawing/2014/main" id="{579AE599-777B-4EF0-8F93-E3E00C02B576}"/>
              </a:ext>
            </a:extLst>
          </p:cNvPr>
          <p:cNvSpPr/>
          <p:nvPr/>
        </p:nvSpPr>
        <p:spPr>
          <a:xfrm>
            <a:off x="3094892" y="970672"/>
            <a:ext cx="5852161" cy="5722706"/>
          </a:xfrm>
          <a:prstGeom prst="leftArrowCallou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1" dirty="0">
                <a:solidFill>
                  <a:schemeClr val="tx1"/>
                </a:solidFill>
              </a:rPr>
              <a:t>Bodhidharma</a:t>
            </a:r>
            <a:r>
              <a:rPr lang="en-GB" sz="3000" dirty="0">
                <a:solidFill>
                  <a:schemeClr val="tx1"/>
                </a:solidFill>
              </a:rPr>
              <a:t>, the Indian monk credited with having brought Zen to China, is said to have spent nine years facing a wall in a cave a mile from northern China’s Shaolin Temple. </a:t>
            </a:r>
          </a:p>
          <a:p>
            <a:endParaRPr lang="en-GB" sz="3000" dirty="0">
              <a:solidFill>
                <a:schemeClr val="tx1"/>
              </a:solidFill>
            </a:endParaRPr>
          </a:p>
          <a:p>
            <a:r>
              <a:rPr lang="en-GB" sz="3000" dirty="0">
                <a:solidFill>
                  <a:schemeClr val="tx1"/>
                </a:solidFill>
              </a:rPr>
              <a:t>If so, the Zen he originated was a Zen of wall sitting.</a:t>
            </a:r>
          </a:p>
        </p:txBody>
      </p:sp>
    </p:spTree>
    <p:extLst>
      <p:ext uri="{BB962C8B-B14F-4D97-AF65-F5344CB8AC3E}">
        <p14:creationId xmlns:p14="http://schemas.microsoft.com/office/powerpoint/2010/main" val="125172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circle(in)">
                                      <p:cBhvr>
                                        <p:cTn id="19"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3" y="108606"/>
            <a:ext cx="8778240" cy="633681"/>
          </a:xfrm>
          <a:solidFill>
            <a:schemeClr val="bg1">
              <a:lumMod val="95000"/>
            </a:schemeClr>
          </a:solidFill>
          <a:ln w="38100">
            <a:solidFill>
              <a:schemeClr val="tx1"/>
            </a:solidFill>
          </a:ln>
        </p:spPr>
        <p:txBody>
          <a:bodyPr>
            <a:normAutofit fontScale="90000"/>
          </a:bodyPr>
          <a:lstStyle/>
          <a:p>
            <a:pPr algn="ctr"/>
            <a:r>
              <a:rPr lang="en-GB" dirty="0">
                <a:latin typeface="Cooper Black" panose="0208090404030B020404" pitchFamily="18" charset="0"/>
              </a:rPr>
              <a:t>Zazen Meditation and </a:t>
            </a:r>
            <a:r>
              <a:rPr lang="en-GB" i="1" dirty="0">
                <a:latin typeface="Cooper Black" panose="0208090404030B020404" pitchFamily="18" charset="0"/>
              </a:rPr>
              <a:t>satori</a:t>
            </a:r>
          </a:p>
        </p:txBody>
      </p:sp>
      <p:pic>
        <p:nvPicPr>
          <p:cNvPr id="1026" name="Picture 2" descr="Image result for zen buddhism symbol">
            <a:extLst>
              <a:ext uri="{FF2B5EF4-FFF2-40B4-BE49-F238E27FC236}">
                <a16:creationId xmlns:a16="http://schemas.microsoft.com/office/drawing/2014/main" id="{32540DEB-0022-4A87-9DE2-23B1632541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139" y="5508263"/>
            <a:ext cx="1232800" cy="1241131"/>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Image result for computer research cartoon">
            <a:extLst>
              <a:ext uri="{FF2B5EF4-FFF2-40B4-BE49-F238E27FC236}">
                <a16:creationId xmlns:a16="http://schemas.microsoft.com/office/drawing/2014/main" id="{45796E43-40C6-4F1C-808F-F35A1B4F8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696" y="2552492"/>
            <a:ext cx="5261316" cy="3382274"/>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Oval 5">
            <a:extLst>
              <a:ext uri="{FF2B5EF4-FFF2-40B4-BE49-F238E27FC236}">
                <a16:creationId xmlns:a16="http://schemas.microsoft.com/office/drawing/2014/main" id="{B965C7C0-C8C1-48F0-9626-2CFC3331091C}"/>
              </a:ext>
            </a:extLst>
          </p:cNvPr>
          <p:cNvSpPr/>
          <p:nvPr/>
        </p:nvSpPr>
        <p:spPr>
          <a:xfrm>
            <a:off x="168813" y="1026942"/>
            <a:ext cx="4543864" cy="1786596"/>
          </a:xfrm>
          <a:prstGeom prst="wedgeEllipseCallout">
            <a:avLst>
              <a:gd name="adj1" fmla="val 47085"/>
              <a:gd name="adj2" fmla="val 4124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Satori is the spiritual goal of Zen Buddhism.</a:t>
            </a:r>
          </a:p>
          <a:p>
            <a:pPr algn="ctr"/>
            <a:r>
              <a:rPr lang="en-GB" sz="2400" dirty="0">
                <a:solidFill>
                  <a:schemeClr val="tx1"/>
                </a:solidFill>
              </a:rPr>
              <a:t>Now go and learn the rest.</a:t>
            </a:r>
            <a:r>
              <a:rPr lang="en-GB" sz="2400" b="1" dirty="0">
                <a:solidFill>
                  <a:schemeClr val="tx1"/>
                </a:solidFill>
              </a:rPr>
              <a:t> </a:t>
            </a:r>
          </a:p>
        </p:txBody>
      </p:sp>
      <p:sp>
        <p:nvSpPr>
          <p:cNvPr id="7" name="Thought Bubble: Cloud 6">
            <a:extLst>
              <a:ext uri="{FF2B5EF4-FFF2-40B4-BE49-F238E27FC236}">
                <a16:creationId xmlns:a16="http://schemas.microsoft.com/office/drawing/2014/main" id="{2461402A-2EAB-48DB-B5BE-CE81FA45964D}"/>
              </a:ext>
            </a:extLst>
          </p:cNvPr>
          <p:cNvSpPr/>
          <p:nvPr/>
        </p:nvSpPr>
        <p:spPr>
          <a:xfrm>
            <a:off x="168813" y="2835267"/>
            <a:ext cx="2264898" cy="1508760"/>
          </a:xfrm>
          <a:prstGeom prst="cloudCallout">
            <a:avLst>
              <a:gd name="adj1" fmla="val 67987"/>
              <a:gd name="adj2" fmla="val 447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She must not know it very well.</a:t>
            </a:r>
          </a:p>
        </p:txBody>
      </p:sp>
      <p:sp>
        <p:nvSpPr>
          <p:cNvPr id="13" name="Thought Bubble: Cloud 12">
            <a:extLst>
              <a:ext uri="{FF2B5EF4-FFF2-40B4-BE49-F238E27FC236}">
                <a16:creationId xmlns:a16="http://schemas.microsoft.com/office/drawing/2014/main" id="{90D827E5-EB42-4716-891C-4E56B0DC8F9A}"/>
              </a:ext>
            </a:extLst>
          </p:cNvPr>
          <p:cNvSpPr/>
          <p:nvPr/>
        </p:nvSpPr>
        <p:spPr>
          <a:xfrm>
            <a:off x="5071403" y="5240634"/>
            <a:ext cx="2630658" cy="1508760"/>
          </a:xfrm>
          <a:prstGeom prst="cloudCallout">
            <a:avLst>
              <a:gd name="adj1" fmla="val -55616"/>
              <a:gd name="adj2" fmla="val -885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Why can’t she just give us a hand out? She’s so lazy.</a:t>
            </a:r>
          </a:p>
        </p:txBody>
      </p:sp>
      <p:sp>
        <p:nvSpPr>
          <p:cNvPr id="15" name="Thought Bubble: Cloud 14">
            <a:extLst>
              <a:ext uri="{FF2B5EF4-FFF2-40B4-BE49-F238E27FC236}">
                <a16:creationId xmlns:a16="http://schemas.microsoft.com/office/drawing/2014/main" id="{F26D67B7-E2E7-4B4C-B4AD-4BA94F47905D}"/>
              </a:ext>
            </a:extLst>
          </p:cNvPr>
          <p:cNvSpPr/>
          <p:nvPr/>
        </p:nvSpPr>
        <p:spPr>
          <a:xfrm>
            <a:off x="6020972" y="1237957"/>
            <a:ext cx="2926081" cy="2008666"/>
          </a:xfrm>
          <a:prstGeom prst="cloudCallout">
            <a:avLst>
              <a:gd name="adj1" fmla="val -12300"/>
              <a:gd name="adj2" fmla="val 1175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see she’s carefully selected hyperlinks.  I’ll just do a general google instead.</a:t>
            </a:r>
          </a:p>
        </p:txBody>
      </p:sp>
      <p:sp>
        <p:nvSpPr>
          <p:cNvPr id="16" name="Thought Bubble: Cloud 15">
            <a:extLst>
              <a:ext uri="{FF2B5EF4-FFF2-40B4-BE49-F238E27FC236}">
                <a16:creationId xmlns:a16="http://schemas.microsoft.com/office/drawing/2014/main" id="{2822E3D0-5DA1-464A-892A-BBEFE655218B}"/>
              </a:ext>
            </a:extLst>
          </p:cNvPr>
          <p:cNvSpPr/>
          <p:nvPr/>
        </p:nvSpPr>
        <p:spPr>
          <a:xfrm>
            <a:off x="1" y="108605"/>
            <a:ext cx="5261316" cy="3591197"/>
          </a:xfrm>
          <a:prstGeom prst="cloudCallout">
            <a:avLst>
              <a:gd name="adj1" fmla="val 37997"/>
              <a:gd name="adj2" fmla="val 34472"/>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b="1" dirty="0">
                <a:solidFill>
                  <a:schemeClr val="tx1"/>
                </a:solidFill>
              </a:rPr>
              <a:t>This is such a good opportunity for independent learning of an important concept in Zen Buddhism! They will learn more this way than if I </a:t>
            </a:r>
            <a:r>
              <a:rPr lang="en-GB" sz="2300" b="1" dirty="0" err="1">
                <a:solidFill>
                  <a:schemeClr val="tx1"/>
                </a:solidFill>
              </a:rPr>
              <a:t>spoonfeed</a:t>
            </a:r>
            <a:r>
              <a:rPr lang="en-GB" sz="2300" b="1" dirty="0">
                <a:solidFill>
                  <a:schemeClr val="tx1"/>
                </a:solidFill>
              </a:rPr>
              <a:t> them in class!</a:t>
            </a:r>
          </a:p>
        </p:txBody>
      </p:sp>
    </p:spTree>
    <p:extLst>
      <p:ext uri="{BB962C8B-B14F-4D97-AF65-F5344CB8AC3E}">
        <p14:creationId xmlns:p14="http://schemas.microsoft.com/office/powerpoint/2010/main" val="365523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501136-036D-4376-BA1D-5BBB74DE6642}"/>
              </a:ext>
            </a:extLst>
          </p:cNvPr>
          <p:cNvPicPr>
            <a:picLocks noChangeAspect="1"/>
          </p:cNvPicPr>
          <p:nvPr/>
        </p:nvPicPr>
        <p:blipFill rotWithShape="1">
          <a:blip r:embed="rId2"/>
          <a:srcRect l="2308" t="35838" r="28308" b="13265"/>
          <a:stretch/>
        </p:blipFill>
        <p:spPr>
          <a:xfrm>
            <a:off x="168811" y="225083"/>
            <a:ext cx="8629925" cy="3559126"/>
          </a:xfrm>
          <a:prstGeom prst="rect">
            <a:avLst/>
          </a:prstGeom>
          <a:ln>
            <a:solidFill>
              <a:schemeClr val="tx1">
                <a:lumMod val="50000"/>
                <a:lumOff val="50000"/>
              </a:schemeClr>
            </a:solidFill>
          </a:ln>
        </p:spPr>
      </p:pic>
      <p:sp>
        <p:nvSpPr>
          <p:cNvPr id="5" name="Callout: Up Arrow 4">
            <a:extLst>
              <a:ext uri="{FF2B5EF4-FFF2-40B4-BE49-F238E27FC236}">
                <a16:creationId xmlns:a16="http://schemas.microsoft.com/office/drawing/2014/main" id="{6F00B886-49C7-48DF-8426-0F4D5B5C9852}"/>
              </a:ext>
            </a:extLst>
          </p:cNvPr>
          <p:cNvSpPr/>
          <p:nvPr/>
        </p:nvSpPr>
        <p:spPr>
          <a:xfrm>
            <a:off x="407963" y="3429001"/>
            <a:ext cx="8390773" cy="3084342"/>
          </a:xfrm>
          <a:prstGeom prst="upArrowCallou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The very first link </a:t>
            </a:r>
            <a:r>
              <a:rPr lang="en-GB" sz="2800" u="sng" dirty="0">
                <a:hlinkClick r:id="rId3"/>
              </a:rPr>
              <a:t>https://www.britannica.com/topic/Satori</a:t>
            </a:r>
            <a:r>
              <a:rPr lang="en-GB" sz="2800" u="sng" dirty="0"/>
              <a:t> </a:t>
            </a:r>
            <a:r>
              <a:rPr lang="en-GB" sz="2800" dirty="0">
                <a:solidFill>
                  <a:schemeClr val="tx1"/>
                </a:solidFill>
              </a:rPr>
              <a:t>takes you to this page.  As you can see, it instantly provides you with an excellent introduction to the concept. </a:t>
            </a:r>
          </a:p>
        </p:txBody>
      </p:sp>
    </p:spTree>
    <p:extLst>
      <p:ext uri="{BB962C8B-B14F-4D97-AF65-F5344CB8AC3E}">
        <p14:creationId xmlns:p14="http://schemas.microsoft.com/office/powerpoint/2010/main" val="3747495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3" y="108606"/>
            <a:ext cx="8778240" cy="777659"/>
          </a:xfrm>
          <a:solidFill>
            <a:schemeClr val="bg1">
              <a:lumMod val="95000"/>
            </a:schemeClr>
          </a:solidFill>
          <a:ln w="38100">
            <a:solidFill>
              <a:schemeClr val="tx1"/>
            </a:solidFill>
          </a:ln>
        </p:spPr>
        <p:txBody>
          <a:bodyPr>
            <a:noAutofit/>
          </a:bodyPr>
          <a:lstStyle/>
          <a:p>
            <a:pPr algn="ctr"/>
            <a:r>
              <a:rPr lang="en-GB" sz="5400" dirty="0">
                <a:latin typeface="Cooper Black" panose="0208090404030B020404" pitchFamily="18" charset="0"/>
              </a:rPr>
              <a:t>The Rinzai Zen School</a:t>
            </a: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2138289" y="1026942"/>
            <a:ext cx="6808764" cy="5666181"/>
          </a:xfrm>
          <a:ln w="38100">
            <a:solidFill>
              <a:schemeClr val="tx1"/>
            </a:solidFill>
          </a:ln>
        </p:spPr>
        <p:txBody>
          <a:bodyPr>
            <a:normAutofit fontScale="25000" lnSpcReduction="20000"/>
          </a:bodyPr>
          <a:lstStyle/>
          <a:p>
            <a:pPr marL="0" indent="0">
              <a:spcBef>
                <a:spcPts val="600"/>
              </a:spcBef>
              <a:buNone/>
            </a:pPr>
            <a:endParaRPr lang="en-GB" sz="3200" dirty="0"/>
          </a:p>
          <a:p>
            <a:pPr>
              <a:spcBef>
                <a:spcPts val="600"/>
              </a:spcBef>
            </a:pPr>
            <a:r>
              <a:rPr lang="en-GB" sz="12400" dirty="0"/>
              <a:t>The Rinzai school emerged in China from the teaching line of </a:t>
            </a:r>
            <a:r>
              <a:rPr lang="en-GB" sz="12400" dirty="0" err="1"/>
              <a:t>Linji</a:t>
            </a:r>
            <a:r>
              <a:rPr lang="en-GB" sz="12400" dirty="0"/>
              <a:t> </a:t>
            </a:r>
            <a:r>
              <a:rPr lang="en-GB" sz="12400" dirty="0" err="1"/>
              <a:t>Yixuan</a:t>
            </a:r>
            <a:r>
              <a:rPr lang="en-GB" sz="12400" dirty="0"/>
              <a:t> </a:t>
            </a:r>
            <a:r>
              <a:rPr lang="en-US" altLang="ja-JP" sz="12400" dirty="0"/>
              <a:t>(</a:t>
            </a:r>
            <a:r>
              <a:rPr lang="en-GB" sz="12400" dirty="0"/>
              <a:t>Japanese= Rinzai </a:t>
            </a:r>
            <a:r>
              <a:rPr lang="en-GB" sz="12400" dirty="0" err="1"/>
              <a:t>Gigen</a:t>
            </a:r>
            <a:r>
              <a:rPr lang="en-GB" sz="12400" dirty="0"/>
              <a:t>), d. 866, and was first introduced to Japan by the Japanese monk </a:t>
            </a:r>
            <a:r>
              <a:rPr lang="en-GB" sz="12400" dirty="0" err="1"/>
              <a:t>Myoan</a:t>
            </a:r>
            <a:r>
              <a:rPr lang="en-GB" sz="12400" dirty="0"/>
              <a:t> Eisai </a:t>
            </a:r>
            <a:r>
              <a:rPr lang="en-US" altLang="ja-JP" sz="12400" dirty="0"/>
              <a:t>(1141-1215).</a:t>
            </a:r>
          </a:p>
          <a:p>
            <a:pPr>
              <a:spcBef>
                <a:spcPts val="600"/>
              </a:spcBef>
            </a:pPr>
            <a:r>
              <a:rPr lang="en-GB" sz="12400" dirty="0"/>
              <a:t>The writer, John McRae, writes that </a:t>
            </a:r>
            <a:r>
              <a:rPr lang="en-GB" sz="12400" dirty="0" err="1"/>
              <a:t>Linji</a:t>
            </a:r>
            <a:r>
              <a:rPr lang="en-GB" sz="12400" dirty="0"/>
              <a:t> is reputed for being iconoclastic, leading students to awakening by hitting and shouting.</a:t>
            </a:r>
          </a:p>
          <a:p>
            <a:pPr>
              <a:spcBef>
                <a:spcPts val="600"/>
              </a:spcBef>
            </a:pPr>
            <a:r>
              <a:rPr lang="en-GB" sz="12400" dirty="0"/>
              <a:t>The time during which Rinzai Zen was established in Japan also saw the rise of the samurai to power. Along with early imperial support, Rinzai came to enjoy the patronage of this newly ascendant warrior class.</a:t>
            </a:r>
          </a:p>
          <a:p>
            <a:pPr marL="0" indent="0">
              <a:buNone/>
            </a:pPr>
            <a:endParaRPr lang="en-GB" sz="3600" dirty="0"/>
          </a:p>
        </p:txBody>
      </p:sp>
      <p:pic>
        <p:nvPicPr>
          <p:cNvPr id="10242" name="Picture 2" descr="RinzaiGigen.jpg">
            <a:extLst>
              <a:ext uri="{FF2B5EF4-FFF2-40B4-BE49-F238E27FC236}">
                <a16:creationId xmlns:a16="http://schemas.microsoft.com/office/drawing/2014/main" id="{A3BDD10E-916A-4376-8FEB-E544AEAF6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66" y="3943664"/>
            <a:ext cx="2017968" cy="2956450"/>
          </a:xfrm>
          <a:prstGeom prst="rect">
            <a:avLst/>
          </a:prstGeom>
          <a:noFill/>
          <a:extLst>
            <a:ext uri="{909E8E84-426E-40DD-AFC4-6F175D3DCCD1}">
              <a14:hiddenFill xmlns:a14="http://schemas.microsoft.com/office/drawing/2010/main">
                <a:solidFill>
                  <a:srgbClr val="FFFFFF"/>
                </a:solidFill>
              </a14:hiddenFill>
            </a:ext>
          </a:extLst>
        </p:spPr>
      </p:pic>
      <p:sp>
        <p:nvSpPr>
          <p:cNvPr id="5" name="Callout: Down Arrow 4">
            <a:extLst>
              <a:ext uri="{FF2B5EF4-FFF2-40B4-BE49-F238E27FC236}">
                <a16:creationId xmlns:a16="http://schemas.microsoft.com/office/drawing/2014/main" id="{C583073C-3F24-4D9D-B9B3-AA092834B8EB}"/>
              </a:ext>
            </a:extLst>
          </p:cNvPr>
          <p:cNvSpPr/>
          <p:nvPr/>
        </p:nvSpPr>
        <p:spPr>
          <a:xfrm>
            <a:off x="168813" y="1026942"/>
            <a:ext cx="1617784" cy="3221501"/>
          </a:xfrm>
          <a:prstGeom prst="downArrowCallou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ooper Black" panose="0208090404030B020404" pitchFamily="18" charset="0"/>
              </a:rPr>
              <a:t>Rinzai </a:t>
            </a:r>
            <a:r>
              <a:rPr lang="en-GB" sz="3200" dirty="0" err="1">
                <a:solidFill>
                  <a:schemeClr val="tx1"/>
                </a:solidFill>
                <a:latin typeface="Cooper Black" panose="0208090404030B020404" pitchFamily="18" charset="0"/>
              </a:rPr>
              <a:t>Gigen</a:t>
            </a:r>
            <a:endParaRPr lang="en-GB" sz="3200" dirty="0">
              <a:solidFill>
                <a:schemeClr val="tx1"/>
              </a:solidFill>
              <a:latin typeface="Cooper Black" panose="0208090404030B020404" pitchFamily="18" charset="0"/>
            </a:endParaRPr>
          </a:p>
        </p:txBody>
      </p:sp>
    </p:spTree>
    <p:extLst>
      <p:ext uri="{BB962C8B-B14F-4D97-AF65-F5344CB8AC3E}">
        <p14:creationId xmlns:p14="http://schemas.microsoft.com/office/powerpoint/2010/main" val="80123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shogun samurai">
            <a:extLst>
              <a:ext uri="{FF2B5EF4-FFF2-40B4-BE49-F238E27FC236}">
                <a16:creationId xmlns:a16="http://schemas.microsoft.com/office/drawing/2014/main" id="{40DCC2E3-E018-4110-BB34-66125B185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97" y="0"/>
            <a:ext cx="100611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0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5968-BA7F-4F00-A939-4081E5DF9438}"/>
              </a:ext>
            </a:extLst>
          </p:cNvPr>
          <p:cNvSpPr>
            <a:spLocks noGrp="1"/>
          </p:cNvSpPr>
          <p:nvPr>
            <p:ph type="title"/>
          </p:nvPr>
        </p:nvSpPr>
        <p:spPr>
          <a:xfrm>
            <a:off x="253218" y="112542"/>
            <a:ext cx="8707902" cy="731520"/>
          </a:xfrm>
          <a:ln w="38100">
            <a:solidFill>
              <a:schemeClr val="tx1"/>
            </a:solidFill>
          </a:ln>
        </p:spPr>
        <p:txBody>
          <a:bodyPr>
            <a:noAutofit/>
          </a:bodyPr>
          <a:lstStyle/>
          <a:p>
            <a:pPr algn="ctr"/>
            <a:r>
              <a:rPr lang="en-GB" sz="3800" dirty="0">
                <a:latin typeface="Cooper Black" panose="0208090404030B020404" pitchFamily="18" charset="0"/>
              </a:rPr>
              <a:t>Buddhism in the Far East: Content </a:t>
            </a:r>
          </a:p>
        </p:txBody>
      </p:sp>
      <p:sp>
        <p:nvSpPr>
          <p:cNvPr id="3" name="Content Placeholder 2">
            <a:extLst>
              <a:ext uri="{FF2B5EF4-FFF2-40B4-BE49-F238E27FC236}">
                <a16:creationId xmlns:a16="http://schemas.microsoft.com/office/drawing/2014/main" id="{CF1673D0-A63A-49DC-8C74-7209F66A83C2}"/>
              </a:ext>
            </a:extLst>
          </p:cNvPr>
          <p:cNvSpPr>
            <a:spLocks noGrp="1"/>
          </p:cNvSpPr>
          <p:nvPr>
            <p:ph idx="1"/>
          </p:nvPr>
        </p:nvSpPr>
        <p:spPr>
          <a:xfrm>
            <a:off x="253218" y="1041009"/>
            <a:ext cx="4248441" cy="5535637"/>
          </a:xfrm>
          <a:solidFill>
            <a:schemeClr val="bg1">
              <a:lumMod val="95000"/>
            </a:schemeClr>
          </a:solidFill>
          <a:ln w="38100">
            <a:solidFill>
              <a:schemeClr val="tx1"/>
            </a:solidFill>
          </a:ln>
        </p:spPr>
        <p:txBody>
          <a:bodyPr/>
          <a:lstStyle/>
          <a:p>
            <a:pPr marL="0" indent="0">
              <a:buNone/>
            </a:pPr>
            <a:r>
              <a:rPr lang="en-GB" dirty="0"/>
              <a:t>The distinctive features of </a:t>
            </a:r>
            <a:r>
              <a:rPr lang="en-GB" b="1" u="sng" dirty="0"/>
              <a:t>Zen Buddhism</a:t>
            </a:r>
            <a:r>
              <a:rPr lang="en-GB" dirty="0"/>
              <a:t>, including:</a:t>
            </a:r>
          </a:p>
          <a:p>
            <a:pPr>
              <a:buFont typeface="Courier New" panose="02070309020205020404" pitchFamily="49" charset="0"/>
              <a:buChar char="o"/>
            </a:pPr>
            <a:r>
              <a:rPr lang="en-GB" dirty="0"/>
              <a:t>zazen meditation, its importance and the attainment of satori (awakening)</a:t>
            </a:r>
          </a:p>
          <a:p>
            <a:pPr>
              <a:buFont typeface="Courier New" panose="02070309020205020404" pitchFamily="49" charset="0"/>
              <a:buChar char="o"/>
            </a:pPr>
            <a:r>
              <a:rPr lang="en-GB" dirty="0"/>
              <a:t>Zen attitudes to scripture and transmission of wisdom</a:t>
            </a:r>
          </a:p>
          <a:p>
            <a:pPr>
              <a:buFont typeface="Courier New" panose="02070309020205020404" pitchFamily="49" charset="0"/>
              <a:buChar char="o"/>
            </a:pPr>
            <a:r>
              <a:rPr lang="en-GB" dirty="0"/>
              <a:t>key features of and differences between the Rinzai and Soto schools</a:t>
            </a:r>
          </a:p>
          <a:p>
            <a:pPr marL="0" indent="0">
              <a:buNone/>
            </a:pPr>
            <a:endParaRPr lang="en-GB" dirty="0"/>
          </a:p>
          <a:p>
            <a:pPr marL="0" indent="0">
              <a:buNone/>
            </a:pPr>
            <a:endParaRPr lang="en-GB" dirty="0"/>
          </a:p>
          <a:p>
            <a:pPr marL="0" indent="0">
              <a:buNone/>
            </a:pPr>
            <a:endParaRPr lang="en-GB" dirty="0"/>
          </a:p>
        </p:txBody>
      </p:sp>
      <p:sp>
        <p:nvSpPr>
          <p:cNvPr id="4" name="Content Placeholder 2">
            <a:extLst>
              <a:ext uri="{FF2B5EF4-FFF2-40B4-BE49-F238E27FC236}">
                <a16:creationId xmlns:a16="http://schemas.microsoft.com/office/drawing/2014/main" id="{963BB5A8-9DE6-4D3A-A432-DD3356BD298E}"/>
              </a:ext>
            </a:extLst>
          </p:cNvPr>
          <p:cNvSpPr txBox="1">
            <a:spLocks/>
          </p:cNvSpPr>
          <p:nvPr/>
        </p:nvSpPr>
        <p:spPr>
          <a:xfrm>
            <a:off x="4712679" y="1024596"/>
            <a:ext cx="4248441" cy="5535637"/>
          </a:xfrm>
          <a:prstGeom prst="rect">
            <a:avLst/>
          </a:prstGeom>
          <a:solidFill>
            <a:schemeClr val="accent2">
              <a:lumMod val="20000"/>
              <a:lumOff val="80000"/>
            </a:schemeClr>
          </a:solidFill>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The distinctive features of </a:t>
            </a:r>
            <a:r>
              <a:rPr lang="en-GB" b="1" u="sng" dirty="0"/>
              <a:t>Pure Land Buddhism</a:t>
            </a:r>
            <a:r>
              <a:rPr lang="en-GB" dirty="0"/>
              <a:t>, including:</a:t>
            </a:r>
          </a:p>
          <a:p>
            <a:pPr>
              <a:buFont typeface="Courier New" panose="02070309020205020404" pitchFamily="49" charset="0"/>
              <a:buChar char="o"/>
            </a:pPr>
            <a:r>
              <a:rPr lang="en-GB" dirty="0"/>
              <a:t>the person and importance of Amitabha</a:t>
            </a:r>
          </a:p>
          <a:p>
            <a:pPr>
              <a:buFont typeface="Courier New" panose="02070309020205020404" pitchFamily="49" charset="0"/>
              <a:buChar char="o"/>
            </a:pPr>
            <a:r>
              <a:rPr lang="en-GB" dirty="0"/>
              <a:t>rebirth in a Pure Land</a:t>
            </a:r>
          </a:p>
          <a:p>
            <a:pPr>
              <a:buFont typeface="Courier New" panose="02070309020205020404" pitchFamily="49" charset="0"/>
              <a:buChar char="o"/>
            </a:pPr>
            <a:r>
              <a:rPr lang="en-GB" dirty="0"/>
              <a:t>the practice of chanting, its importance and purpose</a:t>
            </a:r>
          </a:p>
          <a:p>
            <a:pPr>
              <a:buFont typeface="Courier New" panose="02070309020205020404" pitchFamily="49" charset="0"/>
              <a:buChar char="o"/>
            </a:pPr>
            <a:r>
              <a:rPr lang="en-GB" dirty="0"/>
              <a:t>key features of and differences between </a:t>
            </a:r>
            <a:r>
              <a:rPr lang="en-GB" dirty="0" err="1"/>
              <a:t>Jōdo-shū</a:t>
            </a:r>
            <a:r>
              <a:rPr lang="en-GB" dirty="0"/>
              <a:t> and </a:t>
            </a:r>
            <a:r>
              <a:rPr lang="en-GB" dirty="0" err="1"/>
              <a:t>Jōdo</a:t>
            </a:r>
            <a:r>
              <a:rPr lang="en-GB" dirty="0"/>
              <a:t> </a:t>
            </a:r>
            <a:r>
              <a:rPr lang="en-GB" dirty="0" err="1"/>
              <a:t>Shinshū</a:t>
            </a: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858013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kensho buddhism">
            <a:extLst>
              <a:ext uri="{FF2B5EF4-FFF2-40B4-BE49-F238E27FC236}">
                <a16:creationId xmlns:a16="http://schemas.microsoft.com/office/drawing/2014/main" id="{586C7E1B-B713-4E9A-84BB-62A93ABF7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104" y="1424773"/>
            <a:ext cx="3927207" cy="49830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3" y="108606"/>
            <a:ext cx="8778240" cy="777659"/>
          </a:xfrm>
          <a:solidFill>
            <a:schemeClr val="bg1">
              <a:lumMod val="95000"/>
            </a:schemeClr>
          </a:solidFill>
          <a:ln w="38100">
            <a:solidFill>
              <a:schemeClr val="tx1"/>
            </a:solidFill>
          </a:ln>
        </p:spPr>
        <p:txBody>
          <a:bodyPr>
            <a:noAutofit/>
          </a:bodyPr>
          <a:lstStyle/>
          <a:p>
            <a:pPr algn="ctr"/>
            <a:r>
              <a:rPr lang="en-GB" sz="5400" dirty="0">
                <a:latin typeface="Cooper Black" panose="0208090404030B020404" pitchFamily="18" charset="0"/>
              </a:rPr>
              <a:t>The Rinzai Zen School</a:t>
            </a: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168814" y="1083213"/>
            <a:ext cx="5458264" cy="5666181"/>
          </a:xfrm>
          <a:ln w="38100">
            <a:solidFill>
              <a:schemeClr val="tx1"/>
            </a:solidFill>
          </a:ln>
        </p:spPr>
        <p:txBody>
          <a:bodyPr>
            <a:normAutofit fontScale="25000" lnSpcReduction="20000"/>
          </a:bodyPr>
          <a:lstStyle/>
          <a:p>
            <a:pPr>
              <a:spcBef>
                <a:spcPts val="600"/>
              </a:spcBef>
            </a:pPr>
            <a:r>
              <a:rPr lang="en-GB" sz="11200" dirty="0"/>
              <a:t>In the </a:t>
            </a:r>
            <a:r>
              <a:rPr lang="en-GB" sz="11200" i="1" dirty="0"/>
              <a:t>Record of </a:t>
            </a:r>
            <a:r>
              <a:rPr lang="en-GB" sz="11200" i="1" dirty="0" err="1"/>
              <a:t>Linji</a:t>
            </a:r>
            <a:r>
              <a:rPr lang="en-GB" sz="11200" dirty="0"/>
              <a:t>, Master </a:t>
            </a:r>
            <a:r>
              <a:rPr lang="en-GB" sz="11200" dirty="0" err="1"/>
              <a:t>Linji</a:t>
            </a:r>
            <a:r>
              <a:rPr lang="en-GB" sz="11200" dirty="0"/>
              <a:t> says, “On your lump of red flesh is a true man without rank who is always going in and out of the face of every one of you. Those who have not yet proved him, look, look!” </a:t>
            </a:r>
          </a:p>
          <a:p>
            <a:pPr>
              <a:spcBef>
                <a:spcPts val="600"/>
              </a:spcBef>
            </a:pPr>
            <a:r>
              <a:rPr lang="en-GB" sz="11200" dirty="0"/>
              <a:t>The basic stance of the Rinzai school is the self-realization of this </a:t>
            </a:r>
            <a:r>
              <a:rPr lang="en-GB" sz="11200" b="1" dirty="0"/>
              <a:t>“true man without rank.” </a:t>
            </a:r>
          </a:p>
          <a:p>
            <a:pPr>
              <a:spcBef>
                <a:spcPts val="600"/>
              </a:spcBef>
            </a:pPr>
            <a:r>
              <a:rPr lang="en-GB" sz="11200" dirty="0"/>
              <a:t>This self-realisation, called </a:t>
            </a:r>
            <a:r>
              <a:rPr lang="en-GB" sz="11200" b="1" i="1" dirty="0" err="1"/>
              <a:t>kensho</a:t>
            </a:r>
            <a:r>
              <a:rPr lang="en-US" altLang="ja-JP" sz="11200" dirty="0"/>
              <a:t>, </a:t>
            </a:r>
            <a:r>
              <a:rPr lang="en-GB" sz="11200" dirty="0"/>
              <a:t>is regarded as the essence of the Buddha’s teaching, and has been passed from generation to generation in Zen, like, as the Zen expression has it, “water poured from one container to the next.”</a:t>
            </a:r>
          </a:p>
          <a:p>
            <a:pPr marL="0" indent="0">
              <a:buNone/>
            </a:pPr>
            <a:endParaRPr lang="en-GB" sz="3600" dirty="0"/>
          </a:p>
        </p:txBody>
      </p:sp>
    </p:spTree>
    <p:extLst>
      <p:ext uri="{BB962C8B-B14F-4D97-AF65-F5344CB8AC3E}">
        <p14:creationId xmlns:p14="http://schemas.microsoft.com/office/powerpoint/2010/main" val="408864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362"/>
                                        </p:tgtEl>
                                        <p:attrNameLst>
                                          <p:attrName>style.visibility</p:attrName>
                                        </p:attrNameLst>
                                      </p:cBhvr>
                                      <p:to>
                                        <p:strVal val="visible"/>
                                      </p:to>
                                    </p:set>
                                    <p:animEffect transition="in" filter="fade">
                                      <p:cBhvr>
                                        <p:cTn id="19" dur="1000"/>
                                        <p:tgtEl>
                                          <p:spTgt spid="15362"/>
                                        </p:tgtEl>
                                      </p:cBhvr>
                                    </p:animEffect>
                                    <p:anim calcmode="lin" valueType="num">
                                      <p:cBhvr>
                                        <p:cTn id="20" dur="1000" fill="hold"/>
                                        <p:tgtEl>
                                          <p:spTgt spid="15362"/>
                                        </p:tgtEl>
                                        <p:attrNameLst>
                                          <p:attrName>ppt_x</p:attrName>
                                        </p:attrNameLst>
                                      </p:cBhvr>
                                      <p:tavLst>
                                        <p:tav tm="0">
                                          <p:val>
                                            <p:strVal val="#ppt_x"/>
                                          </p:val>
                                        </p:tav>
                                        <p:tav tm="100000">
                                          <p:val>
                                            <p:strVal val="#ppt_x"/>
                                          </p:val>
                                        </p:tav>
                                      </p:tavLst>
                                    </p:anim>
                                    <p:anim calcmode="lin" valueType="num">
                                      <p:cBhvr>
                                        <p:cTn id="21"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3" y="108606"/>
            <a:ext cx="8778240" cy="777659"/>
          </a:xfrm>
          <a:solidFill>
            <a:schemeClr val="bg1">
              <a:lumMod val="95000"/>
            </a:schemeClr>
          </a:solidFill>
          <a:ln w="38100">
            <a:solidFill>
              <a:schemeClr val="tx1"/>
            </a:solidFill>
          </a:ln>
        </p:spPr>
        <p:txBody>
          <a:bodyPr>
            <a:noAutofit/>
          </a:bodyPr>
          <a:lstStyle/>
          <a:p>
            <a:pPr algn="ctr"/>
            <a:r>
              <a:rPr lang="en-GB" sz="5400" dirty="0">
                <a:latin typeface="Cooper Black" panose="0208090404030B020404" pitchFamily="18" charset="0"/>
              </a:rPr>
              <a:t>The Rinzai Zen School</a:t>
            </a: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1899138" y="1026943"/>
            <a:ext cx="7047915" cy="4262509"/>
          </a:xfrm>
          <a:ln w="38100">
            <a:solidFill>
              <a:schemeClr val="tx1"/>
            </a:solidFill>
          </a:ln>
        </p:spPr>
        <p:txBody>
          <a:bodyPr>
            <a:normAutofit lnSpcReduction="10000"/>
          </a:bodyPr>
          <a:lstStyle/>
          <a:p>
            <a:r>
              <a:rPr lang="en-GB" sz="2400" dirty="0"/>
              <a:t>Rinzai schools have sought, through the practices of zazen, </a:t>
            </a:r>
            <a:r>
              <a:rPr lang="en-GB" sz="2400" dirty="0" err="1"/>
              <a:t>koan</a:t>
            </a:r>
            <a:r>
              <a:rPr lang="en-GB" sz="2400" dirty="0"/>
              <a:t> training, and </a:t>
            </a:r>
            <a:r>
              <a:rPr lang="en-GB" sz="2400" dirty="0" err="1"/>
              <a:t>samu</a:t>
            </a:r>
            <a:r>
              <a:rPr lang="en-GB" sz="2400" dirty="0"/>
              <a:t> (physical work that is done with mindfulness as a simple, practical and spiritual practice), to awaken the practitioner to the Buddha-nature inherent in all beings. </a:t>
            </a:r>
          </a:p>
          <a:p>
            <a:r>
              <a:rPr lang="en-GB" sz="2400" dirty="0"/>
              <a:t>When engaged in zazen, </a:t>
            </a:r>
            <a:r>
              <a:rPr lang="en-GB" sz="2400" dirty="0" err="1"/>
              <a:t>kōans</a:t>
            </a:r>
            <a:r>
              <a:rPr lang="en-GB" sz="2400" dirty="0"/>
              <a:t> are frequently the object of meditation, while </a:t>
            </a:r>
            <a:r>
              <a:rPr lang="en-GB" sz="2400" dirty="0" err="1"/>
              <a:t>shikantaza</a:t>
            </a:r>
            <a:r>
              <a:rPr lang="en-GB" sz="2400" dirty="0"/>
              <a:t> ("just sitting") is less emphasised, but still used. </a:t>
            </a:r>
          </a:p>
          <a:p>
            <a:r>
              <a:rPr lang="en-GB" sz="2400" dirty="0"/>
              <a:t>This contrasts with </a:t>
            </a:r>
            <a:r>
              <a:rPr lang="en-GB" sz="2400" dirty="0" err="1"/>
              <a:t>Sōtō</a:t>
            </a:r>
            <a:r>
              <a:rPr lang="en-GB" sz="2400" dirty="0"/>
              <a:t> practice, which has de-emphasised </a:t>
            </a:r>
            <a:r>
              <a:rPr lang="en-GB" sz="2400" dirty="0" err="1"/>
              <a:t>kōans</a:t>
            </a:r>
            <a:r>
              <a:rPr lang="en-GB" sz="2400" dirty="0"/>
              <a:t> since </a:t>
            </a:r>
            <a:r>
              <a:rPr lang="en-GB" sz="2400" dirty="0" err="1"/>
              <a:t>Gentō</a:t>
            </a:r>
            <a:r>
              <a:rPr lang="en-GB" sz="2400" dirty="0"/>
              <a:t> </a:t>
            </a:r>
            <a:r>
              <a:rPr lang="en-GB" sz="2400" dirty="0" err="1"/>
              <a:t>Sokuchū</a:t>
            </a:r>
            <a:r>
              <a:rPr lang="en-GB" sz="2400" dirty="0"/>
              <a:t> (circa 1800), and instead emphasises </a:t>
            </a:r>
            <a:r>
              <a:rPr lang="en-GB" sz="2400" dirty="0" err="1"/>
              <a:t>shikantaza</a:t>
            </a:r>
            <a:r>
              <a:rPr lang="en-GB" sz="2400" dirty="0"/>
              <a:t>. In general, the Rinzai school is known for the severity of its training methods (following in the spirit of Rinzai </a:t>
            </a:r>
            <a:r>
              <a:rPr lang="en-GB" sz="2400" dirty="0" err="1"/>
              <a:t>Gigen</a:t>
            </a:r>
            <a:r>
              <a:rPr lang="en-GB" sz="2400" dirty="0"/>
              <a:t>).</a:t>
            </a:r>
          </a:p>
          <a:p>
            <a:endParaRPr lang="en-GB" sz="2400" dirty="0"/>
          </a:p>
          <a:p>
            <a:endParaRPr lang="en-GB" sz="2400" dirty="0"/>
          </a:p>
          <a:p>
            <a:endParaRPr lang="en-GB" sz="2400" dirty="0"/>
          </a:p>
        </p:txBody>
      </p:sp>
      <p:pic>
        <p:nvPicPr>
          <p:cNvPr id="10242" name="Picture 2" descr="RinzaiGigen.jpg">
            <a:extLst>
              <a:ext uri="{FF2B5EF4-FFF2-40B4-BE49-F238E27FC236}">
                <a16:creationId xmlns:a16="http://schemas.microsoft.com/office/drawing/2014/main" id="{A3BDD10E-916A-4376-8FEB-E544AEAF6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67" y="4190035"/>
            <a:ext cx="1693330" cy="2463024"/>
          </a:xfrm>
          <a:prstGeom prst="rect">
            <a:avLst/>
          </a:prstGeom>
          <a:noFill/>
          <a:extLst>
            <a:ext uri="{909E8E84-426E-40DD-AFC4-6F175D3DCCD1}">
              <a14:hiddenFill xmlns:a14="http://schemas.microsoft.com/office/drawing/2010/main">
                <a:solidFill>
                  <a:srgbClr val="FFFFFF"/>
                </a:solidFill>
              </a14:hiddenFill>
            </a:ext>
          </a:extLst>
        </p:spPr>
      </p:pic>
      <p:sp>
        <p:nvSpPr>
          <p:cNvPr id="5" name="Callout: Down Arrow 4">
            <a:extLst>
              <a:ext uri="{FF2B5EF4-FFF2-40B4-BE49-F238E27FC236}">
                <a16:creationId xmlns:a16="http://schemas.microsoft.com/office/drawing/2014/main" id="{C583073C-3F24-4D9D-B9B3-AA092834B8EB}"/>
              </a:ext>
            </a:extLst>
          </p:cNvPr>
          <p:cNvSpPr/>
          <p:nvPr/>
        </p:nvSpPr>
        <p:spPr>
          <a:xfrm>
            <a:off x="93268" y="1026942"/>
            <a:ext cx="1693329" cy="3221501"/>
          </a:xfrm>
          <a:prstGeom prst="downArrowCallou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Cooper Black" panose="0208090404030B020404" pitchFamily="18" charset="0"/>
              </a:rPr>
              <a:t>Rinzai </a:t>
            </a:r>
            <a:r>
              <a:rPr lang="en-GB" sz="2800" dirty="0" err="1">
                <a:solidFill>
                  <a:schemeClr val="tx1"/>
                </a:solidFill>
                <a:latin typeface="Cooper Black" panose="0208090404030B020404" pitchFamily="18" charset="0"/>
              </a:rPr>
              <a:t>Gigen</a:t>
            </a:r>
            <a:r>
              <a:rPr lang="en-GB" sz="2800" dirty="0">
                <a:solidFill>
                  <a:schemeClr val="tx1"/>
                </a:solidFill>
                <a:latin typeface="Cooper Black" panose="0208090404030B020404" pitchFamily="18" charset="0"/>
              </a:rPr>
              <a:t>: </a:t>
            </a:r>
          </a:p>
          <a:p>
            <a:pPr algn="ctr"/>
            <a:r>
              <a:rPr lang="en-GB" sz="2000" dirty="0">
                <a:solidFill>
                  <a:schemeClr val="tx1"/>
                </a:solidFill>
                <a:latin typeface="Cooper Black" panose="0208090404030B020404" pitchFamily="18" charset="0"/>
              </a:rPr>
              <a:t>a </a:t>
            </a:r>
            <a:r>
              <a:rPr lang="en-GB" sz="2000">
                <a:solidFill>
                  <a:schemeClr val="tx1"/>
                </a:solidFill>
                <a:latin typeface="Cooper Black" panose="0208090404030B020404" pitchFamily="18" charset="0"/>
              </a:rPr>
              <a:t>bit aggressive?</a:t>
            </a:r>
            <a:endParaRPr lang="en-GB" sz="2800" dirty="0">
              <a:solidFill>
                <a:schemeClr val="tx1"/>
              </a:solidFill>
              <a:latin typeface="Cooper Black" panose="0208090404030B020404" pitchFamily="18" charset="0"/>
            </a:endParaRPr>
          </a:p>
        </p:txBody>
      </p:sp>
      <p:sp>
        <p:nvSpPr>
          <p:cNvPr id="4" name="Speech Bubble: Rectangle with Corners Rounded 3">
            <a:extLst>
              <a:ext uri="{FF2B5EF4-FFF2-40B4-BE49-F238E27FC236}">
                <a16:creationId xmlns:a16="http://schemas.microsoft.com/office/drawing/2014/main" id="{7F127939-E405-433C-8631-5E3D861EEFCB}"/>
              </a:ext>
            </a:extLst>
          </p:cNvPr>
          <p:cNvSpPr/>
          <p:nvPr/>
        </p:nvSpPr>
        <p:spPr>
          <a:xfrm>
            <a:off x="1899138" y="5416062"/>
            <a:ext cx="7047915" cy="1236997"/>
          </a:xfrm>
          <a:prstGeom prst="wedgeRoundRectCallout">
            <a:avLst>
              <a:gd name="adj1" fmla="val -58558"/>
              <a:gd name="adj2" fmla="val -83067"/>
              <a:gd name="adj3" fmla="val 16667"/>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r>
              <a:rPr lang="en-GB" sz="2000" i="1" dirty="0">
                <a:solidFill>
                  <a:schemeClr val="tx1"/>
                </a:solidFill>
                <a:latin typeface="Comic Sans MS" panose="030F0702030302020204" pitchFamily="66" charset="0"/>
              </a:rPr>
              <a:t>If you will just bring to rest the thoughts of the ceaselessly seeking mind, you will not differ from the patriarch-buddha. Turn your own light inward upon yourselves!</a:t>
            </a:r>
            <a:endParaRPr lang="en-GB" i="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18691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3" y="108606"/>
            <a:ext cx="8778240" cy="777659"/>
          </a:xfrm>
          <a:solidFill>
            <a:schemeClr val="bg1">
              <a:lumMod val="95000"/>
            </a:schemeClr>
          </a:solidFill>
          <a:ln w="38100">
            <a:solidFill>
              <a:schemeClr val="tx1"/>
            </a:solidFill>
          </a:ln>
        </p:spPr>
        <p:txBody>
          <a:bodyPr>
            <a:noAutofit/>
          </a:bodyPr>
          <a:lstStyle/>
          <a:p>
            <a:pPr algn="ctr"/>
            <a:r>
              <a:rPr lang="en-GB" sz="5400" dirty="0">
                <a:latin typeface="Cooper Black" panose="0208090404030B020404" pitchFamily="18" charset="0"/>
              </a:rPr>
              <a:t>The Soto Zen School</a:t>
            </a: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168814" y="1083212"/>
            <a:ext cx="6302324" cy="5578475"/>
          </a:xfrm>
          <a:ln w="38100">
            <a:solidFill>
              <a:schemeClr val="tx1"/>
            </a:solidFill>
          </a:ln>
        </p:spPr>
        <p:txBody>
          <a:bodyPr>
            <a:normAutofit fontScale="47500" lnSpcReduction="20000"/>
          </a:bodyPr>
          <a:lstStyle/>
          <a:p>
            <a:pPr>
              <a:spcBef>
                <a:spcPts val="600"/>
              </a:spcBef>
            </a:pPr>
            <a:r>
              <a:rPr lang="en-GB" sz="4700" b="1" dirty="0"/>
              <a:t>Dogen Zenji</a:t>
            </a:r>
            <a:r>
              <a:rPr lang="en-GB" sz="4700" dirty="0"/>
              <a:t>, the founder of Soto Zen School, was born on January 26, 1200 CE. </a:t>
            </a:r>
          </a:p>
          <a:p>
            <a:pPr>
              <a:spcBef>
                <a:spcPts val="600"/>
              </a:spcBef>
            </a:pPr>
            <a:r>
              <a:rPr lang="en-GB" sz="4700" dirty="0"/>
              <a:t>With wealthy parents, it is presumed that young Dogen Zenji lived in comfort. </a:t>
            </a:r>
          </a:p>
          <a:p>
            <a:pPr>
              <a:spcBef>
                <a:spcPts val="600"/>
              </a:spcBef>
            </a:pPr>
            <a:r>
              <a:rPr lang="en-GB" sz="4700" dirty="0"/>
              <a:t>However, at the age of thirteen, he climbed Mt. </a:t>
            </a:r>
            <a:r>
              <a:rPr lang="en-GB" sz="4700" dirty="0" err="1"/>
              <a:t>Hiei</a:t>
            </a:r>
            <a:r>
              <a:rPr lang="en-GB" sz="4700" dirty="0"/>
              <a:t>, and the next year he shaved his head and became a monk. </a:t>
            </a:r>
          </a:p>
          <a:p>
            <a:pPr>
              <a:spcBef>
                <a:spcPts val="600"/>
              </a:spcBef>
            </a:pPr>
            <a:r>
              <a:rPr lang="en-GB" sz="4700" dirty="0"/>
              <a:t>It is said that he became a monk because he felt the impermanence of the world on his mother’s death when he was eight years old.</a:t>
            </a:r>
          </a:p>
          <a:p>
            <a:pPr>
              <a:spcBef>
                <a:spcPts val="600"/>
              </a:spcBef>
            </a:pPr>
            <a:r>
              <a:rPr lang="en-GB" sz="4700" dirty="0"/>
              <a:t>Tired of what he perceived as the  Japanese departure from the Buddha’s original teachings, he travelled to China to find out about the wisdom of monks in history.</a:t>
            </a:r>
          </a:p>
          <a:p>
            <a:pPr>
              <a:spcBef>
                <a:spcPts val="600"/>
              </a:spcBef>
            </a:pPr>
            <a:r>
              <a:rPr lang="en-GB" sz="4700" dirty="0"/>
              <a:t>Just before he left, disappointed with a lack of success, he came across zazen meditation.</a:t>
            </a:r>
          </a:p>
          <a:p>
            <a:pPr>
              <a:spcBef>
                <a:spcPts val="600"/>
              </a:spcBef>
            </a:pPr>
            <a:r>
              <a:rPr lang="en-GB" sz="4700" dirty="0"/>
              <a:t>In order to encourage as many people as possible to practice zazen, Dogen Zenji wrote  </a:t>
            </a:r>
            <a:r>
              <a:rPr lang="en-GB" sz="4700" b="1" i="1" dirty="0"/>
              <a:t>“A Universal Recommendation of Zazen”</a:t>
            </a:r>
            <a:r>
              <a:rPr lang="en-GB" sz="4700" dirty="0"/>
              <a:t>, in which he carefully explained the significance of zazen and how to practice it.</a:t>
            </a:r>
          </a:p>
          <a:p>
            <a:pPr marL="0" indent="0">
              <a:buNone/>
            </a:pPr>
            <a:endParaRPr lang="en-GB" dirty="0"/>
          </a:p>
          <a:p>
            <a:pPr marL="0" indent="0">
              <a:buNone/>
            </a:pPr>
            <a:endParaRPr lang="en-GB" dirty="0"/>
          </a:p>
          <a:p>
            <a:pPr marL="0" indent="0">
              <a:buNone/>
            </a:pPr>
            <a:endParaRPr lang="en-GB" dirty="0"/>
          </a:p>
          <a:p>
            <a:pPr marL="0" indent="0">
              <a:buNone/>
            </a:pPr>
            <a:endParaRPr lang="en-GB" sz="3600" dirty="0"/>
          </a:p>
        </p:txBody>
      </p:sp>
      <p:pic>
        <p:nvPicPr>
          <p:cNvPr id="7170" name="Picture 2" descr="Dogen Zenji">
            <a:extLst>
              <a:ext uri="{FF2B5EF4-FFF2-40B4-BE49-F238E27FC236}">
                <a16:creationId xmlns:a16="http://schemas.microsoft.com/office/drawing/2014/main" id="{41E564A5-7544-42AE-811F-49669EFBE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5492">
            <a:off x="6472816" y="1195753"/>
            <a:ext cx="2389505" cy="3038622"/>
          </a:xfrm>
          <a:prstGeom prst="rect">
            <a:avLst/>
          </a:prstGeom>
          <a:noFill/>
          <a:extLst>
            <a:ext uri="{909E8E84-426E-40DD-AFC4-6F175D3DCCD1}">
              <a14:hiddenFill xmlns:a14="http://schemas.microsoft.com/office/drawing/2010/main">
                <a:solidFill>
                  <a:srgbClr val="FFFFFF"/>
                </a:solidFill>
              </a14:hiddenFill>
            </a:ext>
          </a:extLst>
        </p:spPr>
      </p:pic>
      <p:sp>
        <p:nvSpPr>
          <p:cNvPr id="4" name="Callout: Up Arrow 3">
            <a:extLst>
              <a:ext uri="{FF2B5EF4-FFF2-40B4-BE49-F238E27FC236}">
                <a16:creationId xmlns:a16="http://schemas.microsoft.com/office/drawing/2014/main" id="{CA4DFC77-3798-4306-9EB3-C4EB1621A371}"/>
              </a:ext>
            </a:extLst>
          </p:cNvPr>
          <p:cNvSpPr/>
          <p:nvPr/>
        </p:nvSpPr>
        <p:spPr>
          <a:xfrm>
            <a:off x="6402157" y="2929512"/>
            <a:ext cx="2672859" cy="3749676"/>
          </a:xfrm>
          <a:prstGeom prst="upArrowCallou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Dogen Zenji</a:t>
            </a:r>
            <a:r>
              <a:rPr lang="en-GB" sz="2800" dirty="0">
                <a:solidFill>
                  <a:schemeClr val="tx1"/>
                </a:solidFill>
              </a:rPr>
              <a:t>, the founder of Soto Zen School: focus on the internal self</a:t>
            </a:r>
          </a:p>
        </p:txBody>
      </p:sp>
    </p:spTree>
    <p:extLst>
      <p:ext uri="{BB962C8B-B14F-4D97-AF65-F5344CB8AC3E}">
        <p14:creationId xmlns:p14="http://schemas.microsoft.com/office/powerpoint/2010/main" val="146914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3" y="108606"/>
            <a:ext cx="8778240" cy="777659"/>
          </a:xfrm>
          <a:solidFill>
            <a:schemeClr val="bg1">
              <a:lumMod val="95000"/>
            </a:schemeClr>
          </a:solidFill>
          <a:ln w="38100">
            <a:solidFill>
              <a:schemeClr val="tx1"/>
            </a:solidFill>
          </a:ln>
        </p:spPr>
        <p:txBody>
          <a:bodyPr>
            <a:noAutofit/>
          </a:bodyPr>
          <a:lstStyle/>
          <a:p>
            <a:pPr algn="ctr"/>
            <a:r>
              <a:rPr lang="en-GB" sz="5400" dirty="0">
                <a:latin typeface="Cooper Black" panose="0208090404030B020404" pitchFamily="18" charset="0"/>
              </a:rPr>
              <a:t>The Soto Zen School</a:t>
            </a: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3699803" y="1114648"/>
            <a:ext cx="5247250" cy="5578475"/>
          </a:xfrm>
          <a:ln w="38100">
            <a:solidFill>
              <a:schemeClr val="tx1"/>
            </a:solidFill>
          </a:ln>
        </p:spPr>
        <p:txBody>
          <a:bodyPr>
            <a:normAutofit lnSpcReduction="10000"/>
          </a:bodyPr>
          <a:lstStyle/>
          <a:p>
            <a:pPr>
              <a:spcBef>
                <a:spcPts val="600"/>
              </a:spcBef>
            </a:pPr>
            <a:r>
              <a:rPr lang="en-GB" b="1" dirty="0"/>
              <a:t>Keizan Zenji </a:t>
            </a:r>
            <a:r>
              <a:rPr lang="en-GB" dirty="0"/>
              <a:t>was the 4</a:t>
            </a:r>
            <a:r>
              <a:rPr lang="en-GB" baseline="30000" dirty="0"/>
              <a:t>th</a:t>
            </a:r>
            <a:r>
              <a:rPr lang="en-GB" dirty="0"/>
              <a:t> monk in the Japanese Soto Zen lineage</a:t>
            </a:r>
            <a:endParaRPr lang="en-GB" b="1" dirty="0"/>
          </a:p>
          <a:p>
            <a:pPr>
              <a:spcBef>
                <a:spcPts val="600"/>
              </a:spcBef>
            </a:pPr>
            <a:r>
              <a:rPr lang="en-GB" dirty="0"/>
              <a:t>In contrast to Dogen Zenji, who deeply explored the internal self, Keizan Zenji stood out with his ability to look outwards and boldly spread the teaching. </a:t>
            </a:r>
          </a:p>
          <a:p>
            <a:pPr>
              <a:spcBef>
                <a:spcPts val="600"/>
              </a:spcBef>
            </a:pPr>
            <a:r>
              <a:rPr lang="en-GB" dirty="0"/>
              <a:t>For the Soto Zen School, the teachings of these two founders are closely connected with each other. </a:t>
            </a:r>
          </a:p>
          <a:p>
            <a:pPr>
              <a:spcBef>
                <a:spcPts val="600"/>
              </a:spcBef>
            </a:pPr>
            <a:r>
              <a:rPr lang="en-GB" dirty="0"/>
              <a:t>In spreading the Way of Buddha widely, one of them was internal in his approach while the other was external.</a:t>
            </a:r>
            <a:endParaRPr lang="en-GB" sz="4700" dirty="0"/>
          </a:p>
          <a:p>
            <a:pPr marL="0" indent="0">
              <a:buNone/>
            </a:pPr>
            <a:endParaRPr lang="en-GB" dirty="0"/>
          </a:p>
          <a:p>
            <a:pPr marL="0" indent="0">
              <a:buNone/>
            </a:pPr>
            <a:endParaRPr lang="en-GB" dirty="0"/>
          </a:p>
          <a:p>
            <a:pPr marL="0" indent="0">
              <a:buNone/>
            </a:pPr>
            <a:endParaRPr lang="en-GB" dirty="0"/>
          </a:p>
          <a:p>
            <a:pPr marL="0" indent="0">
              <a:buNone/>
            </a:pPr>
            <a:endParaRPr lang="en-GB" sz="3600" dirty="0"/>
          </a:p>
        </p:txBody>
      </p:sp>
      <p:pic>
        <p:nvPicPr>
          <p:cNvPr id="8194" name="Picture 2" descr="Keizan Zenji">
            <a:extLst>
              <a:ext uri="{FF2B5EF4-FFF2-40B4-BE49-F238E27FC236}">
                <a16:creationId xmlns:a16="http://schemas.microsoft.com/office/drawing/2014/main" id="{D6C8B77E-BF3A-4282-ADB5-16729D42A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904" y="1002107"/>
            <a:ext cx="2102973" cy="2674253"/>
          </a:xfrm>
          <a:prstGeom prst="rect">
            <a:avLst/>
          </a:prstGeom>
          <a:noFill/>
          <a:extLst>
            <a:ext uri="{909E8E84-426E-40DD-AFC4-6F175D3DCCD1}">
              <a14:hiddenFill xmlns:a14="http://schemas.microsoft.com/office/drawing/2010/main">
                <a:solidFill>
                  <a:srgbClr val="FFFFFF"/>
                </a:solidFill>
              </a14:hiddenFill>
            </a:ext>
          </a:extLst>
        </p:spPr>
      </p:pic>
      <p:sp>
        <p:nvSpPr>
          <p:cNvPr id="7" name="Callout: Up Arrow 6">
            <a:extLst>
              <a:ext uri="{FF2B5EF4-FFF2-40B4-BE49-F238E27FC236}">
                <a16:creationId xmlns:a16="http://schemas.microsoft.com/office/drawing/2014/main" id="{75DF0CED-945C-4539-85B9-2C4F18BF9ECA}"/>
              </a:ext>
            </a:extLst>
          </p:cNvPr>
          <p:cNvSpPr/>
          <p:nvPr/>
        </p:nvSpPr>
        <p:spPr>
          <a:xfrm>
            <a:off x="168813" y="2447778"/>
            <a:ext cx="3362178" cy="4245345"/>
          </a:xfrm>
          <a:prstGeom prst="upArrowCallou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Spotting </a:t>
            </a:r>
            <a:r>
              <a:rPr lang="en-GB" sz="2400" b="1" dirty="0">
                <a:solidFill>
                  <a:schemeClr val="tx1"/>
                </a:solidFill>
              </a:rPr>
              <a:t>Keizan Zenji’s </a:t>
            </a:r>
            <a:r>
              <a:rPr lang="en-GB" sz="2400" dirty="0">
                <a:solidFill>
                  <a:schemeClr val="tx1"/>
                </a:solidFill>
              </a:rPr>
              <a:t>potential ability to lead the monks, </a:t>
            </a:r>
            <a:r>
              <a:rPr lang="en-GB" sz="2400" dirty="0" err="1">
                <a:solidFill>
                  <a:schemeClr val="tx1"/>
                </a:solidFill>
              </a:rPr>
              <a:t>Jakuen</a:t>
            </a:r>
            <a:r>
              <a:rPr lang="en-GB" sz="2400" dirty="0">
                <a:solidFill>
                  <a:schemeClr val="tx1"/>
                </a:solidFill>
              </a:rPr>
              <a:t> Zenji selected him to be </a:t>
            </a:r>
            <a:r>
              <a:rPr lang="en-GB" sz="2400" dirty="0" err="1">
                <a:solidFill>
                  <a:schemeClr val="tx1"/>
                </a:solidFill>
              </a:rPr>
              <a:t>ino</a:t>
            </a:r>
            <a:r>
              <a:rPr lang="en-GB" sz="2400" dirty="0">
                <a:solidFill>
                  <a:schemeClr val="tx1"/>
                </a:solidFill>
              </a:rPr>
              <a:t>, the monk in charge of the other monks’ practice. </a:t>
            </a:r>
          </a:p>
        </p:txBody>
      </p:sp>
    </p:spTree>
    <p:extLst>
      <p:ext uri="{BB962C8B-B14F-4D97-AF65-F5344CB8AC3E}">
        <p14:creationId xmlns:p14="http://schemas.microsoft.com/office/powerpoint/2010/main" val="69697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3" y="108606"/>
            <a:ext cx="8778240" cy="777659"/>
          </a:xfrm>
          <a:solidFill>
            <a:schemeClr val="bg1">
              <a:lumMod val="95000"/>
            </a:schemeClr>
          </a:solidFill>
          <a:ln w="38100">
            <a:solidFill>
              <a:schemeClr val="tx1"/>
            </a:solidFill>
          </a:ln>
        </p:spPr>
        <p:txBody>
          <a:bodyPr>
            <a:noAutofit/>
          </a:bodyPr>
          <a:lstStyle/>
          <a:p>
            <a:pPr algn="ctr"/>
            <a:r>
              <a:rPr lang="en-GB" sz="5400" dirty="0">
                <a:latin typeface="Cooper Black" panose="0208090404030B020404" pitchFamily="18" charset="0"/>
              </a:rPr>
              <a:t>The Soto Zen School</a:t>
            </a: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3699803" y="1026942"/>
            <a:ext cx="5247250" cy="5666181"/>
          </a:xfrm>
          <a:ln w="38100">
            <a:solidFill>
              <a:schemeClr val="tx1"/>
            </a:solidFill>
          </a:ln>
        </p:spPr>
        <p:txBody>
          <a:bodyPr>
            <a:normAutofit lnSpcReduction="10000"/>
          </a:bodyPr>
          <a:lstStyle/>
          <a:p>
            <a:pPr>
              <a:spcBef>
                <a:spcPts val="600"/>
              </a:spcBef>
            </a:pPr>
            <a:r>
              <a:rPr lang="en-GB" sz="2900" dirty="0"/>
              <a:t>Keizan Zenji also came forth emphasising the equality of men and women. </a:t>
            </a:r>
          </a:p>
          <a:p>
            <a:pPr>
              <a:spcBef>
                <a:spcPts val="600"/>
              </a:spcBef>
            </a:pPr>
            <a:r>
              <a:rPr lang="en-GB" sz="2900" dirty="0"/>
              <a:t>He actively promoted his women disciples to become resident priests. </a:t>
            </a:r>
          </a:p>
          <a:p>
            <a:pPr>
              <a:spcBef>
                <a:spcPts val="600"/>
              </a:spcBef>
            </a:pPr>
            <a:r>
              <a:rPr lang="en-GB" sz="2900" dirty="0"/>
              <a:t>At a time when women were unjustly marginalised, this was truly ground-breaking. </a:t>
            </a:r>
          </a:p>
          <a:p>
            <a:pPr>
              <a:spcBef>
                <a:spcPts val="600"/>
              </a:spcBef>
            </a:pPr>
            <a:r>
              <a:rPr lang="en-GB" sz="2900" dirty="0"/>
              <a:t>This is thought to be the origin of the organization of Soto Zen School nuns and it was for this reason many women took refuge in </a:t>
            </a:r>
            <a:r>
              <a:rPr lang="en-GB" sz="2900" i="1" dirty="0"/>
              <a:t>Buddha, Dharma, </a:t>
            </a:r>
            <a:r>
              <a:rPr lang="en-GB" sz="2900" dirty="0"/>
              <a:t>and</a:t>
            </a:r>
            <a:r>
              <a:rPr lang="en-GB" sz="2900" i="1" dirty="0"/>
              <a:t> Sangha</a:t>
            </a:r>
            <a:r>
              <a:rPr lang="en-GB" sz="2900" dirty="0"/>
              <a:t>.</a:t>
            </a:r>
          </a:p>
          <a:p>
            <a:pPr marL="0" indent="0">
              <a:buNone/>
            </a:pPr>
            <a:endParaRPr lang="en-GB" dirty="0"/>
          </a:p>
          <a:p>
            <a:pPr marL="0" indent="0">
              <a:buNone/>
            </a:pPr>
            <a:endParaRPr lang="en-GB" dirty="0"/>
          </a:p>
          <a:p>
            <a:pPr marL="0" indent="0">
              <a:buNone/>
            </a:pPr>
            <a:endParaRPr lang="en-GB" sz="3600" dirty="0"/>
          </a:p>
        </p:txBody>
      </p:sp>
      <p:pic>
        <p:nvPicPr>
          <p:cNvPr id="8194" name="Picture 2" descr="Keizan Zenji">
            <a:extLst>
              <a:ext uri="{FF2B5EF4-FFF2-40B4-BE49-F238E27FC236}">
                <a16:creationId xmlns:a16="http://schemas.microsoft.com/office/drawing/2014/main" id="{D6C8B77E-BF3A-4282-ADB5-16729D42A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82456">
            <a:off x="196947" y="1017453"/>
            <a:ext cx="1734220" cy="220532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Soto Zen School nuns">
            <a:extLst>
              <a:ext uri="{FF2B5EF4-FFF2-40B4-BE49-F238E27FC236}">
                <a16:creationId xmlns:a16="http://schemas.microsoft.com/office/drawing/2014/main" id="{29A13531-BD56-41AB-9DB2-0999F364E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2" y="3353969"/>
            <a:ext cx="3519015" cy="33391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444D5DE-D3AA-48F6-B7EA-AD56EACBB9AD}"/>
              </a:ext>
            </a:extLst>
          </p:cNvPr>
          <p:cNvSpPr/>
          <p:nvPr/>
        </p:nvSpPr>
        <p:spPr>
          <a:xfrm>
            <a:off x="1336431" y="2405575"/>
            <a:ext cx="2255466" cy="52050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ooper Black" panose="0208090404030B020404" pitchFamily="18" charset="0"/>
              </a:rPr>
              <a:t>Keizan Zenji</a:t>
            </a:r>
          </a:p>
        </p:txBody>
      </p:sp>
    </p:spTree>
    <p:extLst>
      <p:ext uri="{BB962C8B-B14F-4D97-AF65-F5344CB8AC3E}">
        <p14:creationId xmlns:p14="http://schemas.microsoft.com/office/powerpoint/2010/main" val="363705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218"/>
                                        </p:tgtEl>
                                        <p:attrNameLst>
                                          <p:attrName>style.visibility</p:attrName>
                                        </p:attrNameLst>
                                      </p:cBhvr>
                                      <p:to>
                                        <p:strVal val="visible"/>
                                      </p:to>
                                    </p:set>
                                    <p:animEffect transition="in" filter="circle(in)">
                                      <p:cBhvr>
                                        <p:cTn id="25"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3" y="108606"/>
            <a:ext cx="8778240" cy="1059012"/>
          </a:xfrm>
          <a:solidFill>
            <a:schemeClr val="bg1">
              <a:lumMod val="95000"/>
            </a:schemeClr>
          </a:solidFill>
          <a:ln w="38100">
            <a:solidFill>
              <a:schemeClr val="tx1"/>
            </a:solidFill>
          </a:ln>
        </p:spPr>
        <p:txBody>
          <a:bodyPr>
            <a:noAutofit/>
          </a:bodyPr>
          <a:lstStyle/>
          <a:p>
            <a:pPr algn="ctr"/>
            <a:r>
              <a:rPr lang="en-GB" sz="3600" dirty="0">
                <a:latin typeface="Cooper Black" panose="0208090404030B020404" pitchFamily="18" charset="0"/>
              </a:rPr>
              <a:t>Key features of and differences between the Rinzai and Soto schools</a:t>
            </a: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1153552" y="1336431"/>
            <a:ext cx="6808762" cy="5297121"/>
          </a:xfrm>
          <a:ln w="38100">
            <a:solidFill>
              <a:schemeClr val="tx1"/>
            </a:solidFill>
          </a:ln>
        </p:spPr>
        <p:txBody>
          <a:bodyPr>
            <a:normAutofit lnSpcReduction="10000"/>
          </a:bodyPr>
          <a:lstStyle/>
          <a:p>
            <a:r>
              <a:rPr lang="en-GB" dirty="0"/>
              <a:t>While the heart of the </a:t>
            </a:r>
            <a:r>
              <a:rPr lang="en-GB" u="sng" dirty="0"/>
              <a:t>Soto</a:t>
            </a:r>
            <a:r>
              <a:rPr lang="en-GB" dirty="0"/>
              <a:t> school is based on the practice of </a:t>
            </a:r>
            <a:r>
              <a:rPr lang="en-GB" b="1" dirty="0"/>
              <a:t>Zazen</a:t>
            </a:r>
            <a:r>
              <a:rPr lang="en-GB" dirty="0"/>
              <a:t>, the heart of the </a:t>
            </a:r>
            <a:r>
              <a:rPr lang="en-GB" u="sng" dirty="0"/>
              <a:t>Rinzai</a:t>
            </a:r>
            <a:r>
              <a:rPr lang="en-GB" dirty="0"/>
              <a:t> school (</a:t>
            </a:r>
            <a:r>
              <a:rPr lang="ja-JP" altLang="en-US" dirty="0"/>
              <a:t>臨済宗</a:t>
            </a:r>
            <a:r>
              <a:rPr lang="en-US" altLang="ja-JP" dirty="0"/>
              <a:t>) still </a:t>
            </a:r>
            <a:r>
              <a:rPr lang="en-GB" dirty="0"/>
              <a:t>focuses on the use of </a:t>
            </a:r>
            <a:r>
              <a:rPr lang="en-GB" b="1" dirty="0" err="1"/>
              <a:t>koan</a:t>
            </a:r>
            <a:r>
              <a:rPr lang="en-GB" dirty="0"/>
              <a:t>. </a:t>
            </a:r>
          </a:p>
          <a:p>
            <a:r>
              <a:rPr lang="en-GB" dirty="0"/>
              <a:t>The rather martial, sharp style of Rinzai is often contrasted with </a:t>
            </a:r>
            <a:r>
              <a:rPr lang="en-GB" dirty="0" err="1"/>
              <a:t>Sōtō</a:t>
            </a:r>
            <a:r>
              <a:rPr lang="en-GB" dirty="0"/>
              <a:t>, which has been called more gentle and even rustic in spirit. A Japanese saying reflects these perceptions: "Rinzai for the </a:t>
            </a:r>
            <a:r>
              <a:rPr lang="en-GB" dirty="0" err="1"/>
              <a:t>Shōgun</a:t>
            </a:r>
            <a:r>
              <a:rPr lang="en-GB" dirty="0"/>
              <a:t> [warrior], </a:t>
            </a:r>
            <a:r>
              <a:rPr lang="en-GB" dirty="0" err="1"/>
              <a:t>Sōtō</a:t>
            </a:r>
            <a:r>
              <a:rPr lang="en-GB" dirty="0"/>
              <a:t> for the peasants“.</a:t>
            </a:r>
          </a:p>
          <a:p>
            <a:r>
              <a:rPr lang="en-GB" dirty="0"/>
              <a:t>Different schools of Zen also do </a:t>
            </a:r>
            <a:r>
              <a:rPr lang="en-GB" i="1" dirty="0"/>
              <a:t>zazen</a:t>
            </a:r>
            <a:r>
              <a:rPr lang="en-GB" dirty="0"/>
              <a:t> in different ways: Soto meditators face a wall, Rinzai meditators sit in a circle facing each other.</a:t>
            </a:r>
          </a:p>
          <a:p>
            <a:endParaRPr lang="en-GB" dirty="0"/>
          </a:p>
          <a:p>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sz="3600" dirty="0"/>
          </a:p>
        </p:txBody>
      </p:sp>
    </p:spTree>
    <p:extLst>
      <p:ext uri="{BB962C8B-B14F-4D97-AF65-F5344CB8AC3E}">
        <p14:creationId xmlns:p14="http://schemas.microsoft.com/office/powerpoint/2010/main" val="180886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Amitabha Buddha">
            <a:extLst>
              <a:ext uri="{FF2B5EF4-FFF2-40B4-BE49-F238E27FC236}">
                <a16:creationId xmlns:a16="http://schemas.microsoft.com/office/drawing/2014/main" id="{D7C71481-BD43-41A2-BA16-0E6093C709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0532" y="3160427"/>
            <a:ext cx="2211754" cy="36413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1E5968-BA7F-4F00-A939-4081E5DF9438}"/>
              </a:ext>
            </a:extLst>
          </p:cNvPr>
          <p:cNvSpPr>
            <a:spLocks noGrp="1"/>
          </p:cNvSpPr>
          <p:nvPr>
            <p:ph type="title"/>
          </p:nvPr>
        </p:nvSpPr>
        <p:spPr>
          <a:xfrm>
            <a:off x="253218" y="112542"/>
            <a:ext cx="8707902" cy="731520"/>
          </a:xfrm>
          <a:solidFill>
            <a:schemeClr val="bg1">
              <a:lumMod val="95000"/>
            </a:schemeClr>
          </a:solidFill>
          <a:ln w="38100">
            <a:solidFill>
              <a:schemeClr val="tx1"/>
            </a:solidFill>
          </a:ln>
        </p:spPr>
        <p:txBody>
          <a:bodyPr>
            <a:noAutofit/>
          </a:bodyPr>
          <a:lstStyle/>
          <a:p>
            <a:pPr algn="ctr"/>
            <a:r>
              <a:rPr lang="en-GB" sz="3600" dirty="0">
                <a:latin typeface="Cooper Black" panose="0208090404030B020404" pitchFamily="18" charset="0"/>
              </a:rPr>
              <a:t>Buddhism in the Far East: To discuss</a:t>
            </a:r>
          </a:p>
        </p:txBody>
      </p:sp>
      <p:sp>
        <p:nvSpPr>
          <p:cNvPr id="4" name="Content Placeholder 2">
            <a:extLst>
              <a:ext uri="{FF2B5EF4-FFF2-40B4-BE49-F238E27FC236}">
                <a16:creationId xmlns:a16="http://schemas.microsoft.com/office/drawing/2014/main" id="{963BB5A8-9DE6-4D3A-A432-DD3356BD298E}"/>
              </a:ext>
            </a:extLst>
          </p:cNvPr>
          <p:cNvSpPr txBox="1">
            <a:spLocks/>
          </p:cNvSpPr>
          <p:nvPr/>
        </p:nvSpPr>
        <p:spPr>
          <a:xfrm>
            <a:off x="253219" y="1024596"/>
            <a:ext cx="5176910" cy="5535637"/>
          </a:xfrm>
          <a:prstGeom prst="rect">
            <a:avLst/>
          </a:prstGeom>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Learners should have the opportunity to discuss issues relating to Zen and Pure Land ideas, including:</a:t>
            </a:r>
            <a:endParaRPr lang="en-GB" dirty="0"/>
          </a:p>
          <a:p>
            <a:pPr lvl="0"/>
            <a:r>
              <a:rPr lang="en-US" dirty="0"/>
              <a:t>whether Pure Land Buddhism is an ‘easy’ path</a:t>
            </a:r>
            <a:endParaRPr lang="en-GB" dirty="0"/>
          </a:p>
          <a:p>
            <a:pPr lvl="0"/>
            <a:r>
              <a:rPr lang="en-US" dirty="0"/>
              <a:t>how and if Siddhartha’s original teachings can be seen in these two schools</a:t>
            </a:r>
            <a:endParaRPr lang="en-GB" dirty="0"/>
          </a:p>
          <a:p>
            <a:r>
              <a:rPr lang="en-US" dirty="0"/>
              <a:t>the implications of Zen’s rejection of theory, ritual and the use of language to express truth</a:t>
            </a: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pic>
        <p:nvPicPr>
          <p:cNvPr id="2052" name="Picture 4" descr="Image result for zen buddhism symbol">
            <a:extLst>
              <a:ext uri="{FF2B5EF4-FFF2-40B4-BE49-F238E27FC236}">
                <a16:creationId xmlns:a16="http://schemas.microsoft.com/office/drawing/2014/main" id="{F2087849-DBCC-44FC-A1AB-DA593B1918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532" y="984056"/>
            <a:ext cx="2211754" cy="222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92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2" y="196313"/>
            <a:ext cx="8778240" cy="633681"/>
          </a:xfrm>
          <a:solidFill>
            <a:schemeClr val="bg1">
              <a:lumMod val="95000"/>
            </a:schemeClr>
          </a:solidFill>
          <a:ln w="38100">
            <a:solidFill>
              <a:schemeClr val="tx1"/>
            </a:solidFill>
          </a:ln>
        </p:spPr>
        <p:txBody>
          <a:bodyPr>
            <a:normAutofit fontScale="90000"/>
          </a:bodyPr>
          <a:lstStyle/>
          <a:p>
            <a:pPr algn="ctr"/>
            <a:r>
              <a:rPr lang="en-GB" dirty="0">
                <a:latin typeface="Cooper Black" panose="0208090404030B020404" pitchFamily="18" charset="0"/>
              </a:rPr>
              <a:t>Introduction to Zen Buddhism</a:t>
            </a: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168813" y="1037834"/>
            <a:ext cx="4768948" cy="5623853"/>
          </a:xfrm>
        </p:spPr>
        <p:txBody>
          <a:bodyPr>
            <a:normAutofit fontScale="92500" lnSpcReduction="20000"/>
          </a:bodyPr>
          <a:lstStyle/>
          <a:p>
            <a:r>
              <a:rPr lang="en-GB" sz="3600" dirty="0"/>
              <a:t>When Buddhism reached </a:t>
            </a:r>
            <a:r>
              <a:rPr lang="en-GB" sz="3600" b="1" dirty="0"/>
              <a:t>China </a:t>
            </a:r>
            <a:r>
              <a:rPr lang="en-GB" sz="3600" dirty="0"/>
              <a:t>it merged with </a:t>
            </a:r>
            <a:r>
              <a:rPr lang="en-GB" sz="3600" b="1" dirty="0"/>
              <a:t>Taoist </a:t>
            </a:r>
            <a:r>
              <a:rPr lang="en-GB" sz="3600" dirty="0"/>
              <a:t>philosophy and the result was </a:t>
            </a:r>
            <a:r>
              <a:rPr lang="en-GB" sz="3600" b="1" dirty="0"/>
              <a:t>Zen Buddhism</a:t>
            </a:r>
          </a:p>
          <a:p>
            <a:r>
              <a:rPr lang="en-GB" sz="3600" b="1" dirty="0"/>
              <a:t>Zen </a:t>
            </a:r>
            <a:r>
              <a:rPr lang="en-GB" sz="3600" dirty="0"/>
              <a:t>also flourished in Vietnam, Korea and Japan</a:t>
            </a:r>
          </a:p>
          <a:p>
            <a:r>
              <a:rPr lang="en-GB" sz="3600" dirty="0"/>
              <a:t>“Zen” derives from “Chan”, which literally means </a:t>
            </a:r>
            <a:r>
              <a:rPr lang="en-GB" sz="3600" b="1" dirty="0"/>
              <a:t>meditation</a:t>
            </a:r>
          </a:p>
          <a:p>
            <a:r>
              <a:rPr lang="en-GB" sz="3600" b="1" dirty="0"/>
              <a:t>Zen </a:t>
            </a:r>
            <a:r>
              <a:rPr lang="en-GB" sz="3600" dirty="0"/>
              <a:t>practitioners use </a:t>
            </a:r>
            <a:r>
              <a:rPr lang="en-GB" sz="3600" b="1" dirty="0" err="1"/>
              <a:t>koan</a:t>
            </a:r>
            <a:r>
              <a:rPr lang="en-GB" sz="3600" b="1" dirty="0"/>
              <a:t> </a:t>
            </a:r>
            <a:r>
              <a:rPr lang="en-GB" sz="3600" dirty="0"/>
              <a:t>and </a:t>
            </a:r>
            <a:r>
              <a:rPr lang="en-GB" sz="3600" b="1" dirty="0"/>
              <a:t>zazen</a:t>
            </a:r>
            <a:r>
              <a:rPr lang="en-GB" sz="3600" dirty="0"/>
              <a:t> meditation</a:t>
            </a:r>
            <a:endParaRPr lang="en-GB" sz="3600" b="1" dirty="0"/>
          </a:p>
          <a:p>
            <a:pPr marL="0" indent="0">
              <a:buNone/>
            </a:pPr>
            <a:endParaRPr lang="en-GB" sz="3600" dirty="0"/>
          </a:p>
        </p:txBody>
      </p:sp>
      <p:pic>
        <p:nvPicPr>
          <p:cNvPr id="1026" name="Picture 2" descr="Image result for zen buddhism symbol">
            <a:extLst>
              <a:ext uri="{FF2B5EF4-FFF2-40B4-BE49-F238E27FC236}">
                <a16:creationId xmlns:a16="http://schemas.microsoft.com/office/drawing/2014/main" id="{32540DEB-0022-4A87-9DE2-23B1632541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0467" y="1037835"/>
            <a:ext cx="2461654" cy="24782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22B301C3-9205-4CF0-BEA7-952C0258BBEB}"/>
              </a:ext>
            </a:extLst>
          </p:cNvPr>
          <p:cNvSpPr/>
          <p:nvPr/>
        </p:nvSpPr>
        <p:spPr>
          <a:xfrm>
            <a:off x="4768948" y="3516125"/>
            <a:ext cx="4178104" cy="3145562"/>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rPr>
              <a:t>In Zen, </a:t>
            </a:r>
            <a:r>
              <a:rPr lang="en-GB" sz="2600" b="1" dirty="0" err="1">
                <a:solidFill>
                  <a:schemeClr val="tx1"/>
                </a:solidFill>
              </a:rPr>
              <a:t>ensō</a:t>
            </a:r>
            <a:r>
              <a:rPr lang="en-GB" sz="2600" dirty="0">
                <a:solidFill>
                  <a:schemeClr val="tx1"/>
                </a:solidFill>
              </a:rPr>
              <a:t> (</a:t>
            </a:r>
            <a:r>
              <a:rPr lang="en-GB" sz="2600" b="1" dirty="0" err="1">
                <a:solidFill>
                  <a:schemeClr val="tx1"/>
                </a:solidFill>
              </a:rPr>
              <a:t>円相</a:t>
            </a:r>
            <a:r>
              <a:rPr lang="en-GB" sz="2600" dirty="0">
                <a:solidFill>
                  <a:schemeClr val="tx1"/>
                </a:solidFill>
              </a:rPr>
              <a:t> , "circle") is a circle that is hand-drawn in one or two uninhibited brushstrokes to </a:t>
            </a:r>
            <a:r>
              <a:rPr lang="en-GB" sz="2600" b="1" dirty="0">
                <a:solidFill>
                  <a:schemeClr val="tx1"/>
                </a:solidFill>
              </a:rPr>
              <a:t>express</a:t>
            </a:r>
            <a:r>
              <a:rPr lang="en-GB" sz="2600" dirty="0">
                <a:solidFill>
                  <a:schemeClr val="tx1"/>
                </a:solidFill>
              </a:rPr>
              <a:t> a moment when the mind is free to let the body create.</a:t>
            </a:r>
          </a:p>
        </p:txBody>
      </p:sp>
    </p:spTree>
    <p:extLst>
      <p:ext uri="{BB962C8B-B14F-4D97-AF65-F5344CB8AC3E}">
        <p14:creationId xmlns:p14="http://schemas.microsoft.com/office/powerpoint/2010/main" val="365942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2" y="196312"/>
            <a:ext cx="8778240" cy="1049363"/>
          </a:xfrm>
          <a:solidFill>
            <a:schemeClr val="bg1">
              <a:lumMod val="95000"/>
            </a:schemeClr>
          </a:solidFill>
          <a:ln w="38100">
            <a:solidFill>
              <a:schemeClr val="tx1"/>
            </a:solidFill>
          </a:ln>
        </p:spPr>
        <p:txBody>
          <a:bodyPr>
            <a:normAutofit fontScale="90000"/>
          </a:bodyPr>
          <a:lstStyle/>
          <a:p>
            <a:pPr algn="ctr"/>
            <a:r>
              <a:rPr lang="en-GB" sz="3600" dirty="0">
                <a:latin typeface="Cooper Black" panose="0208090404030B020404" pitchFamily="18" charset="0"/>
              </a:rPr>
              <a:t>Zen attitudes to scripture and transmission of wisdom</a:t>
            </a:r>
            <a:endParaRPr lang="en-GB" sz="6000" dirty="0">
              <a:latin typeface="Cooper Black" panose="0208090404030B020404" pitchFamily="18" charset="0"/>
            </a:endParaRP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168813" y="1445798"/>
            <a:ext cx="8806374" cy="5623852"/>
          </a:xfrm>
        </p:spPr>
        <p:txBody>
          <a:bodyPr>
            <a:normAutofit fontScale="70000" lnSpcReduction="20000"/>
          </a:bodyPr>
          <a:lstStyle/>
          <a:p>
            <a:r>
              <a:rPr lang="en-GB" sz="3600" dirty="0"/>
              <a:t> </a:t>
            </a:r>
            <a:r>
              <a:rPr lang="en-GB" sz="4300" b="1" dirty="0"/>
              <a:t>Zen </a:t>
            </a:r>
            <a:r>
              <a:rPr lang="en-GB" sz="4300" dirty="0"/>
              <a:t>is one the most extreme forms of Buddhism in rejecting the authority of </a:t>
            </a:r>
            <a:r>
              <a:rPr lang="en-GB" sz="4300" b="1" dirty="0"/>
              <a:t>dogma </a:t>
            </a:r>
            <a:r>
              <a:rPr lang="en-GB" sz="4300" dirty="0"/>
              <a:t>and </a:t>
            </a:r>
            <a:r>
              <a:rPr lang="en-GB" sz="4300" b="1" dirty="0"/>
              <a:t>scripture </a:t>
            </a:r>
            <a:r>
              <a:rPr lang="en-GB" sz="4300" dirty="0"/>
              <a:t>(as reliance on these is considered a form of attachment)</a:t>
            </a:r>
          </a:p>
          <a:p>
            <a:r>
              <a:rPr lang="en-GB" sz="4300" dirty="0"/>
              <a:t>The stress instead is on </a:t>
            </a:r>
            <a:r>
              <a:rPr lang="en-GB" sz="4300" b="1" dirty="0"/>
              <a:t>meditation </a:t>
            </a:r>
            <a:r>
              <a:rPr lang="en-GB" sz="4300" dirty="0"/>
              <a:t>– and </a:t>
            </a:r>
            <a:r>
              <a:rPr lang="en-GB" sz="4300" b="1" dirty="0"/>
              <a:t>mindfulness</a:t>
            </a:r>
            <a:r>
              <a:rPr lang="en-GB" sz="4300" dirty="0"/>
              <a:t>, paying attention to the moment, the act of being</a:t>
            </a:r>
          </a:p>
          <a:p>
            <a:r>
              <a:rPr lang="en-GB" sz="4300" dirty="0"/>
              <a:t>The true nature of things cannot be explained in writings or grasped logically</a:t>
            </a:r>
          </a:p>
          <a:p>
            <a:r>
              <a:rPr lang="en-GB" sz="4300" dirty="0"/>
              <a:t>Everything is ultimately nothing and cannot be expressed in words</a:t>
            </a:r>
          </a:p>
          <a:p>
            <a:r>
              <a:rPr lang="en-GB" sz="4300" dirty="0"/>
              <a:t>Instead the characteristic feature of Zen is </a:t>
            </a:r>
            <a:r>
              <a:rPr lang="en-GB" sz="4300" b="1" dirty="0"/>
              <a:t>special transmission </a:t>
            </a:r>
            <a:r>
              <a:rPr lang="en-GB" sz="4300" dirty="0"/>
              <a:t>outside of the scripture</a:t>
            </a:r>
          </a:p>
          <a:p>
            <a:r>
              <a:rPr lang="en-GB" sz="4300" dirty="0"/>
              <a:t>Teaching is passed directly, personally, from master to student</a:t>
            </a:r>
          </a:p>
        </p:txBody>
      </p:sp>
      <p:pic>
        <p:nvPicPr>
          <p:cNvPr id="1026" name="Picture 2" descr="Image result for zen buddhism symbol">
            <a:extLst>
              <a:ext uri="{FF2B5EF4-FFF2-40B4-BE49-F238E27FC236}">
                <a16:creationId xmlns:a16="http://schemas.microsoft.com/office/drawing/2014/main" id="{32540DEB-0022-4A87-9DE2-23B1632541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1200" y="3799597"/>
            <a:ext cx="1232800" cy="124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14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buddha holding lotus flower">
            <a:extLst>
              <a:ext uri="{FF2B5EF4-FFF2-40B4-BE49-F238E27FC236}">
                <a16:creationId xmlns:a16="http://schemas.microsoft.com/office/drawing/2014/main" id="{A94F0B71-8D9D-4931-BA02-5EBC52A2F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09" y="-1301262"/>
            <a:ext cx="4572000" cy="8159262"/>
          </a:xfrm>
          <a:prstGeom prst="rect">
            <a:avLst/>
          </a:prstGeom>
          <a:noFill/>
          <a:extLst>
            <a:ext uri="{909E8E84-426E-40DD-AFC4-6F175D3DCCD1}">
              <a14:hiddenFill xmlns:a14="http://schemas.microsoft.com/office/drawing/2010/main">
                <a:solidFill>
                  <a:srgbClr val="FFFFFF"/>
                </a:solidFill>
              </a14:hiddenFill>
            </a:ext>
          </a:extLst>
        </p:spPr>
      </p:pic>
      <p:sp>
        <p:nvSpPr>
          <p:cNvPr id="4" name="Scroll: Vertical 3">
            <a:extLst>
              <a:ext uri="{FF2B5EF4-FFF2-40B4-BE49-F238E27FC236}">
                <a16:creationId xmlns:a16="http://schemas.microsoft.com/office/drawing/2014/main" id="{90A15021-9536-456A-8590-5F880BC6287E}"/>
              </a:ext>
            </a:extLst>
          </p:cNvPr>
          <p:cNvSpPr/>
          <p:nvPr/>
        </p:nvSpPr>
        <p:spPr>
          <a:xfrm rot="367382">
            <a:off x="4009292" y="182880"/>
            <a:ext cx="5401994" cy="6569611"/>
          </a:xfrm>
          <a:prstGeom prst="verticalScroll">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The </a:t>
            </a:r>
            <a:r>
              <a:rPr lang="en-GB" sz="2800" b="1" dirty="0">
                <a:solidFill>
                  <a:schemeClr val="tx1"/>
                </a:solidFill>
              </a:rPr>
              <a:t>Flower Sermon</a:t>
            </a:r>
            <a:r>
              <a:rPr lang="en-GB" sz="2800" dirty="0">
                <a:solidFill>
                  <a:schemeClr val="tx1"/>
                </a:solidFill>
              </a:rPr>
              <a:t> is a story of the origin of Zen Buddhism in which </a:t>
            </a:r>
            <a:r>
              <a:rPr lang="en-GB" sz="2800" i="1" dirty="0">
                <a:solidFill>
                  <a:schemeClr val="tx1"/>
                </a:solidFill>
              </a:rPr>
              <a:t>Śākyamuni Buddha</a:t>
            </a:r>
            <a:r>
              <a:rPr lang="en-GB" sz="2800" dirty="0">
                <a:solidFill>
                  <a:schemeClr val="tx1"/>
                </a:solidFill>
              </a:rPr>
              <a:t> (Siddhartha Gautama) transmits direct </a:t>
            </a:r>
            <a:r>
              <a:rPr lang="en-GB" sz="2800" i="1" dirty="0">
                <a:solidFill>
                  <a:schemeClr val="tx1"/>
                </a:solidFill>
              </a:rPr>
              <a:t>prajñā </a:t>
            </a:r>
            <a:r>
              <a:rPr lang="en-GB" sz="2800" dirty="0">
                <a:solidFill>
                  <a:schemeClr val="tx1"/>
                </a:solidFill>
              </a:rPr>
              <a:t>(wisdom) to the disciple Mahākāśyapa. </a:t>
            </a:r>
          </a:p>
          <a:p>
            <a:r>
              <a:rPr lang="en-GB" sz="2800" dirty="0">
                <a:solidFill>
                  <a:schemeClr val="tx1"/>
                </a:solidFill>
              </a:rPr>
              <a:t>In the original Chinese, the story is </a:t>
            </a:r>
            <a:r>
              <a:rPr lang="en-GB" sz="2800" b="1" i="1" dirty="0" err="1">
                <a:solidFill>
                  <a:schemeClr val="tx1"/>
                </a:solidFill>
              </a:rPr>
              <a:t>Niān</a:t>
            </a:r>
            <a:r>
              <a:rPr lang="en-GB" sz="2800" b="1" i="1" dirty="0">
                <a:solidFill>
                  <a:schemeClr val="tx1"/>
                </a:solidFill>
              </a:rPr>
              <a:t> </a:t>
            </a:r>
            <a:r>
              <a:rPr lang="en-GB" sz="2800" b="1" i="1" dirty="0" err="1">
                <a:solidFill>
                  <a:schemeClr val="tx1"/>
                </a:solidFill>
              </a:rPr>
              <a:t>huá</a:t>
            </a:r>
            <a:r>
              <a:rPr lang="en-GB" sz="2800" b="1" i="1" dirty="0">
                <a:solidFill>
                  <a:schemeClr val="tx1"/>
                </a:solidFill>
              </a:rPr>
              <a:t> </a:t>
            </a:r>
            <a:r>
              <a:rPr lang="en-GB" sz="2800" b="1" i="1" dirty="0" err="1">
                <a:solidFill>
                  <a:schemeClr val="tx1"/>
                </a:solidFill>
              </a:rPr>
              <a:t>wéi</a:t>
            </a:r>
            <a:r>
              <a:rPr lang="en-GB" sz="2800" b="1" i="1" dirty="0">
                <a:solidFill>
                  <a:schemeClr val="tx1"/>
                </a:solidFill>
              </a:rPr>
              <a:t> </a:t>
            </a:r>
            <a:r>
              <a:rPr lang="en-GB" sz="2800" b="1" i="1" dirty="0" err="1">
                <a:solidFill>
                  <a:schemeClr val="tx1"/>
                </a:solidFill>
              </a:rPr>
              <a:t>xiào</a:t>
            </a:r>
            <a:r>
              <a:rPr lang="en-GB" sz="2800" dirty="0">
                <a:solidFill>
                  <a:schemeClr val="tx1"/>
                </a:solidFill>
              </a:rPr>
              <a:t> (</a:t>
            </a:r>
            <a:r>
              <a:rPr lang="ja-JP" altLang="en-US" sz="2800" dirty="0">
                <a:solidFill>
                  <a:schemeClr val="tx1"/>
                </a:solidFill>
              </a:rPr>
              <a:t>拈華微笑</a:t>
            </a:r>
            <a:r>
              <a:rPr lang="en-US" altLang="ja-JP" sz="2800" dirty="0">
                <a:solidFill>
                  <a:schemeClr val="tx1"/>
                </a:solidFill>
              </a:rPr>
              <a:t>, </a:t>
            </a:r>
            <a:r>
              <a:rPr lang="en-GB" sz="2800" dirty="0">
                <a:solidFill>
                  <a:schemeClr val="tx1"/>
                </a:solidFill>
              </a:rPr>
              <a:t>literally "Pick up flower, subtle smile").</a:t>
            </a:r>
          </a:p>
        </p:txBody>
      </p:sp>
    </p:spTree>
    <p:extLst>
      <p:ext uri="{BB962C8B-B14F-4D97-AF65-F5344CB8AC3E}">
        <p14:creationId xmlns:p14="http://schemas.microsoft.com/office/powerpoint/2010/main" val="107230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2" y="196312"/>
            <a:ext cx="8778240" cy="591479"/>
          </a:xfrm>
          <a:solidFill>
            <a:schemeClr val="bg1">
              <a:lumMod val="95000"/>
            </a:schemeClr>
          </a:solidFill>
          <a:ln w="38100">
            <a:solidFill>
              <a:schemeClr val="tx1"/>
            </a:solidFill>
          </a:ln>
        </p:spPr>
        <p:txBody>
          <a:bodyPr>
            <a:normAutofit/>
          </a:bodyPr>
          <a:lstStyle/>
          <a:p>
            <a:pPr algn="ctr"/>
            <a:r>
              <a:rPr lang="en-GB" sz="3600" dirty="0">
                <a:latin typeface="Cooper Black" panose="0208090404030B020404" pitchFamily="18" charset="0"/>
              </a:rPr>
              <a:t>The Flower Sermon</a:t>
            </a:r>
            <a:endParaRPr lang="en-GB" sz="6000" dirty="0">
              <a:latin typeface="Cooper Black" panose="0208090404030B020404" pitchFamily="18" charset="0"/>
            </a:endParaRP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168812" y="928468"/>
            <a:ext cx="6696222" cy="5733220"/>
          </a:xfrm>
          <a:ln w="38100">
            <a:solidFill>
              <a:schemeClr val="tx1"/>
            </a:solidFill>
          </a:ln>
        </p:spPr>
        <p:txBody>
          <a:bodyPr>
            <a:noAutofit/>
          </a:bodyPr>
          <a:lstStyle/>
          <a:p>
            <a:r>
              <a:rPr lang="en-GB" sz="2100" dirty="0"/>
              <a:t>Toward the end of his life, the Buddha took his disciples to a quiet pond for instruction. As they had done so many times before, the Buddha’s followers sat in a small circle around him, and waited for the teaching.</a:t>
            </a:r>
          </a:p>
          <a:p>
            <a:r>
              <a:rPr lang="en-GB" sz="2100" dirty="0"/>
              <a:t>But this time the Buddha had no words. He reached into the muck and pulled up a lotus flower. And he held it silently before them, its roots dripping mud and water.</a:t>
            </a:r>
          </a:p>
          <a:p>
            <a:r>
              <a:rPr lang="en-GB" sz="2100" dirty="0"/>
              <a:t>The disciples were greatly confused. Buddha quietly walked around, displaying the lotus to each of them. In turn, the disciples did their best to expound upon the meaning of the flower: what it symbolised, and how it fit into the body of Buddha’s teaching.</a:t>
            </a:r>
          </a:p>
          <a:p>
            <a:r>
              <a:rPr lang="en-GB" sz="2100" dirty="0"/>
              <a:t>When at last the Buddha came to his follower Mahakasyapa, the disciple suddenly understood. He smiled and began to laugh. Buddha handed the lotus to Mahakasyapa and began to speak.</a:t>
            </a:r>
          </a:p>
          <a:p>
            <a:r>
              <a:rPr lang="en-GB" sz="2100" dirty="0"/>
              <a:t>“What can be said I have said to you,” smiled the Buddha, “and what cannot be said, I have given to Mahakasyapa.”</a:t>
            </a:r>
          </a:p>
        </p:txBody>
      </p:sp>
      <p:pic>
        <p:nvPicPr>
          <p:cNvPr id="4" name="Picture 2" descr="Image result for flower sermon buddhism">
            <a:extLst>
              <a:ext uri="{FF2B5EF4-FFF2-40B4-BE49-F238E27FC236}">
                <a16:creationId xmlns:a16="http://schemas.microsoft.com/office/drawing/2014/main" id="{FEEF9D81-96B8-4AB9-AF27-6DB0FFD4A6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3508" y="928468"/>
            <a:ext cx="1983544" cy="27854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CDCFD12F-215B-4B4E-BB15-1DE52AA008BF}"/>
              </a:ext>
            </a:extLst>
          </p:cNvPr>
          <p:cNvSpPr/>
          <p:nvPr/>
        </p:nvSpPr>
        <p:spPr>
          <a:xfrm>
            <a:off x="6963508" y="3854548"/>
            <a:ext cx="2011680" cy="2807139"/>
          </a:xfrm>
          <a:prstGeom prst="roundRect">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This sermon conveys the central message of Zen: that it is possible for one to transmit wisdom directly, rather than just through scripture.</a:t>
            </a:r>
          </a:p>
        </p:txBody>
      </p:sp>
    </p:spTree>
    <p:extLst>
      <p:ext uri="{BB962C8B-B14F-4D97-AF65-F5344CB8AC3E}">
        <p14:creationId xmlns:p14="http://schemas.microsoft.com/office/powerpoint/2010/main" val="85838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2" y="196312"/>
            <a:ext cx="8778240" cy="591479"/>
          </a:xfrm>
          <a:solidFill>
            <a:schemeClr val="bg1">
              <a:lumMod val="95000"/>
            </a:schemeClr>
          </a:solidFill>
          <a:ln w="38100">
            <a:solidFill>
              <a:schemeClr val="tx1"/>
            </a:solidFill>
          </a:ln>
        </p:spPr>
        <p:txBody>
          <a:bodyPr>
            <a:normAutofit/>
          </a:bodyPr>
          <a:lstStyle/>
          <a:p>
            <a:pPr algn="ctr"/>
            <a:r>
              <a:rPr lang="en-GB" sz="3600" dirty="0">
                <a:latin typeface="Cooper Black" panose="0208090404030B020404" pitchFamily="18" charset="0"/>
              </a:rPr>
              <a:t>Special transmission of wisdom</a:t>
            </a:r>
            <a:endParaRPr lang="en-GB" sz="6000" dirty="0">
              <a:latin typeface="Cooper Black" panose="0208090404030B020404" pitchFamily="18" charset="0"/>
            </a:endParaRP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168813" y="1055077"/>
            <a:ext cx="8609427" cy="5606611"/>
          </a:xfrm>
        </p:spPr>
        <p:txBody>
          <a:bodyPr>
            <a:normAutofit fontScale="85000" lnSpcReduction="20000"/>
          </a:bodyPr>
          <a:lstStyle/>
          <a:p>
            <a:r>
              <a:rPr lang="en-GB" sz="3600" dirty="0"/>
              <a:t>The Flower Sutra is a sutra in the Zen (or Chan) tradition of Mahayana Buddhism. </a:t>
            </a:r>
          </a:p>
          <a:p>
            <a:r>
              <a:rPr lang="en-GB" sz="3600" dirty="0"/>
              <a:t>Its earliest versions date from the 11th century.</a:t>
            </a:r>
          </a:p>
          <a:p>
            <a:r>
              <a:rPr lang="en-GB" sz="3600" dirty="0"/>
              <a:t>Zen Buddhism stresses wordless insight more than most other types of Buddhism. This sutra exemplifies that very well.</a:t>
            </a:r>
          </a:p>
          <a:p>
            <a:r>
              <a:rPr lang="en-GB" sz="3600" dirty="0"/>
              <a:t>In many versions of this sutra the Buddha doesn't walk around, he merely holds up the Lotus, roots and all, to a group of disciples. Most disciples are confused. </a:t>
            </a:r>
          </a:p>
          <a:p>
            <a:r>
              <a:rPr lang="en-GB" sz="3600" b="1" i="1" dirty="0" err="1"/>
              <a:t>Mahakashyapa</a:t>
            </a:r>
            <a:r>
              <a:rPr lang="en-GB" sz="3600" b="1" i="1" dirty="0"/>
              <a:t> smiles. </a:t>
            </a:r>
          </a:p>
          <a:p>
            <a:r>
              <a:rPr lang="en-GB" sz="3600" dirty="0"/>
              <a:t>To Zen Buddhists this sutra shows the origins of the wordless teachings of Zen - its history started with the Buddha himself. </a:t>
            </a:r>
            <a:endParaRPr lang="en-GB" sz="4300" dirty="0"/>
          </a:p>
        </p:txBody>
      </p:sp>
      <p:pic>
        <p:nvPicPr>
          <p:cNvPr id="1026" name="Picture 2" descr="Image result for zen buddhism symbol">
            <a:extLst>
              <a:ext uri="{FF2B5EF4-FFF2-40B4-BE49-F238E27FC236}">
                <a16:creationId xmlns:a16="http://schemas.microsoft.com/office/drawing/2014/main" id="{32540DEB-0022-4A87-9DE2-23B1632541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074" y="6036560"/>
            <a:ext cx="815926" cy="82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11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2" y="196313"/>
            <a:ext cx="8778240" cy="633681"/>
          </a:xfrm>
          <a:solidFill>
            <a:schemeClr val="bg1">
              <a:lumMod val="95000"/>
            </a:schemeClr>
          </a:solidFill>
          <a:ln w="38100">
            <a:solidFill>
              <a:schemeClr val="tx1"/>
            </a:solidFill>
          </a:ln>
        </p:spPr>
        <p:txBody>
          <a:bodyPr>
            <a:normAutofit fontScale="90000"/>
          </a:bodyPr>
          <a:lstStyle/>
          <a:p>
            <a:pPr algn="ctr"/>
            <a:r>
              <a:rPr lang="en-GB" dirty="0">
                <a:latin typeface="Cooper Black" panose="0208090404030B020404" pitchFamily="18" charset="0"/>
              </a:rPr>
              <a:t>Zen Flesh, Zen Bones</a:t>
            </a: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0" y="4038745"/>
            <a:ext cx="4009292" cy="2647901"/>
          </a:xfrm>
        </p:spPr>
        <p:txBody>
          <a:bodyPr>
            <a:normAutofit fontScale="92500" lnSpcReduction="10000"/>
          </a:bodyPr>
          <a:lstStyle/>
          <a:p>
            <a:r>
              <a:rPr lang="en-GB" sz="3600" dirty="0"/>
              <a:t>Paul Reps, who compiled and writes the foreword to the famous book of Zen </a:t>
            </a:r>
            <a:r>
              <a:rPr lang="en-GB" sz="3600" dirty="0" err="1"/>
              <a:t>koan</a:t>
            </a:r>
            <a:r>
              <a:rPr lang="en-GB" sz="3600" dirty="0"/>
              <a:t> </a:t>
            </a:r>
            <a:r>
              <a:rPr lang="en-GB" sz="3600" i="1" dirty="0"/>
              <a:t>Zen Flesh, Zen Bones </a:t>
            </a:r>
            <a:r>
              <a:rPr lang="en-GB" sz="3600" dirty="0"/>
              <a:t>has said…</a:t>
            </a:r>
          </a:p>
          <a:p>
            <a:pPr marL="0" indent="0">
              <a:buNone/>
            </a:pPr>
            <a:endParaRPr lang="en-GB" sz="3600" dirty="0"/>
          </a:p>
        </p:txBody>
      </p:sp>
      <p:sp>
        <p:nvSpPr>
          <p:cNvPr id="5" name="Speech Bubble: Rectangle with Corners Rounded 4">
            <a:extLst>
              <a:ext uri="{FF2B5EF4-FFF2-40B4-BE49-F238E27FC236}">
                <a16:creationId xmlns:a16="http://schemas.microsoft.com/office/drawing/2014/main" id="{7C8002EB-1383-4809-908D-D5D51A70B4C0}"/>
              </a:ext>
            </a:extLst>
          </p:cNvPr>
          <p:cNvSpPr/>
          <p:nvPr/>
        </p:nvSpPr>
        <p:spPr>
          <a:xfrm>
            <a:off x="4009293" y="1037833"/>
            <a:ext cx="4937760" cy="5623854"/>
          </a:xfrm>
          <a:prstGeom prst="wedgeRoundRectCallout">
            <a:avLst>
              <a:gd name="adj1" fmla="val -60411"/>
              <a:gd name="adj2" fmla="val -32975"/>
              <a:gd name="adj3" fmla="val 16667"/>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rPr>
              <a:t>“The Chan-Zen masters, </a:t>
            </a:r>
            <a:r>
              <a:rPr lang="en-GB" sz="3600" b="1" dirty="0">
                <a:solidFill>
                  <a:schemeClr val="tx1"/>
                </a:solidFill>
              </a:rPr>
              <a:t>instead of being followers of the Buddha, aspire to be his friends </a:t>
            </a:r>
            <a:r>
              <a:rPr lang="en-GB" sz="3600" dirty="0">
                <a:solidFill>
                  <a:schemeClr val="tx1"/>
                </a:solidFill>
              </a:rPr>
              <a:t>and to place themselves in the same responsive relationship with the universe as Buddha and Jesus.”</a:t>
            </a:r>
            <a:endParaRPr lang="en-GB" dirty="0"/>
          </a:p>
        </p:txBody>
      </p:sp>
      <p:pic>
        <p:nvPicPr>
          <p:cNvPr id="3074" name="Picture 2" descr="Image result for paul reps zen flesh zen bones">
            <a:extLst>
              <a:ext uri="{FF2B5EF4-FFF2-40B4-BE49-F238E27FC236}">
                <a16:creationId xmlns:a16="http://schemas.microsoft.com/office/drawing/2014/main" id="{014F2046-8433-411C-9F50-8470C6ACD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96" y="99226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7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855</TotalTime>
  <Words>2291</Words>
  <Application>Microsoft Office PowerPoint</Application>
  <PresentationFormat>On-screen Show (4:3)</PresentationFormat>
  <Paragraphs>150</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Comic Sans MS</vt:lpstr>
      <vt:lpstr>Cooper Black</vt:lpstr>
      <vt:lpstr>Courier New</vt:lpstr>
      <vt:lpstr>游ゴシック</vt:lpstr>
      <vt:lpstr>Office Theme</vt:lpstr>
      <vt:lpstr>Budd 5: Society</vt:lpstr>
      <vt:lpstr>Buddhism in the Far East: Content </vt:lpstr>
      <vt:lpstr>Buddhism in the Far East: To discuss</vt:lpstr>
      <vt:lpstr>Introduction to Zen Buddhism</vt:lpstr>
      <vt:lpstr>Zen attitudes to scripture and transmission of wisdom</vt:lpstr>
      <vt:lpstr>PowerPoint Presentation</vt:lpstr>
      <vt:lpstr>The Flower Sermon</vt:lpstr>
      <vt:lpstr>Special transmission of wisdom</vt:lpstr>
      <vt:lpstr>Zen Flesh, Zen Bones</vt:lpstr>
      <vt:lpstr>Zen Flesh, Zen Bones</vt:lpstr>
      <vt:lpstr>Zen koans</vt:lpstr>
      <vt:lpstr>Zen koan: A cup of tea</vt:lpstr>
      <vt:lpstr>PowerPoint Presentation</vt:lpstr>
      <vt:lpstr>Zazen Meditation</vt:lpstr>
      <vt:lpstr>Zazen Meditation</vt:lpstr>
      <vt:lpstr>Zazen Meditation and satori</vt:lpstr>
      <vt:lpstr>PowerPoint Presentation</vt:lpstr>
      <vt:lpstr>The Rinzai Zen School</vt:lpstr>
      <vt:lpstr>PowerPoint Presentation</vt:lpstr>
      <vt:lpstr>The Rinzai Zen School</vt:lpstr>
      <vt:lpstr>The Rinzai Zen School</vt:lpstr>
      <vt:lpstr>The Soto Zen School</vt:lpstr>
      <vt:lpstr>The Soto Zen School</vt:lpstr>
      <vt:lpstr>The Soto Zen School</vt:lpstr>
      <vt:lpstr>Key features of and differences between the Rinzai and Soto schools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Society</dc:title>
  <dc:creator>Katja Sass</dc:creator>
  <cp:lastModifiedBy>NVeitch</cp:lastModifiedBy>
  <cp:revision>360</cp:revision>
  <cp:lastPrinted>2018-03-05T09:18:53Z</cp:lastPrinted>
  <dcterms:created xsi:type="dcterms:W3CDTF">2018-02-14T14:06:01Z</dcterms:created>
  <dcterms:modified xsi:type="dcterms:W3CDTF">2018-04-27T11:03:08Z</dcterms:modified>
</cp:coreProperties>
</file>