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2" r:id="rId3"/>
    <p:sldId id="326" r:id="rId4"/>
    <p:sldId id="333" r:id="rId5"/>
    <p:sldId id="334" r:id="rId6"/>
    <p:sldId id="267" r:id="rId7"/>
    <p:sldId id="285" r:id="rId8"/>
    <p:sldId id="268" r:id="rId9"/>
    <p:sldId id="277" r:id="rId10"/>
    <p:sldId id="289" r:id="rId11"/>
    <p:sldId id="328" r:id="rId12"/>
    <p:sldId id="331" r:id="rId13"/>
    <p:sldId id="290" r:id="rId14"/>
    <p:sldId id="287" r:id="rId15"/>
    <p:sldId id="278" r:id="rId16"/>
    <p:sldId id="288" r:id="rId17"/>
    <p:sldId id="279" r:id="rId18"/>
    <p:sldId id="286" r:id="rId19"/>
    <p:sldId id="281" r:id="rId20"/>
    <p:sldId id="283" r:id="rId21"/>
    <p:sldId id="293" r:id="rId22"/>
    <p:sldId id="335" r:id="rId23"/>
    <p:sldId id="291" r:id="rId24"/>
    <p:sldId id="292" r:id="rId25"/>
    <p:sldId id="261" r:id="rId26"/>
    <p:sldId id="294" r:id="rId27"/>
  </p:sldIdLst>
  <p:sldSz cx="9144000" cy="6858000" type="screen4x3"/>
  <p:notesSz cx="6865938" cy="9994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660"/>
  </p:normalViewPr>
  <p:slideViewPr>
    <p:cSldViewPr snapToGrid="0">
      <p:cViewPr varScale="1">
        <p:scale>
          <a:sx n="114" d="100"/>
          <a:sy n="114" d="100"/>
        </p:scale>
        <p:origin x="12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89895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159257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55529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6EF98-36C7-46A8-8A29-B1F684B82F63}"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06876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86EF98-36C7-46A8-8A29-B1F684B82F63}" type="datetimeFigureOut">
              <a:rPr lang="en-GB" smtClean="0"/>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212393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86EF98-36C7-46A8-8A29-B1F684B82F63}"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106068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86EF98-36C7-46A8-8A29-B1F684B82F63}" type="datetimeFigureOut">
              <a:rPr lang="en-GB" smtClean="0"/>
              <a:t>03/05/2018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194742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86EF98-36C7-46A8-8A29-B1F684B82F63}" type="datetimeFigureOut">
              <a:rPr lang="en-GB" smtClean="0"/>
              <a:t>03/05/2018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13538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6EF98-36C7-46A8-8A29-B1F684B82F63}" type="datetimeFigureOut">
              <a:rPr lang="en-GB" smtClean="0"/>
              <a:t>03/05/2018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360300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6EF98-36C7-46A8-8A29-B1F684B82F63}"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231077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6EF98-36C7-46A8-8A29-B1F684B82F63}" type="datetimeFigureOut">
              <a:rPr lang="en-GB" smtClean="0"/>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26103-9603-4750-9D13-1A259B49E8CD}" type="slidenum">
              <a:rPr lang="en-GB" smtClean="0"/>
              <a:t>‹#›</a:t>
            </a:fld>
            <a:endParaRPr lang="en-GB"/>
          </a:p>
        </p:txBody>
      </p:sp>
    </p:spTree>
    <p:extLst>
      <p:ext uri="{BB962C8B-B14F-4D97-AF65-F5344CB8AC3E}">
        <p14:creationId xmlns:p14="http://schemas.microsoft.com/office/powerpoint/2010/main" val="293692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6EF98-36C7-46A8-8A29-B1F684B82F63}" type="datetimeFigureOut">
              <a:rPr lang="en-GB" smtClean="0"/>
              <a:t>03/05/2018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26103-9603-4750-9D13-1A259B49E8CD}" type="slidenum">
              <a:rPr lang="en-GB" smtClean="0"/>
              <a:t>‹#›</a:t>
            </a:fld>
            <a:endParaRPr lang="en-GB"/>
          </a:p>
        </p:txBody>
      </p:sp>
    </p:spTree>
    <p:extLst>
      <p:ext uri="{BB962C8B-B14F-4D97-AF65-F5344CB8AC3E}">
        <p14:creationId xmlns:p14="http://schemas.microsoft.com/office/powerpoint/2010/main" val="1272128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ligion.blogberth.com/2017/09/26/deathbed-experiences-of-the-pure-land-5/" TargetMode="Externa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kPKS2eGv_n8"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ITQBkHZXRt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ligion.blogberth.com/2017/09/26/deathbed-experiences-of-the-pure-land-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ligion.blogberth.com/2017/09/26/deathbed-experiences-of-the-pure-land-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ligion.blogberth.com/2017/09/26/deathbed-experiences-of-the-pure-land-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Buddha" TargetMode="External"/><Relationship Id="rId3" Type="http://schemas.openxmlformats.org/officeDocument/2006/relationships/hyperlink" Target="https://en.wikipedia.org/wiki/S%C5%ABtra" TargetMode="External"/><Relationship Id="rId7" Type="http://schemas.openxmlformats.org/officeDocument/2006/relationships/hyperlink" Target="https://en.wikipedia.org/wiki/Vipassana" TargetMode="External"/><Relationship Id="rId2" Type="http://schemas.openxmlformats.org/officeDocument/2006/relationships/hyperlink" Target="https://en.wikipedia.org/wiki/Anussati" TargetMode="External"/><Relationship Id="rId1" Type="http://schemas.openxmlformats.org/officeDocument/2006/relationships/slideLayout" Target="../slideLayouts/slideLayout2.xml"/><Relationship Id="rId6" Type="http://schemas.openxmlformats.org/officeDocument/2006/relationships/hyperlink" Target="https://en.wikipedia.org/wiki/Sam%C4%81dhi_(Buddhism)" TargetMode="External"/><Relationship Id="rId5" Type="http://schemas.openxmlformats.org/officeDocument/2006/relationships/hyperlink" Target="https://en.wikipedia.org/wiki/Digha_Nikaya" TargetMode="External"/><Relationship Id="rId10" Type="http://schemas.openxmlformats.org/officeDocument/2006/relationships/slide" Target="slide13.xml"/><Relationship Id="rId4" Type="http://schemas.openxmlformats.org/officeDocument/2006/relationships/hyperlink" Target="https://en.wikipedia.org/wiki/Sama%C3%B1%C3%B1aphala_Sutta" TargetMode="External"/><Relationship Id="rId9" Type="http://schemas.openxmlformats.org/officeDocument/2006/relationships/hyperlink" Target="https://en.wikipedia.org/wiki/Enlightenment_in_Buddhis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Amitabha Buddha">
            <a:extLst>
              <a:ext uri="{FF2B5EF4-FFF2-40B4-BE49-F238E27FC236}">
                <a16:creationId xmlns:a16="http://schemas.microsoft.com/office/drawing/2014/main" id="{4F4BE8F9-0785-465E-B54C-F094651811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775" y="2571596"/>
            <a:ext cx="1652953" cy="27213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EFE7C8-E37E-400D-A62E-0D53FF2AC93F}"/>
              </a:ext>
            </a:extLst>
          </p:cNvPr>
          <p:cNvSpPr>
            <a:spLocks noGrp="1"/>
          </p:cNvSpPr>
          <p:nvPr>
            <p:ph type="ctrTitle"/>
          </p:nvPr>
        </p:nvSpPr>
        <p:spPr>
          <a:xfrm>
            <a:off x="203981" y="298938"/>
            <a:ext cx="8736037" cy="1188720"/>
          </a:xfrm>
          <a:solidFill>
            <a:schemeClr val="accent5">
              <a:lumMod val="40000"/>
              <a:lumOff val="60000"/>
            </a:schemeClr>
          </a:solidFill>
          <a:ln w="38100">
            <a:solidFill>
              <a:schemeClr val="tx1"/>
            </a:solidFill>
          </a:ln>
        </p:spPr>
        <p:txBody>
          <a:bodyPr>
            <a:normAutofit fontScale="90000"/>
          </a:bodyPr>
          <a:lstStyle/>
          <a:p>
            <a:r>
              <a:rPr lang="en-GB" sz="8800" dirty="0">
                <a:latin typeface="Cooper Black" panose="0208090404030B020404" pitchFamily="18" charset="0"/>
              </a:rPr>
              <a:t>Budd 5: Society</a:t>
            </a:r>
          </a:p>
        </p:txBody>
      </p:sp>
      <p:sp>
        <p:nvSpPr>
          <p:cNvPr id="3" name="Subtitle 2">
            <a:extLst>
              <a:ext uri="{FF2B5EF4-FFF2-40B4-BE49-F238E27FC236}">
                <a16:creationId xmlns:a16="http://schemas.microsoft.com/office/drawing/2014/main" id="{A2DC5640-5C45-4B0A-89AB-8918B52C30BE}"/>
              </a:ext>
            </a:extLst>
          </p:cNvPr>
          <p:cNvSpPr>
            <a:spLocks noGrp="1"/>
          </p:cNvSpPr>
          <p:nvPr>
            <p:ph type="subTitle" idx="1"/>
          </p:nvPr>
        </p:nvSpPr>
        <p:spPr>
          <a:xfrm>
            <a:off x="1452392" y="2307794"/>
            <a:ext cx="5947118" cy="3248928"/>
          </a:xfrm>
          <a:solidFill>
            <a:schemeClr val="accent5">
              <a:lumMod val="20000"/>
              <a:lumOff val="80000"/>
            </a:schemeClr>
          </a:solidFill>
          <a:ln w="28575">
            <a:solidFill>
              <a:schemeClr val="tx1"/>
            </a:solidFill>
          </a:ln>
        </p:spPr>
        <p:txBody>
          <a:bodyPr>
            <a:normAutofit/>
          </a:bodyPr>
          <a:lstStyle/>
          <a:p>
            <a:pPr marL="457200" indent="-457200" algn="l">
              <a:buAutoNum type="alphaLcParenR"/>
            </a:pPr>
            <a:r>
              <a:rPr lang="en-GB" dirty="0"/>
              <a:t>Buddhism in the Far East</a:t>
            </a:r>
          </a:p>
          <a:p>
            <a:pPr marL="1168400" indent="-514350" algn="l">
              <a:buFont typeface="+mj-lt"/>
              <a:buAutoNum type="romanLcPeriod"/>
            </a:pPr>
            <a:r>
              <a:rPr lang="en-GB" dirty="0"/>
              <a:t>Zen Buddhism</a:t>
            </a:r>
          </a:p>
          <a:p>
            <a:pPr marL="1168400" indent="-514350" algn="l">
              <a:buFont typeface="+mj-lt"/>
              <a:buAutoNum type="romanLcPeriod"/>
            </a:pPr>
            <a:r>
              <a:rPr lang="en-GB" dirty="0"/>
              <a:t>Pure Land Buddhism</a:t>
            </a:r>
          </a:p>
          <a:p>
            <a:pPr algn="l"/>
            <a:r>
              <a:rPr lang="en-GB" dirty="0"/>
              <a:t>b)  Buddhism in the West</a:t>
            </a:r>
          </a:p>
          <a:p>
            <a:pPr marL="1168400" indent="-514350" algn="l">
              <a:buFont typeface="+mj-lt"/>
              <a:buAutoNum type="romanLcPeriod"/>
            </a:pPr>
            <a:r>
              <a:rPr lang="en-GB" dirty="0"/>
              <a:t>The spread of Buddhism to the West</a:t>
            </a:r>
          </a:p>
          <a:p>
            <a:pPr marL="1168400" indent="-514350" algn="l">
              <a:buFont typeface="+mj-lt"/>
              <a:buAutoNum type="romanLcPeriod"/>
            </a:pPr>
            <a:r>
              <a:rPr lang="en-GB" dirty="0"/>
              <a:t>Buddhism in popular culture</a:t>
            </a:r>
          </a:p>
          <a:p>
            <a:pPr marL="1168400" indent="-514350" algn="l">
              <a:buFont typeface="+mj-lt"/>
              <a:buAutoNum type="romanLcPeriod"/>
            </a:pPr>
            <a:r>
              <a:rPr lang="en-GB" dirty="0"/>
              <a:t>Western ‘inculturation’</a:t>
            </a:r>
          </a:p>
          <a:p>
            <a:endParaRPr lang="en-GB" dirty="0"/>
          </a:p>
        </p:txBody>
      </p:sp>
      <p:pic>
        <p:nvPicPr>
          <p:cNvPr id="4" name="Picture 4" descr="Image result for zen buddhism symbol">
            <a:extLst>
              <a:ext uri="{FF2B5EF4-FFF2-40B4-BE49-F238E27FC236}">
                <a16:creationId xmlns:a16="http://schemas.microsoft.com/office/drawing/2014/main" id="{6F8A1E72-6317-44E2-BCDA-D86F7B69CF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 y="3429000"/>
            <a:ext cx="1411330" cy="142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6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Image result for Sukhavati">
            <a:extLst>
              <a:ext uri="{FF2B5EF4-FFF2-40B4-BE49-F238E27FC236}">
                <a16:creationId xmlns:a16="http://schemas.microsoft.com/office/drawing/2014/main" id="{AE1D0B21-7E59-4D00-81E1-728E8642A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01041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68984" y="277090"/>
            <a:ext cx="3585770" cy="1593273"/>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Rebirth in </a:t>
            </a:r>
            <a:r>
              <a:rPr lang="en-GB" sz="4800" dirty="0" err="1">
                <a:latin typeface="Cooper Black" panose="0208090404030B020404" pitchFamily="18" charset="0"/>
              </a:rPr>
              <a:t>Sukhavati</a:t>
            </a:r>
            <a:endParaRPr lang="en-GB" sz="3600" dirty="0">
              <a:latin typeface="Cooper Black" panose="0208090404030B020404" pitchFamily="18" charset="0"/>
            </a:endParaRPr>
          </a:p>
        </p:txBody>
      </p:sp>
      <p:sp>
        <p:nvSpPr>
          <p:cNvPr id="3" name="Scroll: Horizontal 2">
            <a:extLst>
              <a:ext uri="{FF2B5EF4-FFF2-40B4-BE49-F238E27FC236}">
                <a16:creationId xmlns:a16="http://schemas.microsoft.com/office/drawing/2014/main" id="{EAB7F00B-78F4-419C-817B-8FA9A2D3688D}"/>
              </a:ext>
            </a:extLst>
          </p:cNvPr>
          <p:cNvSpPr/>
          <p:nvPr/>
        </p:nvSpPr>
        <p:spPr>
          <a:xfrm rot="398491">
            <a:off x="3948545" y="96982"/>
            <a:ext cx="4849091" cy="6941127"/>
          </a:xfrm>
          <a:prstGeom prst="horizontalScroll">
            <a:avLst>
              <a:gd name="adj" fmla="val 1021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t>
            </a:r>
            <a:r>
              <a:rPr lang="en-GB" sz="2400" dirty="0" err="1">
                <a:solidFill>
                  <a:schemeClr val="tx1"/>
                </a:solidFill>
              </a:rPr>
              <a:t>Sukhavati</a:t>
            </a:r>
            <a:r>
              <a:rPr lang="en-GB" sz="2400" dirty="0">
                <a:solidFill>
                  <a:schemeClr val="tx1"/>
                </a:solidFill>
              </a:rPr>
              <a:t> (the Pure Land) is rich in a great variety of flowers and fruits, adorned with jewel trees, which are frequented by flocks of birds with sweet voices…..And all the beings who are born…in this Buddha-field, they are all fixed on the right method of salvation, until they have won nibbana.  For this reason, that world system is called the ‘Happy Land’”	</a:t>
            </a:r>
          </a:p>
          <a:p>
            <a:pPr algn="ctr"/>
            <a:r>
              <a:rPr lang="en-GB" sz="2400" b="1" dirty="0">
                <a:solidFill>
                  <a:schemeClr val="tx1"/>
                </a:solidFill>
              </a:rPr>
              <a:t>The Larger </a:t>
            </a:r>
            <a:r>
              <a:rPr lang="en-GB" sz="2400" b="1" dirty="0" err="1">
                <a:solidFill>
                  <a:schemeClr val="tx1"/>
                </a:solidFill>
              </a:rPr>
              <a:t>Sukhavativyuha</a:t>
            </a:r>
            <a:r>
              <a:rPr lang="en-GB" sz="2400" b="1" dirty="0">
                <a:solidFill>
                  <a:schemeClr val="tx1"/>
                </a:solidFill>
              </a:rPr>
              <a:t> Sutra, sections 16-24</a:t>
            </a:r>
            <a:endParaRPr lang="en-GB" b="1" dirty="0">
              <a:solidFill>
                <a:schemeClr val="tx1"/>
              </a:solidFill>
            </a:endParaRPr>
          </a:p>
        </p:txBody>
      </p:sp>
    </p:spTree>
    <p:extLst>
      <p:ext uri="{BB962C8B-B14F-4D97-AF65-F5344CB8AC3E}">
        <p14:creationId xmlns:p14="http://schemas.microsoft.com/office/powerpoint/2010/main" val="20313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wipe(down)">
                                      <p:cBhvr>
                                        <p:cTn id="7" dur="500"/>
                                        <p:tgtEl>
                                          <p:spTgt spid="153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s from pure land buddhism">
            <a:extLst>
              <a:ext uri="{FF2B5EF4-FFF2-40B4-BE49-F238E27FC236}">
                <a16:creationId xmlns:a16="http://schemas.microsoft.com/office/drawing/2014/main" id="{734AC627-9B10-40BD-9AB0-651B51DF9B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197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s from pure land buddhism">
            <a:extLst>
              <a:ext uri="{FF2B5EF4-FFF2-40B4-BE49-F238E27FC236}">
                <a16:creationId xmlns:a16="http://schemas.microsoft.com/office/drawing/2014/main" id="{9B3FB3E9-3822-4CFD-BCE0-240A09A9F97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87829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771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A2FC31DF-55EB-42B5-A335-0B59AF23D1B7}"/>
              </a:ext>
            </a:extLst>
          </p:cNvPr>
          <p:cNvPicPr>
            <a:picLocks noChangeAspect="1"/>
          </p:cNvPicPr>
          <p:nvPr/>
        </p:nvPicPr>
        <p:blipFill rotWithShape="1">
          <a:blip r:embed="rId3"/>
          <a:srcRect l="30448" t="16685" r="32140" b="8537"/>
          <a:stretch/>
        </p:blipFill>
        <p:spPr>
          <a:xfrm>
            <a:off x="4318782" y="4267359"/>
            <a:ext cx="2521527" cy="2418473"/>
          </a:xfrm>
          <a:prstGeom prst="rect">
            <a:avLst/>
          </a:prstGeom>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Rebirth in Pure Land stories</a:t>
            </a:r>
          </a:p>
        </p:txBody>
      </p:sp>
      <p:sp>
        <p:nvSpPr>
          <p:cNvPr id="6" name="Content Placeholder 2">
            <a:extLst>
              <a:ext uri="{FF2B5EF4-FFF2-40B4-BE49-F238E27FC236}">
                <a16:creationId xmlns:a16="http://schemas.microsoft.com/office/drawing/2014/main" id="{A3D0C4B9-0DC2-44AE-8C56-7B6C7BC99CD4}"/>
              </a:ext>
            </a:extLst>
          </p:cNvPr>
          <p:cNvSpPr txBox="1">
            <a:spLocks/>
          </p:cNvSpPr>
          <p:nvPr/>
        </p:nvSpPr>
        <p:spPr>
          <a:xfrm>
            <a:off x="211016" y="1024597"/>
            <a:ext cx="3854547" cy="5637090"/>
          </a:xfrm>
          <a:prstGeom prst="rect">
            <a:avLst/>
          </a:prstGeom>
          <a:solidFill>
            <a:schemeClr val="bg1"/>
          </a:solidFill>
          <a:ln w="3810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 this video, </a:t>
            </a:r>
            <a:r>
              <a:rPr lang="en-GB" b="1" dirty="0"/>
              <a:t>Master Chin Kung</a:t>
            </a:r>
            <a:r>
              <a:rPr lang="en-GB" dirty="0"/>
              <a:t> describes contemporary stories of </a:t>
            </a:r>
            <a:r>
              <a:rPr lang="en-GB" b="1" i="1" dirty="0"/>
              <a:t>Pure Land </a:t>
            </a:r>
            <a:r>
              <a:rPr lang="en-GB" dirty="0"/>
              <a:t>devotees who predicted their time of death in advance, and who passed away in a sitting or standing position while reciting </a:t>
            </a:r>
            <a:r>
              <a:rPr lang="en-GB" dirty="0" err="1"/>
              <a:t>Amithaba’s</a:t>
            </a:r>
            <a:r>
              <a:rPr lang="en-GB" dirty="0"/>
              <a:t> name.</a:t>
            </a:r>
          </a:p>
          <a:p>
            <a:pPr marL="0" indent="0">
              <a:buNone/>
            </a:pPr>
            <a:r>
              <a:rPr lang="en-GB" dirty="0"/>
              <a:t>He also outlines the </a:t>
            </a:r>
            <a:r>
              <a:rPr lang="en-GB" b="1" dirty="0"/>
              <a:t>advantages</a:t>
            </a:r>
            <a:r>
              <a:rPr lang="en-GB" dirty="0"/>
              <a:t> of a rebirth in the pure land, including the 6 supernatural powers - </a:t>
            </a:r>
            <a:r>
              <a:rPr lang="en-GB" b="1" dirty="0">
                <a:hlinkClick r:id="rId4" action="ppaction://hlinksldjump"/>
              </a:rPr>
              <a:t>abhijñā</a:t>
            </a:r>
            <a:r>
              <a:rPr lang="en-GB" dirty="0"/>
              <a:t> - associated with the Buddha himself.</a:t>
            </a:r>
          </a:p>
          <a:p>
            <a:pPr marL="0" indent="0">
              <a:buNone/>
            </a:pPr>
            <a:endParaRPr lang="en-GB" dirty="0"/>
          </a:p>
          <a:p>
            <a:pPr marL="0" indent="0">
              <a:buNone/>
            </a:pPr>
            <a:endParaRPr lang="en-GB" dirty="0"/>
          </a:p>
        </p:txBody>
      </p:sp>
      <p:sp>
        <p:nvSpPr>
          <p:cNvPr id="4" name="Arrow: Curved Left 3">
            <a:extLst>
              <a:ext uri="{FF2B5EF4-FFF2-40B4-BE49-F238E27FC236}">
                <a16:creationId xmlns:a16="http://schemas.microsoft.com/office/drawing/2014/main" id="{8F095A39-4EB6-4B94-A53A-B6D6CCBE5CE9}"/>
              </a:ext>
            </a:extLst>
          </p:cNvPr>
          <p:cNvSpPr/>
          <p:nvPr/>
        </p:nvSpPr>
        <p:spPr>
          <a:xfrm rot="1508181">
            <a:off x="6719169" y="4578099"/>
            <a:ext cx="1026941" cy="1983544"/>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Click me!</a:t>
            </a:r>
          </a:p>
        </p:txBody>
      </p:sp>
      <p:sp>
        <p:nvSpPr>
          <p:cNvPr id="5" name="Callout: Down Arrow 4">
            <a:extLst>
              <a:ext uri="{FF2B5EF4-FFF2-40B4-BE49-F238E27FC236}">
                <a16:creationId xmlns:a16="http://schemas.microsoft.com/office/drawing/2014/main" id="{E9480770-F12E-4E91-9CC9-6F3E96BEADF6}"/>
              </a:ext>
            </a:extLst>
          </p:cNvPr>
          <p:cNvSpPr/>
          <p:nvPr/>
        </p:nvSpPr>
        <p:spPr>
          <a:xfrm>
            <a:off x="4318782" y="1024597"/>
            <a:ext cx="4614202" cy="3955366"/>
          </a:xfrm>
          <a:prstGeom prst="downArrowCallou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Master Chin Kung </a:t>
            </a:r>
            <a:r>
              <a:rPr lang="en-GB" sz="2400" dirty="0">
                <a:solidFill>
                  <a:schemeClr val="tx1"/>
                </a:solidFill>
              </a:rPr>
              <a:t>is a Buddhist monk from the Mahayana tradition. He is the founder of the Corporate Body of the Buddha Educational Foundation, an organization based on the teachings of Pure Land Buddhism.</a:t>
            </a:r>
          </a:p>
        </p:txBody>
      </p:sp>
    </p:spTree>
    <p:extLst>
      <p:ext uri="{BB962C8B-B14F-4D97-AF65-F5344CB8AC3E}">
        <p14:creationId xmlns:p14="http://schemas.microsoft.com/office/powerpoint/2010/main" val="233614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5D21535-A3E2-4419-A789-0ED1B3AB6FC6}"/>
              </a:ext>
            </a:extLst>
          </p:cNvPr>
          <p:cNvSpPr/>
          <p:nvPr/>
        </p:nvSpPr>
        <p:spPr>
          <a:xfrm>
            <a:off x="98475" y="91347"/>
            <a:ext cx="3739234" cy="2926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r>
              <a:rPr lang="en-GB" sz="2400" dirty="0">
                <a:solidFill>
                  <a:schemeClr val="tx1"/>
                </a:solidFill>
              </a:rPr>
              <a:t>Some near death experiences support the claim, not only that some other realm exists after death, but that rebirth in the </a:t>
            </a:r>
            <a:r>
              <a:rPr lang="en-GB" sz="2400" b="1" dirty="0">
                <a:solidFill>
                  <a:schemeClr val="tx1"/>
                </a:solidFill>
              </a:rPr>
              <a:t>pure land</a:t>
            </a:r>
            <a:r>
              <a:rPr lang="en-GB" sz="2400" dirty="0">
                <a:solidFill>
                  <a:schemeClr val="tx1"/>
                </a:solidFill>
              </a:rPr>
              <a:t> is what follows for pure land devotees... </a:t>
            </a:r>
          </a:p>
          <a:p>
            <a:endParaRPr lang="en-GB" sz="2400" dirty="0">
              <a:solidFill>
                <a:schemeClr val="tx1"/>
              </a:solidFill>
            </a:endParaRPr>
          </a:p>
        </p:txBody>
      </p:sp>
      <p:sp>
        <p:nvSpPr>
          <p:cNvPr id="8" name="Rectangle: Rounded Corners 7">
            <a:extLst>
              <a:ext uri="{FF2B5EF4-FFF2-40B4-BE49-F238E27FC236}">
                <a16:creationId xmlns:a16="http://schemas.microsoft.com/office/drawing/2014/main" id="{62364729-4C9F-4F09-81F4-7E5F7F4571D4}"/>
              </a:ext>
            </a:extLst>
          </p:cNvPr>
          <p:cNvSpPr/>
          <p:nvPr/>
        </p:nvSpPr>
        <p:spPr>
          <a:xfrm>
            <a:off x="98475" y="3697764"/>
            <a:ext cx="5838092" cy="300132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rPr>
              <a:t>Shinran</a:t>
            </a:r>
            <a:r>
              <a:rPr lang="en-GB" sz="2400" dirty="0">
                <a:solidFill>
                  <a:schemeClr val="tx1"/>
                </a:solidFill>
              </a:rPr>
              <a:t>, the founder of the Jodo Shinshu sect of Pure Land Buddhism, regarded deathbed visions of the Pure Land as </a:t>
            </a:r>
            <a:r>
              <a:rPr lang="en-GB" sz="2400" b="1" u="sng" dirty="0">
                <a:solidFill>
                  <a:schemeClr val="tx1"/>
                </a:solidFill>
              </a:rPr>
              <a:t>unimportant</a:t>
            </a:r>
            <a:r>
              <a:rPr lang="en-GB" sz="2400" dirty="0">
                <a:solidFill>
                  <a:schemeClr val="tx1"/>
                </a:solidFill>
              </a:rPr>
              <a:t>, and he never claimed to have one himself.   This is because </a:t>
            </a:r>
            <a:r>
              <a:rPr lang="en-GB" sz="2400" dirty="0" err="1">
                <a:solidFill>
                  <a:schemeClr val="tx1"/>
                </a:solidFill>
              </a:rPr>
              <a:t>Shinran</a:t>
            </a:r>
            <a:r>
              <a:rPr lang="en-GB" sz="2400" dirty="0">
                <a:solidFill>
                  <a:schemeClr val="tx1"/>
                </a:solidFill>
              </a:rPr>
              <a:t> taught that our future rebirth into the Pure Land is assured the moment we first say the </a:t>
            </a:r>
            <a:r>
              <a:rPr lang="en-GB" sz="2400" b="1" u="sng" dirty="0" err="1">
                <a:solidFill>
                  <a:schemeClr val="tx1"/>
                </a:solidFill>
              </a:rPr>
              <a:t>Nembutsu</a:t>
            </a:r>
            <a:r>
              <a:rPr lang="en-GB" sz="2400" dirty="0">
                <a:solidFill>
                  <a:schemeClr val="tx1"/>
                </a:solidFill>
              </a:rPr>
              <a:t> with a sincere mind. </a:t>
            </a:r>
          </a:p>
        </p:txBody>
      </p:sp>
      <p:sp>
        <p:nvSpPr>
          <p:cNvPr id="11" name="Rectangle: Rounded Corners 10">
            <a:extLst>
              <a:ext uri="{FF2B5EF4-FFF2-40B4-BE49-F238E27FC236}">
                <a16:creationId xmlns:a16="http://schemas.microsoft.com/office/drawing/2014/main" id="{6BFE9DCB-E3A5-4542-8FD9-F0B9668F5719}"/>
              </a:ext>
            </a:extLst>
          </p:cNvPr>
          <p:cNvSpPr/>
          <p:nvPr/>
        </p:nvSpPr>
        <p:spPr>
          <a:xfrm>
            <a:off x="4093698" y="91346"/>
            <a:ext cx="4951828" cy="2926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However, many pure land Buddhists won’t focus on near-death experiences, because they seem to suggest the existence of a permanent self that survives the material body, which might contradict the doctrine of anatta.</a:t>
            </a:r>
          </a:p>
        </p:txBody>
      </p:sp>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951038" y="2915210"/>
            <a:ext cx="5598941" cy="633681"/>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Rebirth in a Pure Land</a:t>
            </a:r>
          </a:p>
        </p:txBody>
      </p:sp>
      <p:sp>
        <p:nvSpPr>
          <p:cNvPr id="3" name="Rectangle: Rounded Corners 2">
            <a:extLst>
              <a:ext uri="{FF2B5EF4-FFF2-40B4-BE49-F238E27FC236}">
                <a16:creationId xmlns:a16="http://schemas.microsoft.com/office/drawing/2014/main" id="{A609CFD4-D5E8-40B8-87D5-0F939DFCCAD5}"/>
              </a:ext>
            </a:extLst>
          </p:cNvPr>
          <p:cNvSpPr/>
          <p:nvPr/>
        </p:nvSpPr>
        <p:spPr>
          <a:xfrm>
            <a:off x="6072341" y="3697764"/>
            <a:ext cx="2991089" cy="2926536"/>
          </a:xfrm>
          <a:prstGeom prst="round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a:solidFill>
                  <a:schemeClr val="tx1"/>
                </a:solidFill>
              </a:rPr>
              <a:t>Use this to annotate the picture and add explanatory notes.</a:t>
            </a:r>
          </a:p>
        </p:txBody>
      </p:sp>
    </p:spTree>
    <p:extLst>
      <p:ext uri="{BB962C8B-B14F-4D97-AF65-F5344CB8AC3E}">
        <p14:creationId xmlns:p14="http://schemas.microsoft.com/office/powerpoint/2010/main" val="28603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75846" y="144927"/>
            <a:ext cx="8792308" cy="713201"/>
          </a:xfrm>
          <a:solidFill>
            <a:schemeClr val="accent2">
              <a:lumMod val="20000"/>
              <a:lumOff val="80000"/>
            </a:schemeClr>
          </a:solidFill>
          <a:ln w="38100">
            <a:solidFill>
              <a:schemeClr val="tx1"/>
            </a:solidFill>
          </a:ln>
        </p:spPr>
        <p:txBody>
          <a:bodyPr>
            <a:noAutofit/>
          </a:bodyPr>
          <a:lstStyle/>
          <a:p>
            <a:pPr algn="ctr"/>
            <a:r>
              <a:rPr lang="en-GB" sz="2500" dirty="0">
                <a:latin typeface="Cooper Black" panose="0208090404030B020404" pitchFamily="18" charset="0"/>
              </a:rPr>
              <a:t>The practice of chanting, its importance and purpose</a:t>
            </a:r>
          </a:p>
        </p:txBody>
      </p:sp>
      <p:sp>
        <p:nvSpPr>
          <p:cNvPr id="4" name="Content Placeholder 3">
            <a:extLst>
              <a:ext uri="{FF2B5EF4-FFF2-40B4-BE49-F238E27FC236}">
                <a16:creationId xmlns:a16="http://schemas.microsoft.com/office/drawing/2014/main" id="{CE50A3A6-1EE7-4CB3-A078-50863DD99EFD}"/>
              </a:ext>
            </a:extLst>
          </p:cNvPr>
          <p:cNvSpPr>
            <a:spLocks noGrp="1"/>
          </p:cNvSpPr>
          <p:nvPr>
            <p:ph sz="half" idx="2"/>
          </p:nvPr>
        </p:nvSpPr>
        <p:spPr>
          <a:xfrm>
            <a:off x="175847" y="996460"/>
            <a:ext cx="5718516" cy="5535637"/>
          </a:xfrm>
          <a:ln w="38100">
            <a:solidFill>
              <a:schemeClr val="tx1"/>
            </a:solidFill>
          </a:ln>
        </p:spPr>
        <p:txBody>
          <a:bodyPr>
            <a:noAutofit/>
          </a:bodyPr>
          <a:lstStyle/>
          <a:p>
            <a:pPr>
              <a:spcBef>
                <a:spcPts val="0"/>
              </a:spcBef>
              <a:spcAft>
                <a:spcPts val="300"/>
              </a:spcAft>
            </a:pPr>
            <a:r>
              <a:rPr lang="en-GB" sz="3200" dirty="0"/>
              <a:t>In </a:t>
            </a:r>
            <a:r>
              <a:rPr lang="en-GB" sz="3200" dirty="0" err="1"/>
              <a:t>Jōdo</a:t>
            </a:r>
            <a:r>
              <a:rPr lang="en-GB" sz="3200" dirty="0"/>
              <a:t> </a:t>
            </a:r>
            <a:r>
              <a:rPr lang="en-GB" sz="3200" dirty="0" err="1"/>
              <a:t>Shinshū</a:t>
            </a:r>
            <a:r>
              <a:rPr lang="en-GB" sz="3200" dirty="0"/>
              <a:t> chanting the name of Amitabha Buddha does not do anything at all to help the person get to the Pure Land.</a:t>
            </a:r>
          </a:p>
          <a:p>
            <a:pPr>
              <a:spcBef>
                <a:spcPts val="0"/>
              </a:spcBef>
              <a:spcAft>
                <a:spcPts val="300"/>
              </a:spcAft>
            </a:pPr>
            <a:r>
              <a:rPr lang="en-GB" sz="3200" dirty="0"/>
              <a:t>Chanting is nothing more than an expression of gratitude to Amitabha Buddha and an expression of the chanter's faith.</a:t>
            </a:r>
          </a:p>
          <a:p>
            <a:pPr>
              <a:spcBef>
                <a:spcPts val="0"/>
              </a:spcBef>
              <a:spcAft>
                <a:spcPts val="300"/>
              </a:spcAft>
            </a:pPr>
            <a:r>
              <a:rPr lang="en-GB" sz="3200" dirty="0"/>
              <a:t>But it's </a:t>
            </a:r>
            <a:r>
              <a:rPr lang="en-GB" sz="3200" b="1" i="1" dirty="0"/>
              <a:t>not</a:t>
            </a:r>
            <a:r>
              <a:rPr lang="en-GB" sz="3200" dirty="0"/>
              <a:t> possible to do away with the chanting…</a:t>
            </a:r>
          </a:p>
        </p:txBody>
      </p:sp>
      <p:pic>
        <p:nvPicPr>
          <p:cNvPr id="14338" name="Picture 2" descr="Image result for Shinran pure land">
            <a:extLst>
              <a:ext uri="{FF2B5EF4-FFF2-40B4-BE49-F238E27FC236}">
                <a16:creationId xmlns:a16="http://schemas.microsoft.com/office/drawing/2014/main" id="{32DA4487-DCCE-4B65-8084-755AA37B22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639"/>
          <a:stretch/>
        </p:blipFill>
        <p:spPr bwMode="auto">
          <a:xfrm>
            <a:off x="6330462" y="3636409"/>
            <a:ext cx="2637691" cy="2895688"/>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AE6223AD-BFE4-40E8-AFCE-59EFF88653A7}"/>
              </a:ext>
            </a:extLst>
          </p:cNvPr>
          <p:cNvSpPr/>
          <p:nvPr/>
        </p:nvSpPr>
        <p:spPr>
          <a:xfrm>
            <a:off x="6049108" y="996460"/>
            <a:ext cx="2919045" cy="2432540"/>
          </a:xfrm>
          <a:prstGeom prst="wedgeRoundRectCallout">
            <a:avLst>
              <a:gd name="adj1" fmla="val -7646"/>
              <a:gd name="adj2" fmla="val 65875"/>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"the True Faith is necessarily accompanied by the utterance of the Name“ (</a:t>
            </a:r>
            <a:r>
              <a:rPr lang="en-GB" sz="2600" dirty="0" err="1">
                <a:solidFill>
                  <a:schemeClr val="tx1"/>
                </a:solidFill>
              </a:rPr>
              <a:t>Shinran</a:t>
            </a:r>
            <a:r>
              <a:rPr lang="en-GB" sz="2600" dirty="0">
                <a:solidFill>
                  <a:schemeClr val="tx1"/>
                </a:solidFill>
              </a:rPr>
              <a:t>)</a:t>
            </a:r>
          </a:p>
        </p:txBody>
      </p:sp>
    </p:spTree>
    <p:extLst>
      <p:ext uri="{BB962C8B-B14F-4D97-AF65-F5344CB8AC3E}">
        <p14:creationId xmlns:p14="http://schemas.microsoft.com/office/powerpoint/2010/main" val="29225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75846" y="144927"/>
            <a:ext cx="8792308" cy="713201"/>
          </a:xfrm>
          <a:solidFill>
            <a:schemeClr val="accent2">
              <a:lumMod val="20000"/>
              <a:lumOff val="80000"/>
            </a:schemeClr>
          </a:solidFill>
          <a:ln w="38100">
            <a:solidFill>
              <a:schemeClr val="tx1"/>
            </a:solidFill>
          </a:ln>
        </p:spPr>
        <p:txBody>
          <a:bodyPr>
            <a:noAutofit/>
          </a:bodyPr>
          <a:lstStyle/>
          <a:p>
            <a:pPr algn="ctr"/>
            <a:r>
              <a:rPr lang="en-GB" sz="4000" dirty="0" err="1">
                <a:latin typeface="Cooper Black" panose="0208090404030B020404" pitchFamily="18" charset="0"/>
              </a:rPr>
              <a:t>Nembetsu</a:t>
            </a:r>
            <a:endParaRPr lang="en-GB" sz="3600" dirty="0">
              <a:latin typeface="Cooper Black" panose="0208090404030B020404" pitchFamily="18" charset="0"/>
            </a:endParaRPr>
          </a:p>
        </p:txBody>
      </p:sp>
      <p:sp>
        <p:nvSpPr>
          <p:cNvPr id="6" name="Content Placeholder 2">
            <a:extLst>
              <a:ext uri="{FF2B5EF4-FFF2-40B4-BE49-F238E27FC236}">
                <a16:creationId xmlns:a16="http://schemas.microsoft.com/office/drawing/2014/main" id="{A3D0C4B9-0DC2-44AE-8C56-7B6C7BC99CD4}"/>
              </a:ext>
            </a:extLst>
          </p:cNvPr>
          <p:cNvSpPr txBox="1">
            <a:spLocks/>
          </p:cNvSpPr>
          <p:nvPr/>
        </p:nvSpPr>
        <p:spPr>
          <a:xfrm>
            <a:off x="175847" y="1064895"/>
            <a:ext cx="5029200" cy="5535637"/>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buFont typeface="Courier New" panose="02070309020205020404" pitchFamily="49" charset="0"/>
              <a:buChar char="o"/>
            </a:pPr>
            <a:r>
              <a:rPr lang="en-GB" dirty="0"/>
              <a:t>This means </a:t>
            </a:r>
            <a:r>
              <a:rPr lang="en-GB" b="1" dirty="0"/>
              <a:t>concentration</a:t>
            </a:r>
            <a:r>
              <a:rPr lang="en-GB" dirty="0"/>
              <a:t> on Buddha and his virtues, or recitation of the Buddha's name.</a:t>
            </a:r>
          </a:p>
          <a:p>
            <a:pPr>
              <a:spcBef>
                <a:spcPts val="0"/>
              </a:spcBef>
              <a:spcAft>
                <a:spcPts val="300"/>
              </a:spcAft>
              <a:buFont typeface="Courier New" panose="02070309020205020404" pitchFamily="49" charset="0"/>
              <a:buChar char="o"/>
            </a:pPr>
            <a:r>
              <a:rPr lang="en-GB" dirty="0"/>
              <a:t>No special way of reciting the name is laid down. </a:t>
            </a:r>
          </a:p>
          <a:p>
            <a:pPr>
              <a:spcBef>
                <a:spcPts val="0"/>
              </a:spcBef>
              <a:spcAft>
                <a:spcPts val="300"/>
              </a:spcAft>
              <a:buFont typeface="Courier New" panose="02070309020205020404" pitchFamily="49" charset="0"/>
              <a:buChar char="o"/>
            </a:pPr>
            <a:r>
              <a:rPr lang="en-GB" dirty="0"/>
              <a:t>It can be done silently or aloud, alone or in a group and with or without musical accompaniment. </a:t>
            </a:r>
          </a:p>
          <a:p>
            <a:pPr>
              <a:spcBef>
                <a:spcPts val="0"/>
              </a:spcBef>
              <a:spcAft>
                <a:spcPts val="300"/>
              </a:spcAft>
              <a:buFont typeface="Courier New" panose="02070309020205020404" pitchFamily="49" charset="0"/>
              <a:buChar char="o"/>
            </a:pPr>
            <a:r>
              <a:rPr lang="en-GB" dirty="0"/>
              <a:t>The important thing is to chant the name single-mindedly, while sincerely wishing to be reborn in the Pure Land.</a:t>
            </a:r>
          </a:p>
        </p:txBody>
      </p:sp>
      <p:pic>
        <p:nvPicPr>
          <p:cNvPr id="1026" name="Picture 2" descr="Image result for nembutsu">
            <a:hlinkClick r:id="rId2"/>
            <a:extLst>
              <a:ext uri="{FF2B5EF4-FFF2-40B4-BE49-F238E27FC236}">
                <a16:creationId xmlns:a16="http://schemas.microsoft.com/office/drawing/2014/main" id="{6B1BC538-EFD0-4633-AB8A-7640D59AB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71"/>
          <a:stretch/>
        </p:blipFill>
        <p:spPr bwMode="auto">
          <a:xfrm rot="411549">
            <a:off x="5285382" y="1461962"/>
            <a:ext cx="3604778" cy="446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2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1055712"/>
          </a:xfrm>
          <a:solidFill>
            <a:schemeClr val="accent2">
              <a:lumMod val="20000"/>
              <a:lumOff val="80000"/>
            </a:schemeClr>
          </a:solidFill>
          <a:ln w="38100">
            <a:solidFill>
              <a:schemeClr val="tx1"/>
            </a:solidFill>
          </a:ln>
        </p:spPr>
        <p:txBody>
          <a:bodyPr>
            <a:noAutofit/>
          </a:bodyPr>
          <a:lstStyle/>
          <a:p>
            <a:pPr algn="ctr"/>
            <a:r>
              <a:rPr lang="en-GB" sz="4000" dirty="0">
                <a:latin typeface="Cooper Black" panose="0208090404030B020404" pitchFamily="18" charset="0"/>
              </a:rPr>
              <a:t>Key features of and differences between </a:t>
            </a:r>
            <a:r>
              <a:rPr lang="en-GB" sz="4000" dirty="0" err="1">
                <a:latin typeface="+mn-lt"/>
              </a:rPr>
              <a:t>Jōdo-shū</a:t>
            </a:r>
            <a:r>
              <a:rPr lang="en-GB" sz="4000" dirty="0">
                <a:latin typeface="+mn-lt"/>
              </a:rPr>
              <a:t> </a:t>
            </a:r>
            <a:r>
              <a:rPr lang="en-GB" sz="4000" dirty="0">
                <a:latin typeface="Cooper Black" panose="0208090404030B020404" pitchFamily="18" charset="0"/>
              </a:rPr>
              <a:t>and </a:t>
            </a:r>
            <a:r>
              <a:rPr lang="en-GB" sz="4000" dirty="0" err="1">
                <a:latin typeface="+mn-lt"/>
              </a:rPr>
              <a:t>Jōdo</a:t>
            </a:r>
            <a:r>
              <a:rPr lang="en-GB" sz="4000" dirty="0">
                <a:latin typeface="+mn-lt"/>
              </a:rPr>
              <a:t> </a:t>
            </a:r>
            <a:r>
              <a:rPr lang="en-GB" sz="4000" dirty="0" err="1">
                <a:latin typeface="+mn-lt"/>
              </a:rPr>
              <a:t>Shinshū</a:t>
            </a:r>
            <a:endParaRPr lang="en-GB" sz="4000" dirty="0">
              <a:latin typeface="+mn-lt"/>
            </a:endParaRPr>
          </a:p>
        </p:txBody>
      </p:sp>
      <p:sp>
        <p:nvSpPr>
          <p:cNvPr id="6" name="Content Placeholder 2">
            <a:extLst>
              <a:ext uri="{FF2B5EF4-FFF2-40B4-BE49-F238E27FC236}">
                <a16:creationId xmlns:a16="http://schemas.microsoft.com/office/drawing/2014/main" id="{A3D0C4B9-0DC2-44AE-8C56-7B6C7BC99CD4}"/>
              </a:ext>
            </a:extLst>
          </p:cNvPr>
          <p:cNvSpPr txBox="1">
            <a:spLocks/>
          </p:cNvSpPr>
          <p:nvPr/>
        </p:nvSpPr>
        <p:spPr>
          <a:xfrm>
            <a:off x="168813" y="1378634"/>
            <a:ext cx="8792308" cy="5181599"/>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Jōdo</a:t>
            </a:r>
            <a:r>
              <a:rPr lang="en-GB" b="1" dirty="0"/>
              <a:t> </a:t>
            </a:r>
            <a:r>
              <a:rPr lang="en-GB" b="1" dirty="0" err="1"/>
              <a:t>Shinshū</a:t>
            </a:r>
            <a:r>
              <a:rPr lang="en-GB" dirty="0"/>
              <a:t> is also known as t</a:t>
            </a:r>
            <a:r>
              <a:rPr lang="en-GB" b="1" dirty="0"/>
              <a:t>he Shin Sect</a:t>
            </a:r>
          </a:p>
          <a:p>
            <a:r>
              <a:rPr lang="en-GB" dirty="0"/>
              <a:t>A century after Honan, one of his disciples, </a:t>
            </a:r>
            <a:r>
              <a:rPr lang="en-GB" dirty="0" err="1"/>
              <a:t>Shinran</a:t>
            </a:r>
            <a:r>
              <a:rPr lang="en-GB" dirty="0"/>
              <a:t> (1173-1262) brought a new understanding of the Pure Land ideas. </a:t>
            </a:r>
            <a:r>
              <a:rPr lang="en-GB" dirty="0" err="1"/>
              <a:t>Shinran</a:t>
            </a:r>
            <a:r>
              <a:rPr lang="en-GB" dirty="0"/>
              <a:t> taught that what truly mattered was not the chanting of the name but faith. Chanting on its own had no value at all.</a:t>
            </a:r>
          </a:p>
          <a:p>
            <a:r>
              <a:rPr lang="en-GB" dirty="0"/>
              <a:t>Those who follow the Shin school say that liberation is the consequence of a person achieving genuine faith in Amitabha Buddha and his vow to save all beings who trusted in him. </a:t>
            </a:r>
          </a:p>
          <a:p>
            <a:r>
              <a:rPr lang="en-GB" dirty="0" err="1"/>
              <a:t>Shinran</a:t>
            </a:r>
            <a:r>
              <a:rPr lang="en-GB" dirty="0"/>
              <a:t> taught that arriving in the Pure Land was actually the final liberation - the Pure Land was nirvana.</a:t>
            </a:r>
          </a:p>
          <a:p>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22322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Shinran pure land">
            <a:extLst>
              <a:ext uri="{FF2B5EF4-FFF2-40B4-BE49-F238E27FC236}">
                <a16:creationId xmlns:a16="http://schemas.microsoft.com/office/drawing/2014/main" id="{ACECCB48-F1F3-4823-A3A2-A637190B9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2" y="0"/>
            <a:ext cx="2944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44CFB9A-BB93-44A0-8AB0-42E5672D4287}"/>
              </a:ext>
            </a:extLst>
          </p:cNvPr>
          <p:cNvSpPr/>
          <p:nvPr/>
        </p:nvSpPr>
        <p:spPr>
          <a:xfrm>
            <a:off x="3113626" y="1336432"/>
            <a:ext cx="5861562" cy="418513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400" dirty="0" err="1">
                <a:solidFill>
                  <a:schemeClr val="tx1"/>
                </a:solidFill>
              </a:rPr>
              <a:t>Shinran</a:t>
            </a:r>
            <a:r>
              <a:rPr lang="en-GB" sz="2400" dirty="0">
                <a:solidFill>
                  <a:schemeClr val="tx1"/>
                </a:solidFill>
              </a:rPr>
              <a:t> explained </a:t>
            </a:r>
            <a:r>
              <a:rPr lang="en-GB" sz="2400" dirty="0" err="1">
                <a:solidFill>
                  <a:schemeClr val="tx1"/>
                </a:solidFill>
              </a:rPr>
              <a:t>Amida</a:t>
            </a:r>
            <a:r>
              <a:rPr lang="en-GB" sz="2400" dirty="0">
                <a:solidFill>
                  <a:schemeClr val="tx1"/>
                </a:solidFill>
              </a:rPr>
              <a:t> as Dharma-body itself, rather than a literal Buddha from eons before the Big Bang, and the Pure Land as the formless realm of Nirvana.</a:t>
            </a:r>
          </a:p>
          <a:p>
            <a:pPr fontAlgn="base"/>
            <a:r>
              <a:rPr lang="en-GB" sz="2400" dirty="0" err="1">
                <a:solidFill>
                  <a:schemeClr val="tx1"/>
                </a:solidFill>
              </a:rPr>
              <a:t>Shinran</a:t>
            </a:r>
            <a:r>
              <a:rPr lang="en-GB" sz="2400" dirty="0">
                <a:solidFill>
                  <a:schemeClr val="tx1"/>
                </a:solidFill>
              </a:rPr>
              <a:t> went beyond the literal meaning of the Pure Land sutras to explain their ultimate meaning, just as the Buddha distinguished between relative truth and ultimate truth:</a:t>
            </a:r>
          </a:p>
          <a:p>
            <a:pPr algn="ctr"/>
            <a:endParaRPr lang="en-GB" dirty="0"/>
          </a:p>
        </p:txBody>
      </p:sp>
    </p:spTree>
    <p:extLst>
      <p:ext uri="{BB962C8B-B14F-4D97-AF65-F5344CB8AC3E}">
        <p14:creationId xmlns:p14="http://schemas.microsoft.com/office/powerpoint/2010/main" val="2972126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72DD749D-22BB-428C-A35D-AB7BAADC4BC6}"/>
              </a:ext>
            </a:extLst>
          </p:cNvPr>
          <p:cNvPicPr>
            <a:picLocks noChangeAspect="1"/>
          </p:cNvPicPr>
          <p:nvPr/>
        </p:nvPicPr>
        <p:blipFill rotWithShape="1">
          <a:blip r:embed="rId3"/>
          <a:srcRect l="1538" t="20515" r="33846" b="8339"/>
          <a:stretch/>
        </p:blipFill>
        <p:spPr>
          <a:xfrm>
            <a:off x="0" y="0"/>
            <a:ext cx="9180791" cy="5683348"/>
          </a:xfrm>
          <a:prstGeom prst="rect">
            <a:avLst/>
          </a:prstGeom>
        </p:spPr>
      </p:pic>
      <p:sp>
        <p:nvSpPr>
          <p:cNvPr id="5" name="Speech Bubble: Oval 4">
            <a:extLst>
              <a:ext uri="{FF2B5EF4-FFF2-40B4-BE49-F238E27FC236}">
                <a16:creationId xmlns:a16="http://schemas.microsoft.com/office/drawing/2014/main" id="{B8438335-154C-4A46-BAF7-A6D6D270A977}"/>
              </a:ext>
            </a:extLst>
          </p:cNvPr>
          <p:cNvSpPr/>
          <p:nvPr/>
        </p:nvSpPr>
        <p:spPr>
          <a:xfrm>
            <a:off x="4206240" y="5261317"/>
            <a:ext cx="4417255" cy="1420837"/>
          </a:xfrm>
          <a:prstGeom prst="wedgeEllipseCallout">
            <a:avLst>
              <a:gd name="adj1" fmla="val -41523"/>
              <a:gd name="adj2" fmla="val -7824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Click on me to hear a short recording of the </a:t>
            </a:r>
            <a:r>
              <a:rPr lang="en-GB" sz="2400" b="1" dirty="0" err="1">
                <a:solidFill>
                  <a:schemeClr val="tx1"/>
                </a:solidFill>
              </a:rPr>
              <a:t>Nembetsu</a:t>
            </a:r>
            <a:r>
              <a:rPr lang="en-GB" sz="2400" dirty="0">
                <a:solidFill>
                  <a:schemeClr val="tx1"/>
                </a:solidFill>
              </a:rPr>
              <a:t> chanting</a:t>
            </a:r>
          </a:p>
        </p:txBody>
      </p:sp>
    </p:spTree>
    <p:extLst>
      <p:ext uri="{BB962C8B-B14F-4D97-AF65-F5344CB8AC3E}">
        <p14:creationId xmlns:p14="http://schemas.microsoft.com/office/powerpoint/2010/main" val="348268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0B59A9-BB71-4273-90E6-91D513AD66C6}"/>
              </a:ext>
            </a:extLst>
          </p:cNvPr>
          <p:cNvPicPr>
            <a:picLocks noChangeAspect="1"/>
          </p:cNvPicPr>
          <p:nvPr/>
        </p:nvPicPr>
        <p:blipFill rotWithShape="1">
          <a:blip r:embed="rId2">
            <a:extLst>
              <a:ext uri="{28A0092B-C50C-407E-A947-70E740481C1C}">
                <a14:useLocalDpi xmlns:a14="http://schemas.microsoft.com/office/drawing/2010/main" val="0"/>
              </a:ext>
            </a:extLst>
          </a:blip>
          <a:srcRect l="15284" r="14967" b="-2"/>
          <a:stretch/>
        </p:blipFill>
        <p:spPr>
          <a:xfrm>
            <a:off x="3477006" y="1337312"/>
            <a:ext cx="5187247" cy="4183378"/>
          </a:xfrm>
          <a:prstGeom prst="rect">
            <a:avLst/>
          </a:prstGeom>
          <a:effectLst/>
        </p:spPr>
      </p:pic>
      <p:sp>
        <p:nvSpPr>
          <p:cNvPr id="2" name="Title 1">
            <a:extLst>
              <a:ext uri="{FF2B5EF4-FFF2-40B4-BE49-F238E27FC236}">
                <a16:creationId xmlns:a16="http://schemas.microsoft.com/office/drawing/2014/main" id="{268021B3-442D-4B17-B070-331705998EB7}"/>
              </a:ext>
            </a:extLst>
          </p:cNvPr>
          <p:cNvSpPr>
            <a:spLocks noGrp="1"/>
          </p:cNvSpPr>
          <p:nvPr>
            <p:ph type="title"/>
          </p:nvPr>
        </p:nvSpPr>
        <p:spPr>
          <a:xfrm>
            <a:off x="348522" y="207818"/>
            <a:ext cx="8601514" cy="1125067"/>
          </a:xfrm>
          <a:ln>
            <a:solidFill>
              <a:srgbClr val="002060"/>
            </a:solidFill>
          </a:ln>
        </p:spPr>
        <p:txBody>
          <a:bodyPr>
            <a:normAutofit/>
          </a:bodyPr>
          <a:lstStyle/>
          <a:p>
            <a:r>
              <a:rPr lang="en-GB" sz="4800" dirty="0">
                <a:latin typeface="Cooper Black" panose="0208090404030B020404" pitchFamily="18" charset="0"/>
              </a:rPr>
              <a:t>Prep deadline…….today!</a:t>
            </a:r>
          </a:p>
        </p:txBody>
      </p:sp>
      <p:sp>
        <p:nvSpPr>
          <p:cNvPr id="3" name="Content Placeholder 2">
            <a:extLst>
              <a:ext uri="{FF2B5EF4-FFF2-40B4-BE49-F238E27FC236}">
                <a16:creationId xmlns:a16="http://schemas.microsoft.com/office/drawing/2014/main" id="{26FD15EE-2FFD-4B9A-ABB1-D72121E886DB}"/>
              </a:ext>
            </a:extLst>
          </p:cNvPr>
          <p:cNvSpPr>
            <a:spLocks noGrp="1"/>
          </p:cNvSpPr>
          <p:nvPr>
            <p:ph idx="1"/>
          </p:nvPr>
        </p:nvSpPr>
        <p:spPr>
          <a:xfrm>
            <a:off x="348522" y="1801091"/>
            <a:ext cx="2888454" cy="3724024"/>
          </a:xfrm>
          <a:ln>
            <a:solidFill>
              <a:srgbClr val="002060"/>
            </a:solidFill>
          </a:ln>
        </p:spPr>
        <p:txBody>
          <a:bodyPr>
            <a:normAutofit/>
          </a:bodyPr>
          <a:lstStyle/>
          <a:p>
            <a:r>
              <a:rPr lang="en-GB" sz="4400" dirty="0">
                <a:latin typeface="Book Antiqua" panose="02040602050305030304" pitchFamily="18" charset="0"/>
              </a:rPr>
              <a:t>Satori research</a:t>
            </a:r>
          </a:p>
          <a:p>
            <a:r>
              <a:rPr lang="en-GB" sz="4400" dirty="0" err="1">
                <a:latin typeface="Book Antiqua" panose="02040602050305030304" pitchFamily="18" charset="0"/>
              </a:rPr>
              <a:t>Trikaya</a:t>
            </a:r>
            <a:r>
              <a:rPr lang="en-GB" sz="4400" dirty="0">
                <a:latin typeface="Book Antiqua" panose="02040602050305030304" pitchFamily="18" charset="0"/>
              </a:rPr>
              <a:t> notes for checking</a:t>
            </a:r>
          </a:p>
          <a:p>
            <a:pPr marL="0" indent="0">
              <a:buNone/>
            </a:pPr>
            <a:endParaRPr lang="en-GB" sz="1350" dirty="0"/>
          </a:p>
        </p:txBody>
      </p:sp>
    </p:spTree>
    <p:extLst>
      <p:ext uri="{BB962C8B-B14F-4D97-AF65-F5344CB8AC3E}">
        <p14:creationId xmlns:p14="http://schemas.microsoft.com/office/powerpoint/2010/main" val="218375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mitabha Buddha">
            <a:extLst>
              <a:ext uri="{FF2B5EF4-FFF2-40B4-BE49-F238E27FC236}">
                <a16:creationId xmlns:a16="http://schemas.microsoft.com/office/drawing/2014/main" id="{D7C71481-BD43-41A2-BA16-0E6093C709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532" y="3160427"/>
            <a:ext cx="2211754" cy="36413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1E5968-BA7F-4F00-A939-4081E5DF9438}"/>
              </a:ext>
            </a:extLst>
          </p:cNvPr>
          <p:cNvSpPr>
            <a:spLocks noGrp="1"/>
          </p:cNvSpPr>
          <p:nvPr>
            <p:ph type="title"/>
          </p:nvPr>
        </p:nvSpPr>
        <p:spPr>
          <a:xfrm>
            <a:off x="253218" y="112542"/>
            <a:ext cx="8707902" cy="731520"/>
          </a:xfrm>
          <a:solidFill>
            <a:schemeClr val="bg1">
              <a:lumMod val="95000"/>
            </a:schemeClr>
          </a:solidFill>
          <a:ln w="38100">
            <a:solidFill>
              <a:schemeClr val="tx1"/>
            </a:solidFill>
          </a:ln>
        </p:spPr>
        <p:txBody>
          <a:bodyPr>
            <a:normAutofit/>
          </a:bodyPr>
          <a:lstStyle/>
          <a:p>
            <a:pPr algn="ctr"/>
            <a:r>
              <a:rPr lang="en-GB" dirty="0">
                <a:latin typeface="Cooper Black" panose="0208090404030B020404" pitchFamily="18" charset="0"/>
              </a:rPr>
              <a:t>Buddhism in the Far East</a:t>
            </a:r>
          </a:p>
        </p:txBody>
      </p:sp>
      <p:sp>
        <p:nvSpPr>
          <p:cNvPr id="4" name="Content Placeholder 2">
            <a:extLst>
              <a:ext uri="{FF2B5EF4-FFF2-40B4-BE49-F238E27FC236}">
                <a16:creationId xmlns:a16="http://schemas.microsoft.com/office/drawing/2014/main" id="{963BB5A8-9DE6-4D3A-A432-DD3356BD298E}"/>
              </a:ext>
            </a:extLst>
          </p:cNvPr>
          <p:cNvSpPr txBox="1">
            <a:spLocks/>
          </p:cNvSpPr>
          <p:nvPr/>
        </p:nvSpPr>
        <p:spPr>
          <a:xfrm>
            <a:off x="253219" y="1024596"/>
            <a:ext cx="5176910" cy="5535637"/>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Learners should have the opportunity to discuss issues relating to Zen and Pure Land ideas, including:</a:t>
            </a:r>
            <a:endParaRPr lang="en-GB" dirty="0"/>
          </a:p>
          <a:p>
            <a:pPr lvl="0"/>
            <a:r>
              <a:rPr lang="en-US" dirty="0"/>
              <a:t>whether Pure Land Buddhism is an ‘easy’ path</a:t>
            </a:r>
            <a:endParaRPr lang="en-GB" dirty="0"/>
          </a:p>
          <a:p>
            <a:pPr lvl="0"/>
            <a:r>
              <a:rPr lang="en-US" dirty="0"/>
              <a:t>how and if Siddhartha’s original teachings can be seen in these two schools</a:t>
            </a:r>
            <a:endParaRPr lang="en-GB" dirty="0"/>
          </a:p>
          <a:p>
            <a:r>
              <a:rPr lang="en-US" dirty="0"/>
              <a:t>the implications of Zen’s rejection of theory, ritual and the use of language to express truth</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2052" name="Picture 4" descr="Image result for zen buddhism symbol">
            <a:extLst>
              <a:ext uri="{FF2B5EF4-FFF2-40B4-BE49-F238E27FC236}">
                <a16:creationId xmlns:a16="http://schemas.microsoft.com/office/drawing/2014/main" id="{F2087849-DBCC-44FC-A1AB-DA593B191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532" y="984056"/>
            <a:ext cx="2211754" cy="222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2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A2FC31DF-55EB-42B5-A335-0B59AF23D1B7}"/>
              </a:ext>
            </a:extLst>
          </p:cNvPr>
          <p:cNvPicPr>
            <a:picLocks noChangeAspect="1"/>
          </p:cNvPicPr>
          <p:nvPr/>
        </p:nvPicPr>
        <p:blipFill rotWithShape="1">
          <a:blip r:embed="rId3"/>
          <a:srcRect l="15385" t="16685" r="16154"/>
          <a:stretch/>
        </p:blipFill>
        <p:spPr>
          <a:xfrm rot="457425">
            <a:off x="5453743" y="2130601"/>
            <a:ext cx="3492142" cy="2942141"/>
          </a:xfrm>
          <a:prstGeom prst="rect">
            <a:avLst/>
          </a:prstGeom>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75884"/>
          </a:xfrm>
          <a:solidFill>
            <a:schemeClr val="accent2">
              <a:lumMod val="20000"/>
              <a:lumOff val="80000"/>
            </a:schemeClr>
          </a:solidFill>
          <a:ln w="38100">
            <a:solidFill>
              <a:schemeClr val="tx1"/>
            </a:solidFill>
          </a:ln>
        </p:spPr>
        <p:txBody>
          <a:bodyPr>
            <a:noAutofit/>
          </a:bodyPr>
          <a:lstStyle/>
          <a:p>
            <a:pPr algn="ctr"/>
            <a:r>
              <a:rPr lang="en-GB" b="1" dirty="0">
                <a:latin typeface="+mn-lt"/>
              </a:rPr>
              <a:t>1. Is Pure Land an easy path? YES </a:t>
            </a:r>
          </a:p>
        </p:txBody>
      </p:sp>
      <p:sp>
        <p:nvSpPr>
          <p:cNvPr id="7" name="Rectangle: Rounded Corners 6">
            <a:extLst>
              <a:ext uri="{FF2B5EF4-FFF2-40B4-BE49-F238E27FC236}">
                <a16:creationId xmlns:a16="http://schemas.microsoft.com/office/drawing/2014/main" id="{B7901235-3E31-4DBD-85A4-1BB3E294037D}"/>
              </a:ext>
            </a:extLst>
          </p:cNvPr>
          <p:cNvSpPr/>
          <p:nvPr/>
        </p:nvSpPr>
        <p:spPr>
          <a:xfrm>
            <a:off x="168812" y="981055"/>
            <a:ext cx="5067217" cy="578949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800" dirty="0">
                <a:solidFill>
                  <a:schemeClr val="tx1"/>
                </a:solidFill>
              </a:rPr>
              <a:t>Recall the video with Master Chin Kung on stories of people being reborn in the pure land.</a:t>
            </a:r>
          </a:p>
          <a:p>
            <a:pPr marL="457200" indent="-457200">
              <a:buFont typeface="Arial" panose="020B0604020202020204" pitchFamily="34" charset="0"/>
              <a:buChar char="•"/>
            </a:pPr>
            <a:r>
              <a:rPr lang="en-GB" sz="2800" dirty="0">
                <a:solidFill>
                  <a:schemeClr val="tx1"/>
                </a:solidFill>
              </a:rPr>
              <a:t>He clearly states that the pure land is advantageous because one can be reborn there despite having leftover karma.</a:t>
            </a:r>
          </a:p>
          <a:p>
            <a:pPr marL="457200" indent="-457200">
              <a:buFont typeface="Arial" panose="020B0604020202020204" pitchFamily="34" charset="0"/>
              <a:buChar char="•"/>
            </a:pPr>
            <a:r>
              <a:rPr lang="en-GB" sz="2800" dirty="0">
                <a:solidFill>
                  <a:schemeClr val="tx1"/>
                </a:solidFill>
              </a:rPr>
              <a:t>He also refers to people being reborn in the pure land despite knowing little about the </a:t>
            </a:r>
            <a:r>
              <a:rPr lang="en-GB" sz="2800" b="1" dirty="0">
                <a:solidFill>
                  <a:schemeClr val="tx1"/>
                </a:solidFill>
              </a:rPr>
              <a:t>dharma </a:t>
            </a:r>
            <a:r>
              <a:rPr lang="en-GB" sz="2800" dirty="0">
                <a:solidFill>
                  <a:schemeClr val="tx1"/>
                </a:solidFill>
              </a:rPr>
              <a:t>itself.</a:t>
            </a:r>
            <a:endParaRPr lang="en-GB" sz="1900" dirty="0">
              <a:solidFill>
                <a:schemeClr val="tx1"/>
              </a:solidFill>
            </a:endParaRPr>
          </a:p>
        </p:txBody>
      </p:sp>
    </p:spTree>
    <p:extLst>
      <p:ext uri="{BB962C8B-B14F-4D97-AF65-F5344CB8AC3E}">
        <p14:creationId xmlns:p14="http://schemas.microsoft.com/office/powerpoint/2010/main" val="2817338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75884"/>
          </a:xfrm>
          <a:solidFill>
            <a:schemeClr val="accent2">
              <a:lumMod val="20000"/>
              <a:lumOff val="80000"/>
            </a:schemeClr>
          </a:solidFill>
          <a:ln w="38100">
            <a:solidFill>
              <a:schemeClr val="tx1"/>
            </a:solidFill>
          </a:ln>
        </p:spPr>
        <p:txBody>
          <a:bodyPr>
            <a:noAutofit/>
          </a:bodyPr>
          <a:lstStyle/>
          <a:p>
            <a:pPr algn="ctr"/>
            <a:r>
              <a:rPr lang="en-GB" b="1" dirty="0">
                <a:latin typeface="+mn-lt"/>
              </a:rPr>
              <a:t>1. Is Pure Land an easy path? NO</a:t>
            </a:r>
          </a:p>
        </p:txBody>
      </p:sp>
      <p:sp>
        <p:nvSpPr>
          <p:cNvPr id="7" name="Rectangle: Rounded Corners 6">
            <a:extLst>
              <a:ext uri="{FF2B5EF4-FFF2-40B4-BE49-F238E27FC236}">
                <a16:creationId xmlns:a16="http://schemas.microsoft.com/office/drawing/2014/main" id="{B7901235-3E31-4DBD-85A4-1BB3E294037D}"/>
              </a:ext>
            </a:extLst>
          </p:cNvPr>
          <p:cNvSpPr/>
          <p:nvPr/>
        </p:nvSpPr>
        <p:spPr>
          <a:xfrm>
            <a:off x="168813" y="981055"/>
            <a:ext cx="4316102" cy="578949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It is telling that the </a:t>
            </a:r>
            <a:r>
              <a:rPr lang="en-GB" sz="2800" b="1" dirty="0">
                <a:solidFill>
                  <a:schemeClr val="tx1"/>
                </a:solidFill>
              </a:rPr>
              <a:t>BBC religions webpage</a:t>
            </a:r>
            <a:r>
              <a:rPr lang="en-GB" sz="2800" dirty="0">
                <a:solidFill>
                  <a:schemeClr val="tx1"/>
                </a:solidFill>
              </a:rPr>
              <a:t> on Pure Land opens with the words:</a:t>
            </a:r>
          </a:p>
          <a:p>
            <a:r>
              <a:rPr lang="en-GB" sz="2800" b="1" i="1" dirty="0">
                <a:solidFill>
                  <a:schemeClr val="tx1"/>
                </a:solidFill>
              </a:rPr>
              <a:t>“Pure Land Buddhism offers a way to enlightenment for people who can’t handle the subtleties of meditation, ensure long rituals, or just live especially good lives.”</a:t>
            </a:r>
            <a:endParaRPr lang="en-GB" sz="1900" b="1" i="1" dirty="0">
              <a:solidFill>
                <a:schemeClr val="tx1"/>
              </a:solidFill>
            </a:endParaRPr>
          </a:p>
        </p:txBody>
      </p:sp>
      <p:sp>
        <p:nvSpPr>
          <p:cNvPr id="5" name="Rectangle: Rounded Corners 6">
            <a:extLst>
              <a:ext uri="{FF2B5EF4-FFF2-40B4-BE49-F238E27FC236}">
                <a16:creationId xmlns:a16="http://schemas.microsoft.com/office/drawing/2014/main" id="{B7901235-3E31-4DBD-85A4-1BB3E294037D}"/>
              </a:ext>
            </a:extLst>
          </p:cNvPr>
          <p:cNvSpPr/>
          <p:nvPr/>
        </p:nvSpPr>
        <p:spPr>
          <a:xfrm>
            <a:off x="4557932" y="981055"/>
            <a:ext cx="4397829" cy="3601831"/>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Peter Harvey writes,</a:t>
            </a:r>
          </a:p>
          <a:p>
            <a:r>
              <a:rPr lang="en-GB" sz="2800" b="1" i="1" dirty="0">
                <a:solidFill>
                  <a:schemeClr val="tx1"/>
                </a:solidFill>
              </a:rPr>
              <a:t>“Both [Honen and </a:t>
            </a:r>
            <a:r>
              <a:rPr lang="en-GB" sz="2800" b="1" i="1" dirty="0" err="1">
                <a:solidFill>
                  <a:schemeClr val="tx1"/>
                </a:solidFill>
              </a:rPr>
              <a:t>Shinran</a:t>
            </a:r>
            <a:r>
              <a:rPr lang="en-GB" sz="2800" b="1" i="1" dirty="0">
                <a:solidFill>
                  <a:schemeClr val="tx1"/>
                </a:solidFill>
              </a:rPr>
              <a:t>] regarded the traditional Mahayana path of gradual spiritual development as too difficult, and so turned to </a:t>
            </a:r>
            <a:r>
              <a:rPr lang="en-GB" sz="2800" b="1" i="1" dirty="0" err="1">
                <a:solidFill>
                  <a:schemeClr val="tx1"/>
                </a:solidFill>
              </a:rPr>
              <a:t>Amitabha</a:t>
            </a:r>
            <a:r>
              <a:rPr lang="en-GB" sz="2800" b="1" i="1" dirty="0">
                <a:solidFill>
                  <a:schemeClr val="tx1"/>
                </a:solidFill>
              </a:rPr>
              <a:t> to save them.”</a:t>
            </a:r>
            <a:endParaRPr lang="en-GB" sz="1900" b="1" dirty="0">
              <a:solidFill>
                <a:schemeClr val="tx1"/>
              </a:solidFill>
            </a:endParaRPr>
          </a:p>
        </p:txBody>
      </p:sp>
      <p:sp>
        <p:nvSpPr>
          <p:cNvPr id="6" name="Rectangle: Rounded Corners 6">
            <a:extLst>
              <a:ext uri="{FF2B5EF4-FFF2-40B4-BE49-F238E27FC236}">
                <a16:creationId xmlns:a16="http://schemas.microsoft.com/office/drawing/2014/main" id="{B7901235-3E31-4DBD-85A4-1BB3E294037D}"/>
              </a:ext>
            </a:extLst>
          </p:cNvPr>
          <p:cNvSpPr/>
          <p:nvPr/>
        </p:nvSpPr>
        <p:spPr>
          <a:xfrm>
            <a:off x="4630949" y="4691744"/>
            <a:ext cx="4397829" cy="19158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else did </a:t>
            </a:r>
            <a:r>
              <a:rPr lang="en-GB" sz="2400" b="1" u="sng" dirty="0">
                <a:solidFill>
                  <a:schemeClr val="tx1"/>
                </a:solidFill>
              </a:rPr>
              <a:t>you</a:t>
            </a:r>
            <a:r>
              <a:rPr lang="en-GB" sz="2400" b="1" dirty="0">
                <a:solidFill>
                  <a:schemeClr val="tx1"/>
                </a:solidFill>
              </a:rPr>
              <a:t> come up with?</a:t>
            </a:r>
          </a:p>
          <a:p>
            <a:pPr algn="ctr"/>
            <a:r>
              <a:rPr lang="en-GB" sz="2400" b="1" dirty="0">
                <a:solidFill>
                  <a:schemeClr val="tx1"/>
                </a:solidFill>
              </a:rPr>
              <a:t>How can we subject these beliefs to scrutiny (i.e. go back-and-forth with evaluation)?</a:t>
            </a:r>
          </a:p>
        </p:txBody>
      </p:sp>
    </p:spTree>
    <p:extLst>
      <p:ext uri="{BB962C8B-B14F-4D97-AF65-F5344CB8AC3E}">
        <p14:creationId xmlns:p14="http://schemas.microsoft.com/office/powerpoint/2010/main" val="80613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A2FC31DF-55EB-42B5-A335-0B59AF23D1B7}"/>
              </a:ext>
            </a:extLst>
          </p:cNvPr>
          <p:cNvPicPr>
            <a:picLocks noChangeAspect="1"/>
          </p:cNvPicPr>
          <p:nvPr/>
        </p:nvPicPr>
        <p:blipFill rotWithShape="1">
          <a:blip r:embed="rId3"/>
          <a:srcRect l="15385" t="16685" r="16154"/>
          <a:stretch/>
        </p:blipFill>
        <p:spPr>
          <a:xfrm>
            <a:off x="6808763" y="4965895"/>
            <a:ext cx="2138288" cy="1695792"/>
          </a:xfrm>
          <a:prstGeom prst="rect">
            <a:avLst/>
          </a:prstGeom>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929102"/>
          </a:xfrm>
          <a:solidFill>
            <a:schemeClr val="accent2">
              <a:lumMod val="20000"/>
              <a:lumOff val="80000"/>
            </a:schemeClr>
          </a:solidFill>
          <a:ln w="38100">
            <a:solidFill>
              <a:schemeClr val="tx1"/>
            </a:solidFill>
          </a:ln>
        </p:spPr>
        <p:txBody>
          <a:bodyPr>
            <a:noAutofit/>
          </a:bodyPr>
          <a:lstStyle/>
          <a:p>
            <a:pPr algn="ctr"/>
            <a:r>
              <a:rPr lang="en-GB" sz="2800" b="1" dirty="0">
                <a:latin typeface="+mn-lt"/>
              </a:rPr>
              <a:t>How far (if at all) can Siddhartha’s original teachings can be seen in Pure Land?</a:t>
            </a:r>
          </a:p>
        </p:txBody>
      </p:sp>
      <p:sp>
        <p:nvSpPr>
          <p:cNvPr id="7" name="Rectangle: Rounded Corners 6">
            <a:extLst>
              <a:ext uri="{FF2B5EF4-FFF2-40B4-BE49-F238E27FC236}">
                <a16:creationId xmlns:a16="http://schemas.microsoft.com/office/drawing/2014/main" id="{B7901235-3E31-4DBD-85A4-1BB3E294037D}"/>
              </a:ext>
            </a:extLst>
          </p:cNvPr>
          <p:cNvSpPr/>
          <p:nvPr/>
        </p:nvSpPr>
        <p:spPr>
          <a:xfrm>
            <a:off x="168812" y="1308295"/>
            <a:ext cx="6450038" cy="53533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tx1"/>
                </a:solidFill>
              </a:rPr>
              <a:t>Chin Kung categorizes Buddhism in practice into four different types.</a:t>
            </a:r>
          </a:p>
          <a:p>
            <a:pPr marL="342900" indent="-342900">
              <a:buFont typeface="+mj-lt"/>
              <a:buAutoNum type="arabicPeriod"/>
            </a:pPr>
            <a:r>
              <a:rPr lang="en-GB" sz="1900" dirty="0">
                <a:solidFill>
                  <a:schemeClr val="tx1"/>
                </a:solidFill>
              </a:rPr>
              <a:t>First, traditional Buddhism, the teachings of Buddha Shakyamuni, which is very rare in our days. </a:t>
            </a:r>
          </a:p>
          <a:p>
            <a:pPr marL="342900" indent="-342900">
              <a:buFont typeface="+mj-lt"/>
              <a:buAutoNum type="arabicPeriod"/>
            </a:pPr>
            <a:r>
              <a:rPr lang="en-GB" sz="1900" dirty="0">
                <a:solidFill>
                  <a:schemeClr val="tx1"/>
                </a:solidFill>
              </a:rPr>
              <a:t>Second, religious Buddhism, which does not represent the real Buddhism but it becomes recognised by the society, since temples nowadays no longer practice intense teachings and meditation as they once did. </a:t>
            </a:r>
          </a:p>
          <a:p>
            <a:pPr marL="342900" indent="-342900">
              <a:buFont typeface="+mj-lt"/>
              <a:buAutoNum type="arabicPeriod"/>
            </a:pPr>
            <a:r>
              <a:rPr lang="en-GB" sz="1900" dirty="0">
                <a:solidFill>
                  <a:schemeClr val="tx1"/>
                </a:solidFill>
              </a:rPr>
              <a:t>Third, the academic Buddhism being taught in many universities today, where Buddhism is treated purely as a philosophy. This is not comprehensive either since Buddha's education covers everything essential to human beings rather than being one branch of the whole knowledge. </a:t>
            </a:r>
          </a:p>
          <a:p>
            <a:pPr marL="342900" indent="-342900">
              <a:buFont typeface="+mj-lt"/>
              <a:buAutoNum type="arabicPeriod"/>
            </a:pPr>
            <a:r>
              <a:rPr lang="en-GB" sz="1900" dirty="0">
                <a:solidFill>
                  <a:schemeClr val="tx1"/>
                </a:solidFill>
              </a:rPr>
              <a:t>Finally, the total degeneration of Buddhism into a cult. This type of Buddhism came into being in the late Twentieth Century, and does great harm to society. </a:t>
            </a:r>
          </a:p>
        </p:txBody>
      </p:sp>
      <p:sp>
        <p:nvSpPr>
          <p:cNvPr id="9" name="Callout: Down Arrow 8">
            <a:extLst>
              <a:ext uri="{FF2B5EF4-FFF2-40B4-BE49-F238E27FC236}">
                <a16:creationId xmlns:a16="http://schemas.microsoft.com/office/drawing/2014/main" id="{8AF78A6D-08DD-4D3B-BECE-39C940057A10}"/>
              </a:ext>
            </a:extLst>
          </p:cNvPr>
          <p:cNvSpPr/>
          <p:nvPr/>
        </p:nvSpPr>
        <p:spPr>
          <a:xfrm>
            <a:off x="6682154" y="1308295"/>
            <a:ext cx="2264897" cy="39108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Chin Kung tries to correct these misunderstandings and lead the public back to the original form of Buddhism as taught by Buddha Shakyamuni. </a:t>
            </a:r>
          </a:p>
        </p:txBody>
      </p:sp>
    </p:spTree>
    <p:extLst>
      <p:ext uri="{BB962C8B-B14F-4D97-AF65-F5344CB8AC3E}">
        <p14:creationId xmlns:p14="http://schemas.microsoft.com/office/powerpoint/2010/main" val="8539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929102"/>
          </a:xfrm>
          <a:solidFill>
            <a:schemeClr val="accent2">
              <a:lumMod val="20000"/>
              <a:lumOff val="80000"/>
            </a:schemeClr>
          </a:solidFill>
          <a:ln w="38100">
            <a:solidFill>
              <a:schemeClr val="tx1"/>
            </a:solidFill>
          </a:ln>
        </p:spPr>
        <p:txBody>
          <a:bodyPr>
            <a:noAutofit/>
          </a:bodyPr>
          <a:lstStyle/>
          <a:p>
            <a:pPr algn="ctr"/>
            <a:r>
              <a:rPr lang="en-GB" sz="2800" b="1" dirty="0">
                <a:latin typeface="+mn-lt"/>
              </a:rPr>
              <a:t>2. How far (if at all) can Siddhartha’s original teachings can be seen in Pure Land?</a:t>
            </a:r>
          </a:p>
        </p:txBody>
      </p:sp>
      <p:sp>
        <p:nvSpPr>
          <p:cNvPr id="7" name="Rectangle: Rounded Corners 6">
            <a:extLst>
              <a:ext uri="{FF2B5EF4-FFF2-40B4-BE49-F238E27FC236}">
                <a16:creationId xmlns:a16="http://schemas.microsoft.com/office/drawing/2014/main" id="{B7901235-3E31-4DBD-85A4-1BB3E294037D}"/>
              </a:ext>
            </a:extLst>
          </p:cNvPr>
          <p:cNvSpPr/>
          <p:nvPr/>
        </p:nvSpPr>
        <p:spPr>
          <a:xfrm>
            <a:off x="168811" y="1308295"/>
            <a:ext cx="8665699" cy="53533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From Wikipedia…</a:t>
            </a:r>
          </a:p>
          <a:p>
            <a:pPr marL="342900" indent="-342900">
              <a:buFont typeface="Arial" panose="020B0604020202020204" pitchFamily="34" charset="0"/>
              <a:buChar char="•"/>
            </a:pPr>
            <a:r>
              <a:rPr lang="en-GB" sz="2400" dirty="0">
                <a:solidFill>
                  <a:schemeClr val="tx1"/>
                </a:solidFill>
              </a:rPr>
              <a:t>Ironically, the Pure Land tradition from which Chin Kung hails, as a branch of Mahayana tradition is arguably fairly distant from Shakyamuni's original teachings. </a:t>
            </a:r>
          </a:p>
          <a:p>
            <a:pPr marL="342900" indent="-342900">
              <a:buFont typeface="Arial" panose="020B0604020202020204" pitchFamily="34" charset="0"/>
              <a:buChar char="•"/>
            </a:pPr>
            <a:r>
              <a:rPr lang="en-GB" sz="2400" dirty="0">
                <a:solidFill>
                  <a:schemeClr val="tx1"/>
                </a:solidFill>
              </a:rPr>
              <a:t>All three of Pure Land sutras were compiled after one century CE, with the </a:t>
            </a:r>
            <a:r>
              <a:rPr lang="en-GB" sz="2400" b="1" i="1" dirty="0" err="1">
                <a:solidFill>
                  <a:schemeClr val="tx1"/>
                </a:solidFill>
              </a:rPr>
              <a:t>Amitayurdhyana</a:t>
            </a:r>
            <a:r>
              <a:rPr lang="en-GB" sz="2400" b="1" i="1" dirty="0">
                <a:solidFill>
                  <a:schemeClr val="tx1"/>
                </a:solidFill>
              </a:rPr>
              <a:t> Sutra </a:t>
            </a:r>
            <a:r>
              <a:rPr lang="en-GB" sz="2400" dirty="0">
                <a:solidFill>
                  <a:schemeClr val="tx1"/>
                </a:solidFill>
              </a:rPr>
              <a:t>(the 1</a:t>
            </a:r>
            <a:r>
              <a:rPr lang="en-GB" sz="2400" baseline="30000" dirty="0">
                <a:solidFill>
                  <a:schemeClr val="tx1"/>
                </a:solidFill>
              </a:rPr>
              <a:t>st</a:t>
            </a:r>
            <a:r>
              <a:rPr lang="en-GB" sz="2400" dirty="0">
                <a:solidFill>
                  <a:schemeClr val="tx1"/>
                </a:solidFill>
              </a:rPr>
              <a:t> Mahayana sutra written) even regarded by modern scholars to be apocryphal of Chinese origin. </a:t>
            </a:r>
          </a:p>
          <a:p>
            <a:pPr marL="342900" indent="-342900">
              <a:buFont typeface="Arial" panose="020B0604020202020204" pitchFamily="34" charset="0"/>
              <a:buChar char="•"/>
            </a:pPr>
            <a:r>
              <a:rPr lang="en-GB" sz="2400" dirty="0">
                <a:solidFill>
                  <a:schemeClr val="tx1"/>
                </a:solidFill>
              </a:rPr>
              <a:t>Furthermore, Chin Kung is known for his advocacy of understanding and blending of Confucianism, Taoism, and Buddhism teachings, which further removes him from the "original form of Buddhism". </a:t>
            </a:r>
          </a:p>
          <a:p>
            <a:pPr marL="342900" indent="-342900">
              <a:buFont typeface="Arial" panose="020B0604020202020204" pitchFamily="34" charset="0"/>
              <a:buChar char="•"/>
            </a:pPr>
            <a:r>
              <a:rPr lang="en-GB" sz="2400" dirty="0">
                <a:solidFill>
                  <a:schemeClr val="tx1"/>
                </a:solidFill>
              </a:rPr>
              <a:t>Numerous YouTube videos of him espousing </a:t>
            </a:r>
            <a:r>
              <a:rPr lang="en-GB" sz="2400" dirty="0" err="1">
                <a:solidFill>
                  <a:schemeClr val="tx1"/>
                </a:solidFill>
              </a:rPr>
              <a:t>Confu</a:t>
            </a:r>
            <a:r>
              <a:rPr lang="en-GB" sz="2400" dirty="0">
                <a:solidFill>
                  <a:schemeClr val="tx1"/>
                </a:solidFill>
              </a:rPr>
              <a:t>-</a:t>
            </a:r>
          </a:p>
          <a:p>
            <a:r>
              <a:rPr lang="en-GB" sz="2400" dirty="0">
                <a:solidFill>
                  <a:schemeClr val="tx1"/>
                </a:solidFill>
              </a:rPr>
              <a:t>     </a:t>
            </a:r>
            <a:r>
              <a:rPr lang="en-GB" sz="2400" dirty="0" err="1">
                <a:solidFill>
                  <a:schemeClr val="tx1"/>
                </a:solidFill>
              </a:rPr>
              <a:t>cian</a:t>
            </a:r>
            <a:r>
              <a:rPr lang="en-GB" sz="2400" dirty="0">
                <a:solidFill>
                  <a:schemeClr val="tx1"/>
                </a:solidFill>
              </a:rPr>
              <a:t> morals are a clear demonstration of this fact.</a:t>
            </a:r>
          </a:p>
        </p:txBody>
      </p:sp>
      <p:pic>
        <p:nvPicPr>
          <p:cNvPr id="3" name="Picture 2">
            <a:hlinkClick r:id="rId2"/>
            <a:extLst>
              <a:ext uri="{FF2B5EF4-FFF2-40B4-BE49-F238E27FC236}">
                <a16:creationId xmlns:a16="http://schemas.microsoft.com/office/drawing/2014/main" id="{A2FC31DF-55EB-42B5-A335-0B59AF23D1B7}"/>
              </a:ext>
            </a:extLst>
          </p:cNvPr>
          <p:cNvPicPr>
            <a:picLocks noChangeAspect="1"/>
          </p:cNvPicPr>
          <p:nvPr/>
        </p:nvPicPr>
        <p:blipFill rotWithShape="1">
          <a:blip r:embed="rId3"/>
          <a:srcRect l="15385" t="16685" r="16154"/>
          <a:stretch/>
        </p:blipFill>
        <p:spPr>
          <a:xfrm>
            <a:off x="7431436" y="5486400"/>
            <a:ext cx="1712564" cy="1358167"/>
          </a:xfrm>
          <a:prstGeom prst="rect">
            <a:avLst/>
          </a:prstGeom>
        </p:spPr>
      </p:pic>
    </p:spTree>
    <p:extLst>
      <p:ext uri="{BB962C8B-B14F-4D97-AF65-F5344CB8AC3E}">
        <p14:creationId xmlns:p14="http://schemas.microsoft.com/office/powerpoint/2010/main" val="2399007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5968-BA7F-4F00-A939-4081E5DF9438}"/>
              </a:ext>
            </a:extLst>
          </p:cNvPr>
          <p:cNvSpPr>
            <a:spLocks noGrp="1"/>
          </p:cNvSpPr>
          <p:nvPr>
            <p:ph type="title"/>
          </p:nvPr>
        </p:nvSpPr>
        <p:spPr>
          <a:xfrm>
            <a:off x="192551" y="168179"/>
            <a:ext cx="5898761" cy="732154"/>
          </a:xfrm>
          <a:solidFill>
            <a:schemeClr val="accent4">
              <a:lumMod val="20000"/>
              <a:lumOff val="80000"/>
            </a:schemeClr>
          </a:solidFill>
          <a:ln w="38100">
            <a:solidFill>
              <a:schemeClr val="tx1"/>
            </a:solidFill>
          </a:ln>
        </p:spPr>
        <p:txBody>
          <a:bodyPr>
            <a:normAutofit/>
          </a:bodyPr>
          <a:lstStyle/>
          <a:p>
            <a:pPr algn="ctr"/>
            <a:r>
              <a:rPr lang="en-GB" dirty="0">
                <a:latin typeface="Cooper Black" panose="0208090404030B020404" pitchFamily="18" charset="0"/>
              </a:rPr>
              <a:t>Suggested Reading</a:t>
            </a:r>
          </a:p>
        </p:txBody>
      </p:sp>
      <p:sp>
        <p:nvSpPr>
          <p:cNvPr id="6" name="Content Placeholder 5">
            <a:extLst>
              <a:ext uri="{FF2B5EF4-FFF2-40B4-BE49-F238E27FC236}">
                <a16:creationId xmlns:a16="http://schemas.microsoft.com/office/drawing/2014/main" id="{4E6A74BB-1F80-45AF-8AA6-2EDF8C74D549}"/>
              </a:ext>
            </a:extLst>
          </p:cNvPr>
          <p:cNvSpPr>
            <a:spLocks noGrp="1"/>
          </p:cNvSpPr>
          <p:nvPr>
            <p:ph idx="1"/>
          </p:nvPr>
        </p:nvSpPr>
        <p:spPr>
          <a:xfrm>
            <a:off x="192552" y="1136308"/>
            <a:ext cx="5898760" cy="5447372"/>
          </a:xfrm>
          <a:solidFill>
            <a:schemeClr val="bg1">
              <a:lumMod val="95000"/>
            </a:schemeClr>
          </a:solidFill>
          <a:ln w="38100">
            <a:solidFill>
              <a:schemeClr val="tx1"/>
            </a:solidFill>
          </a:ln>
        </p:spPr>
        <p:txBody>
          <a:bodyPr>
            <a:normAutofit/>
          </a:bodyPr>
          <a:lstStyle/>
          <a:p>
            <a:pPr marL="0" indent="0">
              <a:buNone/>
            </a:pPr>
            <a:r>
              <a:rPr lang="en-US" b="1" dirty="0"/>
              <a:t>Suggested scholarly views, academic approaches and sources of wisdom and authority </a:t>
            </a:r>
            <a:r>
              <a:rPr lang="en-US" i="1" dirty="0"/>
              <a:t> </a:t>
            </a:r>
            <a:endParaRPr lang="en-GB" dirty="0"/>
          </a:p>
          <a:p>
            <a:pPr lvl="0"/>
            <a:r>
              <a:rPr lang="en-US" dirty="0"/>
              <a:t>The Flower Sermon (various traditions and versions exist)</a:t>
            </a:r>
            <a:endParaRPr lang="en-GB" dirty="0"/>
          </a:p>
          <a:p>
            <a:pPr lvl="0"/>
            <a:r>
              <a:rPr lang="en-US" dirty="0"/>
              <a:t>Cush, D. (1994) </a:t>
            </a:r>
            <a:r>
              <a:rPr lang="en-US" i="1" dirty="0"/>
              <a:t>Buddhism</a:t>
            </a:r>
            <a:r>
              <a:rPr lang="en-US" dirty="0"/>
              <a:t>, Hodder Education, Chapter 4, pages 123–150</a:t>
            </a:r>
            <a:endParaRPr lang="en-GB" dirty="0"/>
          </a:p>
          <a:p>
            <a:r>
              <a:rPr lang="en-US" dirty="0"/>
              <a:t>Suzuki, D. T. (Author) and Dobbins, J. C. (Editor) (2015) </a:t>
            </a:r>
            <a:r>
              <a:rPr lang="en-US" i="1" dirty="0"/>
              <a:t>Selected Works of D.T. Suzuki, Volume II: Pure Land</a:t>
            </a:r>
            <a:r>
              <a:rPr lang="en-US" b="1" dirty="0"/>
              <a:t>, </a:t>
            </a:r>
            <a:r>
              <a:rPr lang="en-US" dirty="0"/>
              <a:t>University of California Press, Chapters 1, 2 and 4</a:t>
            </a:r>
            <a:endParaRPr lang="en-GB" dirty="0"/>
          </a:p>
        </p:txBody>
      </p:sp>
    </p:spTree>
    <p:extLst>
      <p:ext uri="{BB962C8B-B14F-4D97-AF65-F5344CB8AC3E}">
        <p14:creationId xmlns:p14="http://schemas.microsoft.com/office/powerpoint/2010/main" val="397764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A9E89-5C97-4CD3-9AD7-D75A10452BD4}"/>
              </a:ext>
            </a:extLst>
          </p:cNvPr>
          <p:cNvSpPr>
            <a:spLocks noGrp="1"/>
          </p:cNvSpPr>
          <p:nvPr>
            <p:ph idx="1"/>
          </p:nvPr>
        </p:nvSpPr>
        <p:spPr>
          <a:xfrm>
            <a:off x="225083" y="211014"/>
            <a:ext cx="8778240" cy="6457071"/>
          </a:xfrm>
        </p:spPr>
        <p:txBody>
          <a:bodyPr>
            <a:normAutofit fontScale="85000" lnSpcReduction="20000"/>
          </a:bodyPr>
          <a:lstStyle/>
          <a:p>
            <a:pPr marL="0" indent="0">
              <a:buNone/>
            </a:pPr>
            <a:r>
              <a:rPr lang="en-GB" dirty="0"/>
              <a:t>The six types of higher knowledges (</a:t>
            </a:r>
            <a:r>
              <a:rPr lang="en-GB" i="1" dirty="0" err="1"/>
              <a:t>chalabhiññā</a:t>
            </a:r>
            <a:r>
              <a:rPr lang="en-GB" dirty="0"/>
              <a:t>) are:</a:t>
            </a:r>
          </a:p>
          <a:p>
            <a:r>
              <a:rPr lang="en-GB" dirty="0"/>
              <a:t>"Higher powers" (</a:t>
            </a:r>
            <a:r>
              <a:rPr lang="en-GB" i="1" dirty="0"/>
              <a:t>iddhi-vidhā</a:t>
            </a:r>
            <a:r>
              <a:rPr lang="en-GB" dirty="0"/>
              <a:t>), such as walking on water and through walls;</a:t>
            </a:r>
          </a:p>
          <a:p>
            <a:r>
              <a:rPr lang="en-GB" dirty="0"/>
              <a:t>"Divine ear" (</a:t>
            </a:r>
            <a:r>
              <a:rPr lang="en-GB" i="1" dirty="0" err="1"/>
              <a:t>dibba-sota</a:t>
            </a:r>
            <a:r>
              <a:rPr lang="en-GB" dirty="0"/>
              <a:t>), that is, clairaudience;</a:t>
            </a:r>
          </a:p>
          <a:p>
            <a:r>
              <a:rPr lang="en-GB" dirty="0"/>
              <a:t>"Mind-penetrating knowledge" (</a:t>
            </a:r>
            <a:r>
              <a:rPr lang="en-GB" i="1" dirty="0" err="1"/>
              <a:t>ceto-pariya-ñāṇa</a:t>
            </a:r>
            <a:r>
              <a:rPr lang="en-GB" dirty="0"/>
              <a:t>), that is, telepathy;</a:t>
            </a:r>
          </a:p>
          <a:p>
            <a:r>
              <a:rPr lang="en-GB" dirty="0"/>
              <a:t>"Remember one's former abodes" (</a:t>
            </a:r>
            <a:r>
              <a:rPr lang="en-GB" i="1" dirty="0" err="1"/>
              <a:t>pubbe-nivās</a:t>
            </a:r>
            <a:r>
              <a:rPr lang="en-GB" i="1" dirty="0" err="1">
                <a:hlinkClick r:id="rId2" tooltip="Anussati"/>
              </a:rPr>
              <a:t>anussati</a:t>
            </a:r>
            <a:r>
              <a:rPr lang="en-GB" dirty="0"/>
              <a:t>), that is, recalling one's own past lives;</a:t>
            </a:r>
          </a:p>
          <a:p>
            <a:r>
              <a:rPr lang="en-GB" dirty="0"/>
              <a:t>"Divine eye" (</a:t>
            </a:r>
            <a:r>
              <a:rPr lang="en-GB" i="1" dirty="0" err="1"/>
              <a:t>dibba-cakkhu</a:t>
            </a:r>
            <a:r>
              <a:rPr lang="en-GB" dirty="0"/>
              <a:t>), that is, knowing others' karmic destinations; and,</a:t>
            </a:r>
          </a:p>
          <a:p>
            <a:r>
              <a:rPr lang="en-GB" dirty="0"/>
              <a:t>"Extinction of mental intoxicants" (</a:t>
            </a:r>
            <a:r>
              <a:rPr lang="en-GB" i="1" dirty="0" err="1"/>
              <a:t>āsavakkhaya</a:t>
            </a:r>
            <a:r>
              <a:rPr lang="en-GB" dirty="0"/>
              <a:t>), upon which arahantship follows.</a:t>
            </a:r>
          </a:p>
          <a:p>
            <a:r>
              <a:rPr lang="en-GB" dirty="0"/>
              <a:t>The attainment of these six higher powers is mentioned in a number of </a:t>
            </a:r>
            <a:r>
              <a:rPr lang="en-GB" dirty="0">
                <a:hlinkClick r:id="rId3" tooltip="Sūtra"/>
              </a:rPr>
              <a:t>discourses</a:t>
            </a:r>
            <a:r>
              <a:rPr lang="en-GB" dirty="0"/>
              <a:t>, most famously the "Fruits of Contemplative Life Discourse" (</a:t>
            </a:r>
            <a:r>
              <a:rPr lang="en-GB" i="1" dirty="0" err="1">
                <a:hlinkClick r:id="rId4" tooltip="Samaññaphala Sutta"/>
              </a:rPr>
              <a:t>Samaññaphala</a:t>
            </a:r>
            <a:r>
              <a:rPr lang="en-GB" i="1" dirty="0">
                <a:hlinkClick r:id="rId4" tooltip="Samaññaphala Sutta"/>
              </a:rPr>
              <a:t> Sutta</a:t>
            </a:r>
            <a:r>
              <a:rPr lang="en-GB" dirty="0"/>
              <a:t>, </a:t>
            </a:r>
            <a:r>
              <a:rPr lang="en-GB" dirty="0">
                <a:hlinkClick r:id="rId5" tooltip="Digha Nikaya"/>
              </a:rPr>
              <a:t>DN</a:t>
            </a:r>
            <a:r>
              <a:rPr lang="en-GB" dirty="0"/>
              <a:t> 2).</a:t>
            </a:r>
            <a:r>
              <a:rPr lang="en-GB" baseline="30000" dirty="0"/>
              <a:t> </a:t>
            </a:r>
            <a:r>
              <a:rPr lang="en-GB" dirty="0"/>
              <a:t>The first five powers are obtained through meditative concentration (</a:t>
            </a:r>
            <a:r>
              <a:rPr lang="en-GB" i="1" dirty="0">
                <a:hlinkClick r:id="rId6" tooltip="Samādhi (Buddhism)"/>
              </a:rPr>
              <a:t>samadhi</a:t>
            </a:r>
            <a:r>
              <a:rPr lang="en-GB" dirty="0"/>
              <a:t>) while the sixth is obtained through insight (</a:t>
            </a:r>
            <a:r>
              <a:rPr lang="en-GB" i="1" dirty="0">
                <a:hlinkClick r:id="rId7" tooltip="Vipassana"/>
              </a:rPr>
              <a:t>vipassana</a:t>
            </a:r>
            <a:r>
              <a:rPr lang="en-GB" dirty="0"/>
              <a:t>). The sixth type is the ultimate goal of Buddhism, which is the end of all suffering and destruction of all ignorance.</a:t>
            </a:r>
            <a:r>
              <a:rPr lang="en-GB" baseline="30000" dirty="0"/>
              <a:t> </a:t>
            </a:r>
            <a:r>
              <a:rPr lang="en-GB" dirty="0"/>
              <a:t>According to the </a:t>
            </a:r>
            <a:r>
              <a:rPr lang="en-GB" dirty="0">
                <a:hlinkClick r:id="rId8" tooltip="Buddha"/>
              </a:rPr>
              <a:t>Buddha</a:t>
            </a:r>
            <a:r>
              <a:rPr lang="en-GB" dirty="0"/>
              <a:t>, indulgence in the </a:t>
            </a:r>
            <a:r>
              <a:rPr lang="en-GB" dirty="0" err="1"/>
              <a:t>abhinjas</a:t>
            </a:r>
            <a:r>
              <a:rPr lang="en-GB" dirty="0"/>
              <a:t> needs to be avoided, as they can distract from the ultimate goal of </a:t>
            </a:r>
            <a:r>
              <a:rPr lang="en-GB" dirty="0">
                <a:hlinkClick r:id="rId9" tooltip="Enlightenment in Buddhism"/>
              </a:rPr>
              <a:t>Enlightenment</a:t>
            </a:r>
            <a:r>
              <a:rPr lang="en-GB" dirty="0"/>
              <a:t>.</a:t>
            </a:r>
          </a:p>
          <a:p>
            <a:pPr marL="0" indent="0">
              <a:buNone/>
            </a:pPr>
            <a:endParaRPr lang="en-GB" dirty="0"/>
          </a:p>
        </p:txBody>
      </p:sp>
      <p:sp>
        <p:nvSpPr>
          <p:cNvPr id="4" name="Explosion: 14 Points 3">
            <a:hlinkClick r:id="rId10" action="ppaction://hlinksldjump"/>
            <a:extLst>
              <a:ext uri="{FF2B5EF4-FFF2-40B4-BE49-F238E27FC236}">
                <a16:creationId xmlns:a16="http://schemas.microsoft.com/office/drawing/2014/main" id="{0093E2EF-005C-473F-BBDA-A1B7317D5455}"/>
              </a:ext>
            </a:extLst>
          </p:cNvPr>
          <p:cNvSpPr/>
          <p:nvPr/>
        </p:nvSpPr>
        <p:spPr>
          <a:xfrm>
            <a:off x="7258929" y="2588456"/>
            <a:ext cx="1885071" cy="139270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262817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5968-BA7F-4F00-A939-4081E5DF9438}"/>
              </a:ext>
            </a:extLst>
          </p:cNvPr>
          <p:cNvSpPr>
            <a:spLocks noGrp="1"/>
          </p:cNvSpPr>
          <p:nvPr>
            <p:ph type="title"/>
          </p:nvPr>
        </p:nvSpPr>
        <p:spPr>
          <a:xfrm>
            <a:off x="253218" y="112542"/>
            <a:ext cx="8707902" cy="731520"/>
          </a:xfrm>
          <a:ln w="38100">
            <a:solidFill>
              <a:schemeClr val="tx1"/>
            </a:solidFill>
          </a:ln>
        </p:spPr>
        <p:txBody>
          <a:bodyPr>
            <a:noAutofit/>
          </a:bodyPr>
          <a:lstStyle/>
          <a:p>
            <a:pPr algn="ctr"/>
            <a:r>
              <a:rPr lang="en-GB" sz="3800" dirty="0">
                <a:latin typeface="Cooper Black" panose="0208090404030B020404" pitchFamily="18" charset="0"/>
              </a:rPr>
              <a:t>Buddhism in the Far East: Content </a:t>
            </a:r>
          </a:p>
        </p:txBody>
      </p:sp>
      <p:sp>
        <p:nvSpPr>
          <p:cNvPr id="3" name="Content Placeholder 2">
            <a:extLst>
              <a:ext uri="{FF2B5EF4-FFF2-40B4-BE49-F238E27FC236}">
                <a16:creationId xmlns:a16="http://schemas.microsoft.com/office/drawing/2014/main" id="{CF1673D0-A63A-49DC-8C74-7209F66A83C2}"/>
              </a:ext>
            </a:extLst>
          </p:cNvPr>
          <p:cNvSpPr>
            <a:spLocks noGrp="1"/>
          </p:cNvSpPr>
          <p:nvPr>
            <p:ph idx="1"/>
          </p:nvPr>
        </p:nvSpPr>
        <p:spPr>
          <a:xfrm>
            <a:off x="253218" y="1041009"/>
            <a:ext cx="4248441" cy="5535637"/>
          </a:xfrm>
          <a:solidFill>
            <a:schemeClr val="bg1">
              <a:lumMod val="95000"/>
            </a:schemeClr>
          </a:solidFill>
          <a:ln w="38100">
            <a:solidFill>
              <a:schemeClr val="tx1"/>
            </a:solidFill>
          </a:ln>
        </p:spPr>
        <p:txBody>
          <a:bodyPr/>
          <a:lstStyle/>
          <a:p>
            <a:pPr marL="0" indent="0">
              <a:buNone/>
            </a:pPr>
            <a:r>
              <a:rPr lang="en-GB" dirty="0"/>
              <a:t>The distinctive features of </a:t>
            </a:r>
            <a:r>
              <a:rPr lang="en-GB" b="1" u="sng" dirty="0"/>
              <a:t>Zen Buddhism</a:t>
            </a:r>
            <a:r>
              <a:rPr lang="en-GB" dirty="0"/>
              <a:t>, including:</a:t>
            </a:r>
          </a:p>
          <a:p>
            <a:pPr>
              <a:buFont typeface="Courier New" panose="02070309020205020404" pitchFamily="49" charset="0"/>
              <a:buChar char="o"/>
            </a:pPr>
            <a:r>
              <a:rPr lang="en-GB" dirty="0"/>
              <a:t>zazen meditation, its importance and the attainment of satori (awakening)</a:t>
            </a:r>
          </a:p>
          <a:p>
            <a:pPr>
              <a:buFont typeface="Courier New" panose="02070309020205020404" pitchFamily="49" charset="0"/>
              <a:buChar char="o"/>
            </a:pPr>
            <a:r>
              <a:rPr lang="en-GB" dirty="0"/>
              <a:t>Zen attitudes to scripture and transmission of wisdom</a:t>
            </a:r>
          </a:p>
          <a:p>
            <a:pPr>
              <a:buFont typeface="Courier New" panose="02070309020205020404" pitchFamily="49" charset="0"/>
              <a:buChar char="o"/>
            </a:pPr>
            <a:r>
              <a:rPr lang="en-GB" dirty="0"/>
              <a:t>key features of and differences between the Rinzai and Soto schools</a:t>
            </a:r>
          </a:p>
          <a:p>
            <a:pPr marL="0" indent="0">
              <a:buNone/>
            </a:pPr>
            <a:endParaRPr lang="en-GB" dirty="0"/>
          </a:p>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963BB5A8-9DE6-4D3A-A432-DD3356BD298E}"/>
              </a:ext>
            </a:extLst>
          </p:cNvPr>
          <p:cNvSpPr txBox="1">
            <a:spLocks/>
          </p:cNvSpPr>
          <p:nvPr/>
        </p:nvSpPr>
        <p:spPr>
          <a:xfrm>
            <a:off x="4712679" y="1024596"/>
            <a:ext cx="4248441" cy="5535637"/>
          </a:xfrm>
          <a:prstGeom prst="rect">
            <a:avLst/>
          </a:prstGeom>
          <a:solidFill>
            <a:schemeClr val="accent2">
              <a:lumMod val="20000"/>
              <a:lumOff val="80000"/>
            </a:schemeClr>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The distinctive features of </a:t>
            </a:r>
            <a:r>
              <a:rPr lang="en-GB" b="1" u="sng" dirty="0"/>
              <a:t>Pure Land Buddhism</a:t>
            </a:r>
            <a:r>
              <a:rPr lang="en-GB" dirty="0"/>
              <a:t>, including:</a:t>
            </a:r>
          </a:p>
          <a:p>
            <a:pPr>
              <a:buFont typeface="Courier New" panose="02070309020205020404" pitchFamily="49" charset="0"/>
              <a:buChar char="o"/>
            </a:pPr>
            <a:r>
              <a:rPr lang="en-GB" dirty="0"/>
              <a:t>the person and importance of Amitabha</a:t>
            </a:r>
          </a:p>
          <a:p>
            <a:pPr>
              <a:buFont typeface="Courier New" panose="02070309020205020404" pitchFamily="49" charset="0"/>
              <a:buChar char="o"/>
            </a:pPr>
            <a:r>
              <a:rPr lang="en-GB" dirty="0"/>
              <a:t>rebirth in a Pure Land</a:t>
            </a:r>
          </a:p>
          <a:p>
            <a:pPr>
              <a:buFont typeface="Courier New" panose="02070309020205020404" pitchFamily="49" charset="0"/>
              <a:buChar char="o"/>
            </a:pPr>
            <a:r>
              <a:rPr lang="en-GB" dirty="0"/>
              <a:t>the practice of chanting, its importance and purpose</a:t>
            </a:r>
          </a:p>
          <a:p>
            <a:pPr>
              <a:buFont typeface="Courier New" panose="02070309020205020404" pitchFamily="49" charset="0"/>
              <a:buChar char="o"/>
            </a:pPr>
            <a:r>
              <a:rPr lang="en-GB" dirty="0"/>
              <a:t>key features of and differences between </a:t>
            </a:r>
            <a:r>
              <a:rPr lang="en-GB" dirty="0" err="1"/>
              <a:t>Jōdo-shū</a:t>
            </a:r>
            <a:r>
              <a:rPr lang="en-GB" dirty="0"/>
              <a:t> and </a:t>
            </a:r>
            <a:r>
              <a:rPr lang="en-GB" dirty="0" err="1"/>
              <a:t>Jōdo</a:t>
            </a:r>
            <a:r>
              <a:rPr lang="en-GB" dirty="0"/>
              <a:t> </a:t>
            </a:r>
            <a:r>
              <a:rPr lang="en-GB" dirty="0" err="1"/>
              <a:t>Shinshū</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14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3">
                                            <p:txEl>
                                              <p:pRg st="1" end="1"/>
                                            </p:txEl>
                                          </p:spTgt>
                                        </p:tgtEl>
                                      </p:cBhvr>
                                    </p:animEffect>
                                    <p:set>
                                      <p:cBhvr>
                                        <p:cTn id="35" dur="1" fill="hold">
                                          <p:stCondLst>
                                            <p:cond delay="499"/>
                                          </p:stCondLst>
                                        </p:cTn>
                                        <p:tgtEl>
                                          <p:spTgt spid="3">
                                            <p:txEl>
                                              <p:pRg st="1" end="1"/>
                                            </p:txEl>
                                          </p:spTgt>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3">
                                            <p:txEl>
                                              <p:pRg st="2" end="2"/>
                                            </p:txEl>
                                          </p:spTgt>
                                        </p:tgtEl>
                                      </p:cBhvr>
                                    </p:animEffect>
                                    <p:set>
                                      <p:cBhvr>
                                        <p:cTn id="38" dur="1" fill="hold">
                                          <p:stCondLst>
                                            <p:cond delay="499"/>
                                          </p:stCondLst>
                                        </p:cTn>
                                        <p:tgtEl>
                                          <p:spTgt spid="3">
                                            <p:txEl>
                                              <p:pRg st="2" end="2"/>
                                            </p:txEl>
                                          </p:spTgt>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3">
                                            <p:txEl>
                                              <p:pRg st="3" end="3"/>
                                            </p:txEl>
                                          </p:spTgt>
                                        </p:tgtEl>
                                      </p:cBhvr>
                                    </p:animEffect>
                                    <p:set>
                                      <p:cBhvr>
                                        <p:cTn id="4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301C3-9205-4CF0-BEA7-952C0258BBEB}"/>
              </a:ext>
            </a:extLst>
          </p:cNvPr>
          <p:cNvSpPr/>
          <p:nvPr/>
        </p:nvSpPr>
        <p:spPr>
          <a:xfrm>
            <a:off x="168811" y="872836"/>
            <a:ext cx="8864354" cy="58594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The next two lessons on Pure Land involve 3 levels of engagement:</a:t>
            </a:r>
          </a:p>
          <a:p>
            <a:r>
              <a:rPr lang="en-GB" sz="2400" b="1" u="sng" dirty="0">
                <a:solidFill>
                  <a:schemeClr val="tx1"/>
                </a:solidFill>
              </a:rPr>
              <a:t>INTRODUCTORY</a:t>
            </a:r>
          </a:p>
          <a:p>
            <a:r>
              <a:rPr lang="en-GB" sz="2400" dirty="0">
                <a:solidFill>
                  <a:schemeClr val="tx1"/>
                </a:solidFill>
              </a:rPr>
              <a:t>a) Read the introductory sheet </a:t>
            </a:r>
            <a:r>
              <a:rPr lang="en-GB" sz="2400" i="1" dirty="0">
                <a:solidFill>
                  <a:schemeClr val="tx1"/>
                </a:solidFill>
              </a:rPr>
              <a:t>What is Pure Land Buddhism?             </a:t>
            </a:r>
            <a:r>
              <a:rPr lang="en-GB" sz="2400" dirty="0">
                <a:solidFill>
                  <a:schemeClr val="tx1"/>
                </a:solidFill>
              </a:rPr>
              <a:t>b) As you read, put brief, summarised notes into the right part of the grid (e.g. use the sutra to label </a:t>
            </a:r>
            <a:r>
              <a:rPr lang="en-GB" sz="2400" dirty="0" err="1">
                <a:solidFill>
                  <a:schemeClr val="tx1"/>
                </a:solidFill>
              </a:rPr>
              <a:t>sukhavati</a:t>
            </a:r>
            <a:r>
              <a:rPr lang="en-GB" sz="2400" dirty="0">
                <a:solidFill>
                  <a:schemeClr val="tx1"/>
                </a:solidFill>
              </a:rPr>
              <a:t>) c) complete Task 1 on the main worksheet. </a:t>
            </a:r>
          </a:p>
          <a:p>
            <a:r>
              <a:rPr lang="en-GB" sz="2400" b="1" u="sng" dirty="0">
                <a:solidFill>
                  <a:schemeClr val="tx1"/>
                </a:solidFill>
              </a:rPr>
              <a:t>INTERMEDIATE</a:t>
            </a:r>
          </a:p>
          <a:p>
            <a:pPr marL="514350" indent="-514350">
              <a:buAutoNum type="alphaLcParenR"/>
            </a:pPr>
            <a:r>
              <a:rPr lang="en-GB" sz="2400" dirty="0">
                <a:solidFill>
                  <a:schemeClr val="tx1"/>
                </a:solidFill>
              </a:rPr>
              <a:t>Listen to the deeper level of information  given through the PowerPoint. What other notes can be added to your grid? (e.g. Pure Land scriptures, concept of </a:t>
            </a:r>
            <a:r>
              <a:rPr lang="en-GB" sz="2400" dirty="0" err="1">
                <a:solidFill>
                  <a:schemeClr val="tx1"/>
                </a:solidFill>
              </a:rPr>
              <a:t>Nembetsu</a:t>
            </a:r>
            <a:r>
              <a:rPr lang="en-GB" sz="2400" dirty="0">
                <a:solidFill>
                  <a:schemeClr val="tx1"/>
                </a:solidFill>
              </a:rPr>
              <a:t>)</a:t>
            </a:r>
          </a:p>
          <a:p>
            <a:pPr marL="514350" indent="-514350">
              <a:buAutoNum type="alphaLcParenR"/>
            </a:pPr>
            <a:r>
              <a:rPr lang="en-GB" sz="2400" dirty="0">
                <a:solidFill>
                  <a:schemeClr val="tx1"/>
                </a:solidFill>
              </a:rPr>
              <a:t>Complete Task 2 on the main worksheet</a:t>
            </a:r>
          </a:p>
          <a:p>
            <a:r>
              <a:rPr lang="en-GB" sz="2400" b="1" u="sng" dirty="0">
                <a:solidFill>
                  <a:schemeClr val="tx1"/>
                </a:solidFill>
              </a:rPr>
              <a:t>HIGHER</a:t>
            </a:r>
          </a:p>
          <a:p>
            <a:pPr marL="457200" indent="-457200">
              <a:buFont typeface="+mj-lt"/>
              <a:buAutoNum type="alphaLcParenR"/>
            </a:pPr>
            <a:r>
              <a:rPr lang="en-GB" sz="2400" dirty="0">
                <a:solidFill>
                  <a:schemeClr val="tx1"/>
                </a:solidFill>
              </a:rPr>
              <a:t>Complete Task 3 on the main worksheet b) Make notes on the two different schools (empty grid on back)</a:t>
            </a:r>
            <a:endParaRPr lang="en-GB" sz="2600" dirty="0">
              <a:solidFill>
                <a:schemeClr val="tx1"/>
              </a:solidFill>
            </a:endParaRPr>
          </a:p>
        </p:txBody>
      </p:sp>
      <p:pic>
        <p:nvPicPr>
          <p:cNvPr id="5122" name="Picture 2" descr="Image result for Amitabha Buddha">
            <a:extLst>
              <a:ext uri="{FF2B5EF4-FFF2-40B4-BE49-F238E27FC236}">
                <a16:creationId xmlns:a16="http://schemas.microsoft.com/office/drawing/2014/main" id="{9D6A720E-7ED6-470B-B123-2D8F3FAD0C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317" y="-2625"/>
            <a:ext cx="1036683" cy="17067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1" y="125694"/>
            <a:ext cx="7839115" cy="633681"/>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Pure Land Buddhism</a:t>
            </a:r>
          </a:p>
        </p:txBody>
      </p:sp>
      <p:sp>
        <p:nvSpPr>
          <p:cNvPr id="5" name="Rectangle 4">
            <a:extLst>
              <a:ext uri="{FF2B5EF4-FFF2-40B4-BE49-F238E27FC236}">
                <a16:creationId xmlns:a16="http://schemas.microsoft.com/office/drawing/2014/main" id="{1637C5F8-054C-44C8-906F-F41D67D8F353}"/>
              </a:ext>
            </a:extLst>
          </p:cNvPr>
          <p:cNvSpPr/>
          <p:nvPr/>
        </p:nvSpPr>
        <p:spPr>
          <a:xfrm>
            <a:off x="3602182" y="3311236"/>
            <a:ext cx="5292436" cy="63368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EXTENSION AT ALL STAGES:  Try to interpret and analyse these scholarly teachings on Pure Land! </a:t>
            </a:r>
          </a:p>
        </p:txBody>
      </p:sp>
    </p:spTree>
    <p:extLst>
      <p:ext uri="{BB962C8B-B14F-4D97-AF65-F5344CB8AC3E}">
        <p14:creationId xmlns:p14="http://schemas.microsoft.com/office/powerpoint/2010/main" val="789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wipe(down)">
                                      <p:cBhvr>
                                        <p:cTn id="4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301C3-9205-4CF0-BEA7-952C0258BBEB}"/>
              </a:ext>
            </a:extLst>
          </p:cNvPr>
          <p:cNvSpPr/>
          <p:nvPr/>
        </p:nvSpPr>
        <p:spPr>
          <a:xfrm>
            <a:off x="168811" y="872836"/>
            <a:ext cx="8864354" cy="58594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The next two lessons on Pure Land involve 3 levels of engagement:</a:t>
            </a:r>
          </a:p>
          <a:p>
            <a:r>
              <a:rPr lang="en-GB" sz="2400" b="1" u="sng" dirty="0">
                <a:solidFill>
                  <a:schemeClr val="tx1"/>
                </a:solidFill>
              </a:rPr>
              <a:t>INTRODUCTORY</a:t>
            </a:r>
          </a:p>
          <a:p>
            <a:r>
              <a:rPr lang="en-GB" sz="2400" dirty="0">
                <a:solidFill>
                  <a:schemeClr val="tx1"/>
                </a:solidFill>
              </a:rPr>
              <a:t>a) Read the introductory sheet </a:t>
            </a:r>
            <a:r>
              <a:rPr lang="en-GB" sz="2400" i="1" dirty="0">
                <a:solidFill>
                  <a:schemeClr val="tx1"/>
                </a:solidFill>
              </a:rPr>
              <a:t>What is Pure Land Buddhism?             </a:t>
            </a:r>
            <a:r>
              <a:rPr lang="en-GB" sz="2400" dirty="0">
                <a:solidFill>
                  <a:schemeClr val="tx1"/>
                </a:solidFill>
              </a:rPr>
              <a:t>b) As you read, put brief, summarised notes into the right part of the grid (e.g. use the sutra to label </a:t>
            </a:r>
            <a:r>
              <a:rPr lang="en-GB" sz="2400" dirty="0" err="1">
                <a:solidFill>
                  <a:schemeClr val="tx1"/>
                </a:solidFill>
              </a:rPr>
              <a:t>sukhavati</a:t>
            </a:r>
            <a:r>
              <a:rPr lang="en-GB" sz="2400" dirty="0">
                <a:solidFill>
                  <a:schemeClr val="tx1"/>
                </a:solidFill>
              </a:rPr>
              <a:t>) c) complete Task 1 on the main worksheet. </a:t>
            </a:r>
          </a:p>
          <a:p>
            <a:r>
              <a:rPr lang="en-GB" sz="2400" b="1" u="sng" dirty="0">
                <a:solidFill>
                  <a:schemeClr val="tx1"/>
                </a:solidFill>
              </a:rPr>
              <a:t>INTERMEDIATE</a:t>
            </a:r>
          </a:p>
          <a:p>
            <a:pPr marL="514350" indent="-514350">
              <a:buAutoNum type="alphaLcParenR"/>
            </a:pPr>
            <a:r>
              <a:rPr lang="en-GB" sz="2400" dirty="0">
                <a:solidFill>
                  <a:schemeClr val="tx1"/>
                </a:solidFill>
              </a:rPr>
              <a:t>Listen to the deeper level of information  given through the PowerPoint. What other notes can be added to your grid? (e.g. Pure Land scriptures, concept of </a:t>
            </a:r>
            <a:r>
              <a:rPr lang="en-GB" sz="2400" dirty="0" err="1">
                <a:solidFill>
                  <a:schemeClr val="tx1"/>
                </a:solidFill>
              </a:rPr>
              <a:t>Nembetsu</a:t>
            </a:r>
            <a:r>
              <a:rPr lang="en-GB" sz="2400" dirty="0">
                <a:solidFill>
                  <a:schemeClr val="tx1"/>
                </a:solidFill>
              </a:rPr>
              <a:t>)</a:t>
            </a:r>
          </a:p>
          <a:p>
            <a:pPr marL="514350" indent="-514350">
              <a:buAutoNum type="alphaLcParenR"/>
            </a:pPr>
            <a:r>
              <a:rPr lang="en-GB" sz="2400" dirty="0">
                <a:solidFill>
                  <a:schemeClr val="tx1"/>
                </a:solidFill>
              </a:rPr>
              <a:t>Complete Task 2 on the main worksheet</a:t>
            </a:r>
          </a:p>
          <a:p>
            <a:r>
              <a:rPr lang="en-GB" sz="2400" b="1" u="sng" dirty="0">
                <a:solidFill>
                  <a:schemeClr val="tx1"/>
                </a:solidFill>
              </a:rPr>
              <a:t>HIGHER</a:t>
            </a:r>
          </a:p>
          <a:p>
            <a:pPr marL="457200" indent="-457200">
              <a:buFont typeface="+mj-lt"/>
              <a:buAutoNum type="alphaLcParenR"/>
            </a:pPr>
            <a:r>
              <a:rPr lang="en-GB" sz="2400" dirty="0">
                <a:solidFill>
                  <a:schemeClr val="tx1"/>
                </a:solidFill>
              </a:rPr>
              <a:t>Complete Task 3 on the main worksheet b) Make notes on the two different schools (empty grid)</a:t>
            </a:r>
            <a:endParaRPr lang="en-GB" sz="2600" dirty="0">
              <a:solidFill>
                <a:schemeClr val="tx1"/>
              </a:solidFill>
            </a:endParaRPr>
          </a:p>
        </p:txBody>
      </p:sp>
      <p:pic>
        <p:nvPicPr>
          <p:cNvPr id="5122" name="Picture 2" descr="Image result for Amitabha Buddha">
            <a:extLst>
              <a:ext uri="{FF2B5EF4-FFF2-40B4-BE49-F238E27FC236}">
                <a16:creationId xmlns:a16="http://schemas.microsoft.com/office/drawing/2014/main" id="{9D6A720E-7ED6-470B-B123-2D8F3FAD0C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7317" y="-2625"/>
            <a:ext cx="1036683" cy="17067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1" y="125694"/>
            <a:ext cx="7839115" cy="633681"/>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Pure Land Buddhism</a:t>
            </a:r>
          </a:p>
        </p:txBody>
      </p:sp>
      <p:sp>
        <p:nvSpPr>
          <p:cNvPr id="5" name="Rectangle 4">
            <a:extLst>
              <a:ext uri="{FF2B5EF4-FFF2-40B4-BE49-F238E27FC236}">
                <a16:creationId xmlns:a16="http://schemas.microsoft.com/office/drawing/2014/main" id="{1637C5F8-054C-44C8-906F-F41D67D8F353}"/>
              </a:ext>
            </a:extLst>
          </p:cNvPr>
          <p:cNvSpPr/>
          <p:nvPr/>
        </p:nvSpPr>
        <p:spPr>
          <a:xfrm>
            <a:off x="3602182" y="3311236"/>
            <a:ext cx="5292436" cy="63368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EXTENSION AT ALL STAGES:  Try to interpret and analyse these scholarly teachings on Pure Land! </a:t>
            </a:r>
          </a:p>
        </p:txBody>
      </p:sp>
    </p:spTree>
    <p:extLst>
      <p:ext uri="{BB962C8B-B14F-4D97-AF65-F5344CB8AC3E}">
        <p14:creationId xmlns:p14="http://schemas.microsoft.com/office/powerpoint/2010/main" val="14614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wipe(down)">
                                      <p:cBhvr>
                                        <p:cTn id="4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mitabha Buddha">
            <a:extLst>
              <a:ext uri="{FF2B5EF4-FFF2-40B4-BE49-F238E27FC236}">
                <a16:creationId xmlns:a16="http://schemas.microsoft.com/office/drawing/2014/main" id="{9D6A720E-7ED6-470B-B123-2D8F3FAD0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874" y="829994"/>
            <a:ext cx="3661455" cy="60280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Introduction to Pure Land Buddhism</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3" y="1037835"/>
            <a:ext cx="5641144" cy="2972093"/>
          </a:xfrm>
        </p:spPr>
        <p:txBody>
          <a:bodyPr>
            <a:normAutofit fontScale="85000" lnSpcReduction="20000"/>
          </a:bodyPr>
          <a:lstStyle/>
          <a:p>
            <a:pPr marL="0" indent="0">
              <a:buNone/>
            </a:pPr>
            <a:r>
              <a:rPr lang="en-GB" sz="3200" dirty="0"/>
              <a:t>It is said that Pure Land Buddhism offers a way to enlightenment for people who can't handle the subtleties of meditation, endure long rituals, or just the living of especially good lives!</a:t>
            </a:r>
          </a:p>
          <a:p>
            <a:pPr marL="0" indent="0">
              <a:buNone/>
            </a:pPr>
            <a:r>
              <a:rPr lang="en-GB" sz="3200" dirty="0"/>
              <a:t>Pure Land Buddhism is particularly popular in China and Japan.</a:t>
            </a:r>
          </a:p>
          <a:p>
            <a:pPr marL="0" indent="0">
              <a:buNone/>
            </a:pPr>
            <a:r>
              <a:rPr lang="en-GB" sz="3200" b="1" i="1" u="sng" dirty="0">
                <a:solidFill>
                  <a:schemeClr val="bg1">
                    <a:lumMod val="85000"/>
                  </a:schemeClr>
                </a:solidFill>
              </a:rPr>
              <a:t>Reading</a:t>
            </a:r>
            <a:r>
              <a:rPr lang="en-GB" sz="3200" b="1" i="1" dirty="0">
                <a:solidFill>
                  <a:schemeClr val="bg1">
                    <a:lumMod val="85000"/>
                  </a:schemeClr>
                </a:solidFill>
              </a:rPr>
              <a:t>: Pure Land Buddhism p.15-20 (not my resource but </a:t>
            </a:r>
            <a:r>
              <a:rPr lang="en-GB" sz="3200" b="1" i="1" dirty="0" err="1">
                <a:solidFill>
                  <a:schemeClr val="bg1">
                    <a:lumMod val="85000"/>
                  </a:schemeClr>
                </a:solidFill>
              </a:rPr>
              <a:t>v.good</a:t>
            </a:r>
            <a:r>
              <a:rPr lang="en-GB" sz="3200" b="1" i="1" dirty="0">
                <a:solidFill>
                  <a:schemeClr val="bg1">
                    <a:lumMod val="85000"/>
                  </a:schemeClr>
                </a:solidFill>
              </a:rPr>
              <a:t>)</a:t>
            </a:r>
          </a:p>
        </p:txBody>
      </p:sp>
      <p:sp>
        <p:nvSpPr>
          <p:cNvPr id="4" name="Rectangle: Rounded Corners 3">
            <a:extLst>
              <a:ext uri="{FF2B5EF4-FFF2-40B4-BE49-F238E27FC236}">
                <a16:creationId xmlns:a16="http://schemas.microsoft.com/office/drawing/2014/main" id="{22B301C3-9205-4CF0-BEA7-952C0258BBEB}"/>
              </a:ext>
            </a:extLst>
          </p:cNvPr>
          <p:cNvSpPr/>
          <p:nvPr/>
        </p:nvSpPr>
        <p:spPr>
          <a:xfrm>
            <a:off x="168812" y="4206240"/>
            <a:ext cx="5359062" cy="245544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dirty="0">
                <a:solidFill>
                  <a:schemeClr val="tx1"/>
                </a:solidFill>
              </a:rPr>
              <a:t>The essential </a:t>
            </a:r>
            <a:r>
              <a:rPr lang="en-GB" sz="2600" b="1" dirty="0">
                <a:solidFill>
                  <a:schemeClr val="tx1"/>
                </a:solidFill>
              </a:rPr>
              <a:t>practice</a:t>
            </a:r>
            <a:r>
              <a:rPr lang="en-GB" sz="2600" dirty="0">
                <a:solidFill>
                  <a:schemeClr val="tx1"/>
                </a:solidFill>
              </a:rPr>
              <a:t> in </a:t>
            </a:r>
            <a:r>
              <a:rPr lang="en-GB" sz="2600" i="1" dirty="0">
                <a:solidFill>
                  <a:schemeClr val="tx1"/>
                </a:solidFill>
              </a:rPr>
              <a:t>Pure Land Buddhism </a:t>
            </a:r>
            <a:r>
              <a:rPr lang="en-GB" sz="2600" dirty="0">
                <a:solidFill>
                  <a:schemeClr val="tx1"/>
                </a:solidFill>
              </a:rPr>
              <a:t>is the chanting of the name of </a:t>
            </a:r>
            <a:r>
              <a:rPr lang="en-GB" sz="2600" b="1" u="sng" dirty="0">
                <a:solidFill>
                  <a:schemeClr val="tx1"/>
                </a:solidFill>
              </a:rPr>
              <a:t>Amitabha Buddha</a:t>
            </a:r>
            <a:r>
              <a:rPr lang="en-GB" sz="2600" dirty="0">
                <a:solidFill>
                  <a:schemeClr val="tx1"/>
                </a:solidFill>
              </a:rPr>
              <a:t>, who is regarded by Pure Land Buddhists as a sort of saviour</a:t>
            </a:r>
          </a:p>
        </p:txBody>
      </p:sp>
    </p:spTree>
    <p:extLst>
      <p:ext uri="{BB962C8B-B14F-4D97-AF65-F5344CB8AC3E}">
        <p14:creationId xmlns:p14="http://schemas.microsoft.com/office/powerpoint/2010/main" val="29878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wipe(down)">
                                      <p:cBhvr>
                                        <p:cTn id="2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Pure Land Buddhism and Scripture</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3756073" y="1037835"/>
            <a:ext cx="5190979" cy="5623852"/>
          </a:xfrm>
          <a:ln w="38100">
            <a:solidFill>
              <a:schemeClr val="tx1"/>
            </a:solidFill>
          </a:ln>
        </p:spPr>
        <p:txBody>
          <a:bodyPr>
            <a:normAutofit fontScale="92500" lnSpcReduction="10000"/>
          </a:bodyPr>
          <a:lstStyle/>
          <a:p>
            <a:pPr marL="0" indent="0">
              <a:buNone/>
            </a:pPr>
            <a:r>
              <a:rPr lang="en-GB" sz="3200" dirty="0"/>
              <a:t>The Pure Land belief is based on three Sanskrit scriptures: </a:t>
            </a:r>
          </a:p>
          <a:p>
            <a:pPr>
              <a:buFont typeface="Courier New" panose="02070309020205020404" pitchFamily="49" charset="0"/>
              <a:buChar char="o"/>
            </a:pPr>
            <a:r>
              <a:rPr lang="en-GB" sz="3200" dirty="0"/>
              <a:t>the </a:t>
            </a:r>
            <a:r>
              <a:rPr lang="en-GB" sz="3200" dirty="0" err="1"/>
              <a:t>Amitāyus-vipaśyana-sūtra</a:t>
            </a:r>
            <a:r>
              <a:rPr lang="en-GB" sz="3200" dirty="0"/>
              <a:t> (“Discourse Concerning Meditation on </a:t>
            </a:r>
            <a:r>
              <a:rPr lang="en-GB" sz="3200" dirty="0" err="1"/>
              <a:t>Amitāyus</a:t>
            </a:r>
            <a:r>
              <a:rPr lang="en-GB" sz="3200" dirty="0"/>
              <a:t>”) </a:t>
            </a:r>
          </a:p>
          <a:p>
            <a:pPr>
              <a:buFont typeface="Courier New" panose="02070309020205020404" pitchFamily="49" charset="0"/>
              <a:buChar char="o"/>
            </a:pPr>
            <a:r>
              <a:rPr lang="en-GB" sz="3200" dirty="0"/>
              <a:t>the “larger” and “smaller” Pure Land sutras </a:t>
            </a:r>
          </a:p>
          <a:p>
            <a:pPr marL="0" indent="0">
              <a:buNone/>
            </a:pPr>
            <a:r>
              <a:rPr lang="en-GB" sz="3200" dirty="0"/>
              <a:t>These texts relate the story of the monk </a:t>
            </a:r>
            <a:r>
              <a:rPr lang="en-GB" sz="3200" dirty="0" err="1"/>
              <a:t>Dharmakara</a:t>
            </a:r>
            <a:r>
              <a:rPr lang="en-GB" sz="3200" dirty="0"/>
              <a:t>, the future </a:t>
            </a:r>
            <a:r>
              <a:rPr lang="en-GB" sz="3200" dirty="0" err="1"/>
              <a:t>Amitayus</a:t>
            </a:r>
            <a:r>
              <a:rPr lang="en-GB" sz="3200" dirty="0"/>
              <a:t>, or </a:t>
            </a:r>
            <a:r>
              <a:rPr lang="en-GB" sz="3200" b="1" dirty="0"/>
              <a:t>Amitabha</a:t>
            </a:r>
            <a:r>
              <a:rPr lang="en-GB" sz="3200" dirty="0"/>
              <a:t>, who made a series of vows that were meant to be fulfilled with the certainty of natural law when he became a buddha.</a:t>
            </a:r>
          </a:p>
        </p:txBody>
      </p:sp>
      <p:pic>
        <p:nvPicPr>
          <p:cNvPr id="23554" name="Picture 2" descr="Image result for Amitāyus-vipaśyana-sūtra">
            <a:extLst>
              <a:ext uri="{FF2B5EF4-FFF2-40B4-BE49-F238E27FC236}">
                <a16:creationId xmlns:a16="http://schemas.microsoft.com/office/drawing/2014/main" id="{0B577657-0F25-4E2D-8BBA-1ACCF0D36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31" y="938775"/>
            <a:ext cx="2495550" cy="1657350"/>
          </a:xfrm>
          <a:prstGeom prst="rect">
            <a:avLst/>
          </a:prstGeom>
          <a:noFill/>
          <a:extLst>
            <a:ext uri="{909E8E84-426E-40DD-AFC4-6F175D3DCCD1}">
              <a14:hiddenFill xmlns:a14="http://schemas.microsoft.com/office/drawing/2010/main">
                <a:solidFill>
                  <a:srgbClr val="FFFFFF"/>
                </a:solidFill>
              </a14:hiddenFill>
            </a:ext>
          </a:extLst>
        </p:spPr>
      </p:pic>
      <p:sp>
        <p:nvSpPr>
          <p:cNvPr id="5" name="Callout: Up Arrow 4">
            <a:extLst>
              <a:ext uri="{FF2B5EF4-FFF2-40B4-BE49-F238E27FC236}">
                <a16:creationId xmlns:a16="http://schemas.microsoft.com/office/drawing/2014/main" id="{CBEA5FDA-967B-4073-8211-1D2BB1AFCEB8}"/>
              </a:ext>
            </a:extLst>
          </p:cNvPr>
          <p:cNvSpPr/>
          <p:nvPr/>
        </p:nvSpPr>
        <p:spPr>
          <a:xfrm>
            <a:off x="196947" y="2110155"/>
            <a:ext cx="3432518" cy="4551532"/>
          </a:xfrm>
          <a:prstGeom prst="upArrow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rPr>
              <a:t>The most important of these, the </a:t>
            </a:r>
            <a:r>
              <a:rPr lang="en-GB" sz="2100" b="1" dirty="0">
                <a:solidFill>
                  <a:schemeClr val="tx1"/>
                </a:solidFill>
              </a:rPr>
              <a:t>18th</a:t>
            </a:r>
            <a:r>
              <a:rPr lang="en-GB" sz="2100" dirty="0">
                <a:solidFill>
                  <a:schemeClr val="tx1"/>
                </a:solidFill>
              </a:rPr>
              <a:t>, promised rebirth in the Pure Land to all the faithful who called upon his name, who would then remain in that beautiful land, free from pain and want, until they were ready for final enlightenment.</a:t>
            </a:r>
            <a:endParaRPr lang="en-GB" dirty="0"/>
          </a:p>
        </p:txBody>
      </p:sp>
    </p:spTree>
    <p:extLst>
      <p:ext uri="{BB962C8B-B14F-4D97-AF65-F5344CB8AC3E}">
        <p14:creationId xmlns:p14="http://schemas.microsoft.com/office/powerpoint/2010/main" val="10888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3554"/>
                                        </p:tgtEl>
                                        <p:attrNameLst>
                                          <p:attrName>style.visibility</p:attrName>
                                        </p:attrNameLst>
                                      </p:cBhvr>
                                      <p:to>
                                        <p:strVal val="visible"/>
                                      </p:to>
                                    </p:set>
                                    <p:animEffect transition="in" filter="circle(in)">
                                      <p:cBhvr>
                                        <p:cTn id="30" dur="2000"/>
                                        <p:tgtEl>
                                          <p:spTgt spid="2355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accent2">
              <a:lumMod val="20000"/>
              <a:lumOff val="80000"/>
            </a:schemeClr>
          </a:solidFill>
          <a:ln w="38100">
            <a:solidFill>
              <a:schemeClr val="tx1"/>
            </a:solidFill>
          </a:ln>
        </p:spPr>
        <p:txBody>
          <a:bodyPr>
            <a:noAutofit/>
          </a:bodyPr>
          <a:lstStyle/>
          <a:p>
            <a:pPr algn="ctr"/>
            <a:r>
              <a:rPr lang="en-GB" sz="3200" dirty="0">
                <a:latin typeface="Cooper Black" panose="0208090404030B020404" pitchFamily="18" charset="0"/>
              </a:rPr>
              <a:t>The person and importance of Amitabha</a:t>
            </a:r>
          </a:p>
        </p:txBody>
      </p:sp>
      <p:sp>
        <p:nvSpPr>
          <p:cNvPr id="3" name="Content Placeholder 2">
            <a:extLst>
              <a:ext uri="{FF2B5EF4-FFF2-40B4-BE49-F238E27FC236}">
                <a16:creationId xmlns:a16="http://schemas.microsoft.com/office/drawing/2014/main" id="{50AC2AAF-FF32-4A1C-B752-E4BAA930FEB7}"/>
              </a:ext>
            </a:extLst>
          </p:cNvPr>
          <p:cNvSpPr>
            <a:spLocks noGrp="1"/>
          </p:cNvSpPr>
          <p:nvPr>
            <p:ph idx="1"/>
          </p:nvPr>
        </p:nvSpPr>
        <p:spPr>
          <a:xfrm>
            <a:off x="168811" y="956603"/>
            <a:ext cx="8778239" cy="5705084"/>
          </a:xfrm>
          <a:ln w="38100">
            <a:solidFill>
              <a:schemeClr val="tx1"/>
            </a:solidFill>
          </a:ln>
        </p:spPr>
        <p:txBody>
          <a:bodyPr>
            <a:noAutofit/>
          </a:bodyPr>
          <a:lstStyle/>
          <a:p>
            <a:pPr>
              <a:buFont typeface="Courier New" panose="02070309020205020404" pitchFamily="49" charset="0"/>
              <a:buChar char="o"/>
            </a:pPr>
            <a:r>
              <a:rPr lang="en-GB" sz="2600" dirty="0"/>
              <a:t>The essential </a:t>
            </a:r>
            <a:r>
              <a:rPr lang="en-GB" sz="2600" b="1" dirty="0"/>
              <a:t>practice</a:t>
            </a:r>
            <a:r>
              <a:rPr lang="en-GB" sz="2600" dirty="0"/>
              <a:t> in </a:t>
            </a:r>
            <a:r>
              <a:rPr lang="en-GB" sz="2600" i="1" dirty="0"/>
              <a:t>Pure Land Buddhism </a:t>
            </a:r>
            <a:r>
              <a:rPr lang="en-GB" sz="2600" dirty="0"/>
              <a:t>is the chanting of the name of </a:t>
            </a:r>
            <a:r>
              <a:rPr lang="en-GB" sz="2600" b="1" u="sng" dirty="0"/>
              <a:t>Amitabha Buddha </a:t>
            </a:r>
            <a:r>
              <a:rPr lang="en-GB" sz="2600" dirty="0"/>
              <a:t>(or </a:t>
            </a:r>
            <a:r>
              <a:rPr lang="en-GB" sz="2600" b="1" dirty="0" err="1"/>
              <a:t>Amida</a:t>
            </a:r>
            <a:r>
              <a:rPr lang="en-GB" sz="2600" dirty="0"/>
              <a:t> in Japanese) with total concentration, trusting that one will be reborn in the </a:t>
            </a:r>
            <a:r>
              <a:rPr lang="en-GB" sz="2600" b="1" u="sng" dirty="0"/>
              <a:t>Pure Land (</a:t>
            </a:r>
            <a:r>
              <a:rPr lang="en-GB" sz="2600" b="1" u="sng" dirty="0" err="1"/>
              <a:t>Sukhavati</a:t>
            </a:r>
            <a:r>
              <a:rPr lang="en-GB" b="1" u="sng" dirty="0"/>
              <a:t>)</a:t>
            </a:r>
            <a:r>
              <a:rPr lang="en-GB" sz="2600" dirty="0"/>
              <a:t>, a place where it is much easier for a being to work towards enlightenment.</a:t>
            </a:r>
          </a:p>
          <a:p>
            <a:pPr>
              <a:buFont typeface="Courier New" panose="02070309020205020404" pitchFamily="49" charset="0"/>
              <a:buChar char="o"/>
            </a:pPr>
            <a:r>
              <a:rPr lang="en-GB" sz="2600" dirty="0"/>
              <a:t>Pure Land Buddhism adds </a:t>
            </a:r>
            <a:r>
              <a:rPr lang="en-GB" sz="2600" b="1" u="sng" dirty="0"/>
              <a:t>mystical elements </a:t>
            </a:r>
            <a:r>
              <a:rPr lang="en-GB" sz="2600" dirty="0"/>
              <a:t>to the basic Buddhist teachings, which make those teachings easier (and more comforting) to work with.</a:t>
            </a:r>
          </a:p>
          <a:p>
            <a:pPr>
              <a:buFont typeface="Courier New" panose="02070309020205020404" pitchFamily="49" charset="0"/>
              <a:buChar char="o"/>
            </a:pPr>
            <a:r>
              <a:rPr lang="en-GB" sz="2600" dirty="0"/>
              <a:t>These elements include faith and trust and a                                         personal relationship with </a:t>
            </a:r>
            <a:r>
              <a:rPr lang="en-GB" sz="2600" b="1" dirty="0"/>
              <a:t>Amitabha Buddha</a:t>
            </a:r>
            <a:r>
              <a:rPr lang="en-GB" sz="2600" dirty="0"/>
              <a:t>,                                                 who is regarded by Pure Land Buddhists as a                                                     sort of saviour; and belief in the Pure Land, a                                       place which provides a stepping stone towards                       enlightenment and liberation.</a:t>
            </a:r>
          </a:p>
        </p:txBody>
      </p:sp>
      <p:pic>
        <p:nvPicPr>
          <p:cNvPr id="4" name="Picture 2" descr="Image result for Amitabha Buddha">
            <a:extLst>
              <a:ext uri="{FF2B5EF4-FFF2-40B4-BE49-F238E27FC236}">
                <a16:creationId xmlns:a16="http://schemas.microsoft.com/office/drawing/2014/main" id="{75FD8738-81CA-4F9F-986D-32D02BCE5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093" y="3630100"/>
            <a:ext cx="1841408" cy="303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1597-4F60-4EF5-A809-14AEEF80759F}"/>
              </a:ext>
            </a:extLst>
          </p:cNvPr>
          <p:cNvSpPr>
            <a:spLocks noGrp="1"/>
          </p:cNvSpPr>
          <p:nvPr>
            <p:ph type="title"/>
          </p:nvPr>
        </p:nvSpPr>
        <p:spPr>
          <a:xfrm>
            <a:off x="168812" y="196313"/>
            <a:ext cx="8778240" cy="633681"/>
          </a:xfrm>
          <a:solidFill>
            <a:schemeClr val="accent2">
              <a:lumMod val="20000"/>
              <a:lumOff val="80000"/>
            </a:schemeClr>
          </a:solidFill>
          <a:ln w="38100">
            <a:solidFill>
              <a:schemeClr val="tx1"/>
            </a:solidFill>
          </a:ln>
        </p:spPr>
        <p:txBody>
          <a:bodyPr>
            <a:noAutofit/>
          </a:bodyPr>
          <a:lstStyle/>
          <a:p>
            <a:pPr algn="ctr"/>
            <a:r>
              <a:rPr lang="en-GB" sz="3600" dirty="0">
                <a:latin typeface="Cooper Black" panose="0208090404030B020404" pitchFamily="18" charset="0"/>
              </a:rPr>
              <a:t>Rebirth in a Pure Land</a:t>
            </a:r>
          </a:p>
        </p:txBody>
      </p:sp>
      <p:sp>
        <p:nvSpPr>
          <p:cNvPr id="6" name="Content Placeholder 2">
            <a:extLst>
              <a:ext uri="{FF2B5EF4-FFF2-40B4-BE49-F238E27FC236}">
                <a16:creationId xmlns:a16="http://schemas.microsoft.com/office/drawing/2014/main" id="{A3D0C4B9-0DC2-44AE-8C56-7B6C7BC99CD4}"/>
              </a:ext>
            </a:extLst>
          </p:cNvPr>
          <p:cNvSpPr txBox="1">
            <a:spLocks/>
          </p:cNvSpPr>
          <p:nvPr/>
        </p:nvSpPr>
        <p:spPr>
          <a:xfrm>
            <a:off x="168812" y="1024597"/>
            <a:ext cx="8778239" cy="1732672"/>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Pure Land schools believe that rebirth in Amitabha’s Western Paradise, </a:t>
            </a:r>
            <a:r>
              <a:rPr lang="en-GB" b="1" dirty="0" err="1"/>
              <a:t>Sukhavati</a:t>
            </a:r>
            <a:r>
              <a:rPr lang="en-GB" dirty="0"/>
              <a:t>, known as the Pure Land, or Pure Realm, is ensured for all those who invoke Amitabha’s name with sincere devotion.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15368" name="Picture 8" descr="Image result for Sukhavati">
            <a:extLst>
              <a:ext uri="{FF2B5EF4-FFF2-40B4-BE49-F238E27FC236}">
                <a16:creationId xmlns:a16="http://schemas.microsoft.com/office/drawing/2014/main" id="{AE1D0B21-7E59-4D00-81E1-728E8642A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14729">
            <a:off x="236700" y="3247129"/>
            <a:ext cx="42100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487E9DA5-1D93-475A-BB8E-C970B2722613}"/>
              </a:ext>
            </a:extLst>
          </p:cNvPr>
          <p:cNvSpPr/>
          <p:nvPr/>
        </p:nvSpPr>
        <p:spPr>
          <a:xfrm>
            <a:off x="4557932" y="2489982"/>
            <a:ext cx="4262511" cy="3784209"/>
          </a:xfrm>
          <a:prstGeom prst="wedgeRoundRectCallout">
            <a:avLst>
              <a:gd name="adj1" fmla="val 35273"/>
              <a:gd name="adj2" fmla="val 63889"/>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Calling the Buddha's name with </a:t>
            </a:r>
            <a:r>
              <a:rPr lang="en-GB" sz="2800" u="sng" dirty="0">
                <a:solidFill>
                  <a:schemeClr val="tx1"/>
                </a:solidFill>
              </a:rPr>
              <a:t>full faith </a:t>
            </a:r>
            <a:r>
              <a:rPr lang="en-GB" sz="2800" dirty="0">
                <a:solidFill>
                  <a:schemeClr val="tx1"/>
                </a:solidFill>
              </a:rPr>
              <a:t>is known to the Chinese as </a:t>
            </a:r>
            <a:r>
              <a:rPr lang="en-GB" sz="2800" b="1" dirty="0">
                <a:solidFill>
                  <a:schemeClr val="tx1"/>
                </a:solidFill>
              </a:rPr>
              <a:t>‘NIEN-FWO</a:t>
            </a:r>
            <a:r>
              <a:rPr lang="en-GB" sz="2800" dirty="0">
                <a:solidFill>
                  <a:schemeClr val="tx1"/>
                </a:solidFill>
              </a:rPr>
              <a:t>' meaning </a:t>
            </a:r>
            <a:r>
              <a:rPr lang="en-GB" sz="2800" i="1" dirty="0">
                <a:solidFill>
                  <a:schemeClr val="tx1"/>
                </a:solidFill>
              </a:rPr>
              <a:t>prayer-recitation</a:t>
            </a:r>
            <a:r>
              <a:rPr lang="en-GB" sz="2800" dirty="0">
                <a:solidFill>
                  <a:schemeClr val="tx1"/>
                </a:solidFill>
              </a:rPr>
              <a:t>. The Japanese term for this practice is known as </a:t>
            </a:r>
            <a:r>
              <a:rPr lang="en-GB" sz="2800" b="1" dirty="0" err="1">
                <a:solidFill>
                  <a:schemeClr val="tx1"/>
                </a:solidFill>
              </a:rPr>
              <a:t>Nembutsu</a:t>
            </a:r>
            <a:r>
              <a:rPr lang="en-GB" sz="2800" dirty="0">
                <a:solidFill>
                  <a:schemeClr val="tx1"/>
                </a:solidFill>
              </a:rPr>
              <a:t>.</a:t>
            </a:r>
          </a:p>
        </p:txBody>
      </p:sp>
    </p:spTree>
    <p:extLst>
      <p:ext uri="{BB962C8B-B14F-4D97-AF65-F5344CB8AC3E}">
        <p14:creationId xmlns:p14="http://schemas.microsoft.com/office/powerpoint/2010/main" val="67854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5368"/>
                                        </p:tgtEl>
                                        <p:attrNameLst>
                                          <p:attrName>style.visibility</p:attrName>
                                        </p:attrNameLst>
                                      </p:cBhvr>
                                      <p:to>
                                        <p:strVal val="visible"/>
                                      </p:to>
                                    </p:set>
                                    <p:animEffect transition="in" filter="circle(in)">
                                      <p:cBhvr>
                                        <p:cTn id="14" dur="2000"/>
                                        <p:tgtEl>
                                          <p:spTgt spid="1536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1846</TotalTime>
  <Words>2209</Words>
  <Application>Microsoft Office PowerPoint</Application>
  <PresentationFormat>On-screen Show (4:3)</PresentationFormat>
  <Paragraphs>141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 Antiqua</vt:lpstr>
      <vt:lpstr>Calibri</vt:lpstr>
      <vt:lpstr>Calibri Light</vt:lpstr>
      <vt:lpstr>Cooper Black</vt:lpstr>
      <vt:lpstr>Courier New</vt:lpstr>
      <vt:lpstr>Office Theme</vt:lpstr>
      <vt:lpstr>Budd 5: Society</vt:lpstr>
      <vt:lpstr>Prep deadline…….today!</vt:lpstr>
      <vt:lpstr>Buddhism in the Far East: Content </vt:lpstr>
      <vt:lpstr>Pure Land Buddhism</vt:lpstr>
      <vt:lpstr>Pure Land Buddhism</vt:lpstr>
      <vt:lpstr>Introduction to Pure Land Buddhism</vt:lpstr>
      <vt:lpstr>Pure Land Buddhism and Scripture</vt:lpstr>
      <vt:lpstr>The person and importance of Amitabha</vt:lpstr>
      <vt:lpstr>Rebirth in a Pure Land</vt:lpstr>
      <vt:lpstr>Rebirth in Sukhavati</vt:lpstr>
      <vt:lpstr>PowerPoint Presentation</vt:lpstr>
      <vt:lpstr>PowerPoint Presentation</vt:lpstr>
      <vt:lpstr>Rebirth in Pure Land stories</vt:lpstr>
      <vt:lpstr>Rebirth in a Pure Land</vt:lpstr>
      <vt:lpstr>The practice of chanting, its importance and purpose</vt:lpstr>
      <vt:lpstr>Nembetsu</vt:lpstr>
      <vt:lpstr>Key features of and differences between Jōdo-shū and Jōdo Shinshū</vt:lpstr>
      <vt:lpstr>PowerPoint Presentation</vt:lpstr>
      <vt:lpstr>PowerPoint Presentation</vt:lpstr>
      <vt:lpstr>Buddhism in the Far East</vt:lpstr>
      <vt:lpstr>1. Is Pure Land an easy path? YES </vt:lpstr>
      <vt:lpstr>1. Is Pure Land an easy path? NO</vt:lpstr>
      <vt:lpstr>How far (if at all) can Siddhartha’s original teachings can be seen in Pure Land?</vt:lpstr>
      <vt:lpstr>2. How far (if at all) can Siddhartha’s original teachings can be seen in Pure Land?</vt:lpstr>
      <vt:lpstr>Suggested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Society</dc:title>
  <dc:creator>Katja Sass</dc:creator>
  <cp:lastModifiedBy>NVeitch</cp:lastModifiedBy>
  <cp:revision>420</cp:revision>
  <cp:lastPrinted>2018-03-12T00:09:28Z</cp:lastPrinted>
  <dcterms:created xsi:type="dcterms:W3CDTF">2018-02-14T14:06:01Z</dcterms:created>
  <dcterms:modified xsi:type="dcterms:W3CDTF">2018-05-03T11:19:59Z</dcterms:modified>
</cp:coreProperties>
</file>