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4"/>
  </p:handoutMasterIdLst>
  <p:sldIdLst>
    <p:sldId id="262" r:id="rId2"/>
    <p:sldId id="256" r:id="rId3"/>
    <p:sldId id="268" r:id="rId4"/>
    <p:sldId id="269" r:id="rId5"/>
    <p:sldId id="270" r:id="rId6"/>
    <p:sldId id="271" r:id="rId7"/>
    <p:sldId id="257" r:id="rId8"/>
    <p:sldId id="258" r:id="rId9"/>
    <p:sldId id="259" r:id="rId10"/>
    <p:sldId id="260" r:id="rId11"/>
    <p:sldId id="263" r:id="rId12"/>
    <p:sldId id="267" r:id="rId13"/>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81" d="100"/>
          <a:sy n="81" d="100"/>
        </p:scale>
        <p:origin x="126" y="6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C07FEF5D-E59D-4BAA-9DCC-A70BC6982CD1}" type="datetimeFigureOut">
              <a:rPr lang="en-GB" smtClean="0"/>
              <a:t>26/04/2018</a:t>
            </a:fld>
            <a:endParaRPr lang="en-GB"/>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EAA616D4-48F9-4A61-AC61-2903D0950176}" type="slidenum">
              <a:rPr lang="en-GB" smtClean="0"/>
              <a:t>‹#›</a:t>
            </a:fld>
            <a:endParaRPr lang="en-GB"/>
          </a:p>
        </p:txBody>
      </p:sp>
    </p:spTree>
    <p:extLst>
      <p:ext uri="{BB962C8B-B14F-4D97-AF65-F5344CB8AC3E}">
        <p14:creationId xmlns:p14="http://schemas.microsoft.com/office/powerpoint/2010/main" val="1351218488"/>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B78D7455-2D38-4774-AE0E-363EDB705D4F}" type="datetimeFigureOut">
              <a:rPr lang="en-GB" smtClean="0"/>
              <a:t>26/04/2018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B3B1A30-1B4E-4EF7-89D1-F898717F7020}" type="slidenum">
              <a:rPr lang="en-GB" smtClean="0"/>
              <a:t>‹#›</a:t>
            </a:fld>
            <a:endParaRPr lang="en-GB"/>
          </a:p>
        </p:txBody>
      </p:sp>
    </p:spTree>
    <p:extLst>
      <p:ext uri="{BB962C8B-B14F-4D97-AF65-F5344CB8AC3E}">
        <p14:creationId xmlns:p14="http://schemas.microsoft.com/office/powerpoint/2010/main" val="30956701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78D7455-2D38-4774-AE0E-363EDB705D4F}" type="datetimeFigureOut">
              <a:rPr lang="en-GB" smtClean="0"/>
              <a:t>26/04/2018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B3B1A30-1B4E-4EF7-89D1-F898717F7020}" type="slidenum">
              <a:rPr lang="en-GB" smtClean="0"/>
              <a:t>‹#›</a:t>
            </a:fld>
            <a:endParaRPr lang="en-GB"/>
          </a:p>
        </p:txBody>
      </p:sp>
    </p:spTree>
    <p:extLst>
      <p:ext uri="{BB962C8B-B14F-4D97-AF65-F5344CB8AC3E}">
        <p14:creationId xmlns:p14="http://schemas.microsoft.com/office/powerpoint/2010/main" val="11649244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78D7455-2D38-4774-AE0E-363EDB705D4F}" type="datetimeFigureOut">
              <a:rPr lang="en-GB" smtClean="0"/>
              <a:t>26/04/2018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B3B1A30-1B4E-4EF7-89D1-F898717F7020}" type="slidenum">
              <a:rPr lang="en-GB" smtClean="0"/>
              <a:t>‹#›</a:t>
            </a:fld>
            <a:endParaRPr lang="en-GB"/>
          </a:p>
        </p:txBody>
      </p:sp>
    </p:spTree>
    <p:extLst>
      <p:ext uri="{BB962C8B-B14F-4D97-AF65-F5344CB8AC3E}">
        <p14:creationId xmlns:p14="http://schemas.microsoft.com/office/powerpoint/2010/main" val="4001559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78D7455-2D38-4774-AE0E-363EDB705D4F}" type="datetimeFigureOut">
              <a:rPr lang="en-GB" smtClean="0"/>
              <a:t>26/04/2018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B3B1A30-1B4E-4EF7-89D1-F898717F7020}" type="slidenum">
              <a:rPr lang="en-GB" smtClean="0"/>
              <a:t>‹#›</a:t>
            </a:fld>
            <a:endParaRPr lang="en-GB"/>
          </a:p>
        </p:txBody>
      </p:sp>
    </p:spTree>
    <p:extLst>
      <p:ext uri="{BB962C8B-B14F-4D97-AF65-F5344CB8AC3E}">
        <p14:creationId xmlns:p14="http://schemas.microsoft.com/office/powerpoint/2010/main" val="22829529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78D7455-2D38-4774-AE0E-363EDB705D4F}" type="datetimeFigureOut">
              <a:rPr lang="en-GB" smtClean="0"/>
              <a:t>26/04/2018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B3B1A30-1B4E-4EF7-89D1-F898717F7020}" type="slidenum">
              <a:rPr lang="en-GB" smtClean="0"/>
              <a:t>‹#›</a:t>
            </a:fld>
            <a:endParaRPr lang="en-GB"/>
          </a:p>
        </p:txBody>
      </p:sp>
    </p:spTree>
    <p:extLst>
      <p:ext uri="{BB962C8B-B14F-4D97-AF65-F5344CB8AC3E}">
        <p14:creationId xmlns:p14="http://schemas.microsoft.com/office/powerpoint/2010/main" val="3544408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B78D7455-2D38-4774-AE0E-363EDB705D4F}" type="datetimeFigureOut">
              <a:rPr lang="en-GB" smtClean="0"/>
              <a:t>26/04/2018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B3B1A30-1B4E-4EF7-89D1-F898717F7020}" type="slidenum">
              <a:rPr lang="en-GB" smtClean="0"/>
              <a:t>‹#›</a:t>
            </a:fld>
            <a:endParaRPr lang="en-GB"/>
          </a:p>
        </p:txBody>
      </p:sp>
    </p:spTree>
    <p:extLst>
      <p:ext uri="{BB962C8B-B14F-4D97-AF65-F5344CB8AC3E}">
        <p14:creationId xmlns:p14="http://schemas.microsoft.com/office/powerpoint/2010/main" val="29116153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B78D7455-2D38-4774-AE0E-363EDB705D4F}" type="datetimeFigureOut">
              <a:rPr lang="en-GB" smtClean="0"/>
              <a:t>26/04/2018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B3B1A30-1B4E-4EF7-89D1-F898717F7020}" type="slidenum">
              <a:rPr lang="en-GB" smtClean="0"/>
              <a:t>‹#›</a:t>
            </a:fld>
            <a:endParaRPr lang="en-GB"/>
          </a:p>
        </p:txBody>
      </p:sp>
    </p:spTree>
    <p:extLst>
      <p:ext uri="{BB962C8B-B14F-4D97-AF65-F5344CB8AC3E}">
        <p14:creationId xmlns:p14="http://schemas.microsoft.com/office/powerpoint/2010/main" val="1880802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B78D7455-2D38-4774-AE0E-363EDB705D4F}" type="datetimeFigureOut">
              <a:rPr lang="en-GB" smtClean="0"/>
              <a:t>26/04/2018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B3B1A30-1B4E-4EF7-89D1-F898717F7020}" type="slidenum">
              <a:rPr lang="en-GB" smtClean="0"/>
              <a:t>‹#›</a:t>
            </a:fld>
            <a:endParaRPr lang="en-GB"/>
          </a:p>
        </p:txBody>
      </p:sp>
    </p:spTree>
    <p:extLst>
      <p:ext uri="{BB962C8B-B14F-4D97-AF65-F5344CB8AC3E}">
        <p14:creationId xmlns:p14="http://schemas.microsoft.com/office/powerpoint/2010/main" val="14912536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8D7455-2D38-4774-AE0E-363EDB705D4F}" type="datetimeFigureOut">
              <a:rPr lang="en-GB" smtClean="0"/>
              <a:t>26/04/2018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B3B1A30-1B4E-4EF7-89D1-F898717F7020}" type="slidenum">
              <a:rPr lang="en-GB" smtClean="0"/>
              <a:t>‹#›</a:t>
            </a:fld>
            <a:endParaRPr lang="en-GB"/>
          </a:p>
        </p:txBody>
      </p:sp>
    </p:spTree>
    <p:extLst>
      <p:ext uri="{BB962C8B-B14F-4D97-AF65-F5344CB8AC3E}">
        <p14:creationId xmlns:p14="http://schemas.microsoft.com/office/powerpoint/2010/main" val="7145392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78D7455-2D38-4774-AE0E-363EDB705D4F}" type="datetimeFigureOut">
              <a:rPr lang="en-GB" smtClean="0"/>
              <a:t>26/04/2018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B3B1A30-1B4E-4EF7-89D1-F898717F7020}" type="slidenum">
              <a:rPr lang="en-GB" smtClean="0"/>
              <a:t>‹#›</a:t>
            </a:fld>
            <a:endParaRPr lang="en-GB"/>
          </a:p>
        </p:txBody>
      </p:sp>
    </p:spTree>
    <p:extLst>
      <p:ext uri="{BB962C8B-B14F-4D97-AF65-F5344CB8AC3E}">
        <p14:creationId xmlns:p14="http://schemas.microsoft.com/office/powerpoint/2010/main" val="7711926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78D7455-2D38-4774-AE0E-363EDB705D4F}" type="datetimeFigureOut">
              <a:rPr lang="en-GB" smtClean="0"/>
              <a:t>26/04/2018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B3B1A30-1B4E-4EF7-89D1-F898717F7020}" type="slidenum">
              <a:rPr lang="en-GB" smtClean="0"/>
              <a:t>‹#›</a:t>
            </a:fld>
            <a:endParaRPr lang="en-GB"/>
          </a:p>
        </p:txBody>
      </p:sp>
    </p:spTree>
    <p:extLst>
      <p:ext uri="{BB962C8B-B14F-4D97-AF65-F5344CB8AC3E}">
        <p14:creationId xmlns:p14="http://schemas.microsoft.com/office/powerpoint/2010/main" val="36108699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8D7455-2D38-4774-AE0E-363EDB705D4F}" type="datetimeFigureOut">
              <a:rPr lang="en-GB" smtClean="0"/>
              <a:t>26/04/2018</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3B1A30-1B4E-4EF7-89D1-F898717F7020}" type="slidenum">
              <a:rPr lang="en-GB" smtClean="0"/>
              <a:t>‹#›</a:t>
            </a:fld>
            <a:endParaRPr lang="en-GB"/>
          </a:p>
        </p:txBody>
      </p:sp>
    </p:spTree>
    <p:extLst>
      <p:ext uri="{BB962C8B-B14F-4D97-AF65-F5344CB8AC3E}">
        <p14:creationId xmlns:p14="http://schemas.microsoft.com/office/powerpoint/2010/main" val="30378428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08386" y="113370"/>
            <a:ext cx="9144000" cy="927154"/>
          </a:xfrm>
          <a:ln w="57150">
            <a:solidFill>
              <a:schemeClr val="tx1"/>
            </a:solidFill>
          </a:ln>
        </p:spPr>
        <p:txBody>
          <a:bodyPr/>
          <a:lstStyle/>
          <a:p>
            <a:r>
              <a:rPr lang="en-GB" dirty="0">
                <a:ln>
                  <a:solidFill>
                    <a:sysClr val="windowText" lastClr="000000"/>
                  </a:solidFill>
                </a:ln>
                <a:latin typeface="Cooper Black" panose="0208090404030B020404" pitchFamily="18" charset="0"/>
              </a:rPr>
              <a:t>The </a:t>
            </a:r>
            <a:r>
              <a:rPr lang="en-GB" dirty="0" err="1">
                <a:ln>
                  <a:solidFill>
                    <a:sysClr val="windowText" lastClr="000000"/>
                  </a:solidFill>
                </a:ln>
                <a:latin typeface="Cooper Black" panose="0208090404030B020404" pitchFamily="18" charset="0"/>
              </a:rPr>
              <a:t>Arhat</a:t>
            </a:r>
            <a:r>
              <a:rPr lang="en-GB" dirty="0">
                <a:ln>
                  <a:solidFill>
                    <a:sysClr val="windowText" lastClr="000000"/>
                  </a:solidFill>
                </a:ln>
                <a:latin typeface="Cooper Black" panose="0208090404030B020404" pitchFamily="18" charset="0"/>
              </a:rPr>
              <a:t> Path	</a:t>
            </a:r>
          </a:p>
        </p:txBody>
      </p:sp>
      <p:sp>
        <p:nvSpPr>
          <p:cNvPr id="3" name="Subtitle 2"/>
          <p:cNvSpPr>
            <a:spLocks noGrp="1"/>
          </p:cNvSpPr>
          <p:nvPr>
            <p:ph type="subTitle" idx="1"/>
          </p:nvPr>
        </p:nvSpPr>
        <p:spPr>
          <a:xfrm>
            <a:off x="242215" y="1238030"/>
            <a:ext cx="7325711" cy="5580993"/>
          </a:xfrm>
        </p:spPr>
        <p:txBody>
          <a:bodyPr>
            <a:normAutofit/>
          </a:bodyPr>
          <a:lstStyle/>
          <a:p>
            <a:pPr marL="342900" indent="-342900" algn="l">
              <a:buFont typeface="Arial" panose="020B0604020202020204" pitchFamily="34" charset="0"/>
              <a:buChar char="•"/>
            </a:pPr>
            <a:r>
              <a:rPr lang="en-GB" sz="3200" dirty="0">
                <a:latin typeface="Comic Sans MS" panose="030F0702030302020204" pitchFamily="66" charset="0"/>
              </a:rPr>
              <a:t>The goal of Theravada Buddhism and Hinayana Buddhism is to become an </a:t>
            </a:r>
            <a:r>
              <a:rPr lang="en-GB" sz="3200" dirty="0" err="1">
                <a:latin typeface="Comic Sans MS" panose="030F0702030302020204" pitchFamily="66" charset="0"/>
              </a:rPr>
              <a:t>Arhat</a:t>
            </a:r>
            <a:r>
              <a:rPr lang="en-GB" sz="3200" dirty="0">
                <a:latin typeface="Comic Sans MS" panose="030F0702030302020204" pitchFamily="66" charset="0"/>
              </a:rPr>
              <a:t>.</a:t>
            </a:r>
          </a:p>
          <a:p>
            <a:pPr marL="342900" indent="-342900" algn="l">
              <a:buFont typeface="Arial" panose="020B0604020202020204" pitchFamily="34" charset="0"/>
              <a:buChar char="•"/>
            </a:pPr>
            <a:r>
              <a:rPr lang="en-GB" sz="3200" dirty="0" err="1">
                <a:latin typeface="Comic Sans MS" panose="030F0702030302020204" pitchFamily="66" charset="0"/>
              </a:rPr>
              <a:t>Arhat</a:t>
            </a:r>
            <a:r>
              <a:rPr lang="en-GB" sz="3200" dirty="0">
                <a:latin typeface="Comic Sans MS" panose="030F0702030302020204" pitchFamily="66" charset="0"/>
              </a:rPr>
              <a:t> = worthy one</a:t>
            </a:r>
          </a:p>
          <a:p>
            <a:pPr marL="342900" indent="-342900" algn="l">
              <a:buFont typeface="Arial" panose="020B0604020202020204" pitchFamily="34" charset="0"/>
              <a:buChar char="•"/>
            </a:pPr>
            <a:r>
              <a:rPr lang="en-GB" sz="3200" dirty="0">
                <a:latin typeface="Comic Sans MS" panose="030F0702030302020204" pitchFamily="66" charset="0"/>
              </a:rPr>
              <a:t>From a Theravada POV an </a:t>
            </a:r>
            <a:r>
              <a:rPr lang="en-GB" sz="3200" dirty="0" err="1">
                <a:latin typeface="Comic Sans MS" panose="030F0702030302020204" pitchFamily="66" charset="0"/>
              </a:rPr>
              <a:t>Arhat</a:t>
            </a:r>
            <a:r>
              <a:rPr lang="en-GB" sz="3200" dirty="0">
                <a:latin typeface="Comic Sans MS" panose="030F0702030302020204" pitchFamily="66" charset="0"/>
              </a:rPr>
              <a:t> is fully enlightened </a:t>
            </a:r>
          </a:p>
          <a:p>
            <a:pPr marL="342900" indent="-342900" algn="l">
              <a:buFont typeface="Arial" panose="020B0604020202020204" pitchFamily="34" charset="0"/>
              <a:buChar char="•"/>
            </a:pPr>
            <a:r>
              <a:rPr lang="en-GB" sz="3200" dirty="0">
                <a:latin typeface="Comic Sans MS" panose="030F0702030302020204" pitchFamily="66" charset="0"/>
              </a:rPr>
              <a:t>Also known as a </a:t>
            </a:r>
            <a:r>
              <a:rPr lang="en-GB" sz="3200" dirty="0" err="1">
                <a:latin typeface="Comic Sans MS" panose="030F0702030302020204" pitchFamily="66" charset="0"/>
              </a:rPr>
              <a:t>Shravaka</a:t>
            </a:r>
            <a:r>
              <a:rPr lang="en-GB" sz="3200" dirty="0">
                <a:latin typeface="Comic Sans MS" panose="030F0702030302020204" pitchFamily="66" charset="0"/>
              </a:rPr>
              <a:t> Buddha (enlightened through listening to another Buddha’s teachings)</a:t>
            </a:r>
          </a:p>
          <a:p>
            <a:pPr marL="342900" indent="-342900" algn="l">
              <a:buFont typeface="Arial" panose="020B0604020202020204" pitchFamily="34" charset="0"/>
              <a:buChar char="•"/>
            </a:pPr>
            <a:r>
              <a:rPr lang="en-GB" sz="3200" dirty="0">
                <a:latin typeface="Comic Sans MS" panose="030F0702030302020204" pitchFamily="66" charset="0"/>
              </a:rPr>
              <a:t>Shakyamuni is often called an </a:t>
            </a:r>
            <a:r>
              <a:rPr lang="en-GB" sz="3200" dirty="0" err="1">
                <a:latin typeface="Comic Sans MS" panose="030F0702030302020204" pitchFamily="66" charset="0"/>
              </a:rPr>
              <a:t>Arhat</a:t>
            </a:r>
            <a:r>
              <a:rPr lang="en-GB" sz="3200" dirty="0">
                <a:latin typeface="Comic Sans MS" panose="030F0702030302020204" pitchFamily="66" charset="0"/>
              </a:rPr>
              <a:t> in Theravada Buddhism</a:t>
            </a:r>
          </a:p>
        </p:txBody>
      </p:sp>
      <p:pic>
        <p:nvPicPr>
          <p:cNvPr id="4" name="Picture 3"/>
          <p:cNvPicPr>
            <a:picLocks noChangeAspect="1"/>
          </p:cNvPicPr>
          <p:nvPr/>
        </p:nvPicPr>
        <p:blipFill>
          <a:blip r:embed="rId2"/>
          <a:stretch>
            <a:fillRect/>
          </a:stretch>
        </p:blipFill>
        <p:spPr>
          <a:xfrm>
            <a:off x="8018735" y="1238030"/>
            <a:ext cx="3889485" cy="5185979"/>
          </a:xfrm>
          <a:prstGeom prst="rect">
            <a:avLst/>
          </a:prstGeom>
        </p:spPr>
      </p:pic>
    </p:spTree>
    <p:extLst>
      <p:ext uri="{BB962C8B-B14F-4D97-AF65-F5344CB8AC3E}">
        <p14:creationId xmlns:p14="http://schemas.microsoft.com/office/powerpoint/2010/main" val="1265110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 calcmode="lin" valueType="num">
                                      <p:cBhvr additive="base">
                                        <p:cTn id="16"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 calcmode="lin" valueType="num">
                                      <p:cBhvr additive="base">
                                        <p:cTn id="2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additive="base">
                                        <p:cTn id="2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 calcmode="lin" valueType="num">
                                      <p:cBhvr additive="base">
                                        <p:cTn id="34"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 calcmode="lin" valueType="num">
                                      <p:cBhvr additive="base">
                                        <p:cTn id="40"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08386" y="113370"/>
            <a:ext cx="9144000" cy="927154"/>
          </a:xfrm>
        </p:spPr>
        <p:txBody>
          <a:bodyPr/>
          <a:lstStyle/>
          <a:p>
            <a:r>
              <a:rPr lang="en-GB" dirty="0">
                <a:latin typeface="Comic Sans MS" panose="030F0702030302020204" pitchFamily="66" charset="0"/>
              </a:rPr>
              <a:t>The 10 Bhumis (stages)</a:t>
            </a:r>
          </a:p>
        </p:txBody>
      </p:sp>
      <p:sp>
        <p:nvSpPr>
          <p:cNvPr id="3" name="Subtitle 2"/>
          <p:cNvSpPr>
            <a:spLocks noGrp="1"/>
          </p:cNvSpPr>
          <p:nvPr>
            <p:ph type="subTitle" idx="1"/>
          </p:nvPr>
        </p:nvSpPr>
        <p:spPr>
          <a:xfrm>
            <a:off x="588579" y="1531499"/>
            <a:ext cx="4099035" cy="4596031"/>
          </a:xfrm>
        </p:spPr>
        <p:txBody>
          <a:bodyPr>
            <a:normAutofit lnSpcReduction="10000"/>
          </a:bodyPr>
          <a:lstStyle/>
          <a:p>
            <a:pPr marL="457200" indent="-457200" algn="l">
              <a:buFont typeface="+mj-lt"/>
              <a:buAutoNum type="arabicPeriod"/>
            </a:pPr>
            <a:r>
              <a:rPr lang="en-US" dirty="0">
                <a:latin typeface="Comic Sans MS" panose="030F0702030302020204" pitchFamily="66" charset="0"/>
              </a:rPr>
              <a:t>The Very Joyous</a:t>
            </a:r>
          </a:p>
          <a:p>
            <a:pPr marL="457200" indent="-457200" algn="l">
              <a:buFont typeface="+mj-lt"/>
              <a:buAutoNum type="arabicPeriod"/>
            </a:pPr>
            <a:r>
              <a:rPr lang="en-US" dirty="0">
                <a:latin typeface="Comic Sans MS" panose="030F0702030302020204" pitchFamily="66" charset="0"/>
              </a:rPr>
              <a:t>The Stainless</a:t>
            </a:r>
          </a:p>
          <a:p>
            <a:pPr marL="457200" indent="-457200" algn="l">
              <a:buFont typeface="+mj-lt"/>
              <a:buAutoNum type="arabicPeriod"/>
            </a:pPr>
            <a:r>
              <a:rPr lang="en-US" dirty="0">
                <a:latin typeface="Comic Sans MS" panose="030F0702030302020204" pitchFamily="66" charset="0"/>
              </a:rPr>
              <a:t>The Light-Maker</a:t>
            </a:r>
          </a:p>
          <a:p>
            <a:pPr marL="457200" indent="-457200" algn="l">
              <a:buFont typeface="+mj-lt"/>
              <a:buAutoNum type="arabicPeriod"/>
            </a:pPr>
            <a:r>
              <a:rPr lang="en-US" dirty="0">
                <a:latin typeface="Comic Sans MS" panose="030F0702030302020204" pitchFamily="66" charset="0"/>
              </a:rPr>
              <a:t>the Radiant Intellect</a:t>
            </a:r>
          </a:p>
          <a:p>
            <a:pPr marL="457200" indent="-457200" algn="l">
              <a:buFont typeface="+mj-lt"/>
              <a:buAutoNum type="arabicPeriod"/>
            </a:pPr>
            <a:r>
              <a:rPr lang="en-US" dirty="0">
                <a:latin typeface="Comic Sans MS" panose="030F0702030302020204" pitchFamily="66" charset="0"/>
              </a:rPr>
              <a:t>The Difficult to Master</a:t>
            </a:r>
          </a:p>
          <a:p>
            <a:pPr marL="457200" indent="-457200" algn="l">
              <a:buFont typeface="+mj-lt"/>
              <a:buAutoNum type="arabicPeriod"/>
            </a:pPr>
            <a:r>
              <a:rPr lang="en-US" dirty="0">
                <a:latin typeface="Comic Sans MS" panose="030F0702030302020204" pitchFamily="66" charset="0"/>
              </a:rPr>
              <a:t>The Manifest</a:t>
            </a:r>
          </a:p>
          <a:p>
            <a:pPr marL="457200" indent="-457200" algn="l">
              <a:buFont typeface="+mj-lt"/>
              <a:buAutoNum type="arabicPeriod"/>
            </a:pPr>
            <a:endParaRPr lang="en-US" dirty="0">
              <a:latin typeface="Comic Sans MS" panose="030F0702030302020204" pitchFamily="66" charset="0"/>
            </a:endParaRPr>
          </a:p>
          <a:p>
            <a:pPr marL="457200" indent="-457200" algn="l">
              <a:buFont typeface="+mj-lt"/>
              <a:buAutoNum type="arabicPeriod"/>
            </a:pPr>
            <a:r>
              <a:rPr lang="en-US" dirty="0">
                <a:latin typeface="Comic Sans MS" panose="030F0702030302020204" pitchFamily="66" charset="0"/>
              </a:rPr>
              <a:t>The Gone Afar</a:t>
            </a:r>
          </a:p>
          <a:p>
            <a:pPr marL="457200" indent="-457200" algn="l">
              <a:buFont typeface="+mj-lt"/>
              <a:buAutoNum type="arabicPeriod"/>
            </a:pPr>
            <a:r>
              <a:rPr lang="en-US" dirty="0">
                <a:latin typeface="Comic Sans MS" panose="030F0702030302020204" pitchFamily="66" charset="0"/>
              </a:rPr>
              <a:t>The Immovable</a:t>
            </a:r>
          </a:p>
          <a:p>
            <a:pPr marL="457200" indent="-457200" algn="l">
              <a:buFont typeface="+mj-lt"/>
              <a:buAutoNum type="arabicPeriod"/>
            </a:pPr>
            <a:r>
              <a:rPr lang="en-US" dirty="0">
                <a:latin typeface="Comic Sans MS" panose="030F0702030302020204" pitchFamily="66" charset="0"/>
              </a:rPr>
              <a:t>The Good Intelligence</a:t>
            </a:r>
          </a:p>
          <a:p>
            <a:pPr marL="457200" indent="-457200" algn="l">
              <a:buFont typeface="+mj-lt"/>
              <a:buAutoNum type="arabicPeriod"/>
            </a:pPr>
            <a:r>
              <a:rPr lang="en-US" dirty="0">
                <a:latin typeface="Comic Sans MS" panose="030F0702030302020204" pitchFamily="66" charset="0"/>
              </a:rPr>
              <a:t>The Cloud of Dharma</a:t>
            </a:r>
            <a:endParaRPr lang="en-GB" dirty="0">
              <a:latin typeface="Comic Sans MS" panose="030F0702030302020204" pitchFamily="66" charset="0"/>
            </a:endParaRPr>
          </a:p>
        </p:txBody>
      </p:sp>
      <p:sp>
        <p:nvSpPr>
          <p:cNvPr id="4" name="TextBox 3"/>
          <p:cNvSpPr txBox="1"/>
          <p:nvPr/>
        </p:nvSpPr>
        <p:spPr>
          <a:xfrm>
            <a:off x="4950851" y="1219200"/>
            <a:ext cx="6821214" cy="5093702"/>
          </a:xfrm>
          <a:prstGeom prst="rect">
            <a:avLst/>
          </a:prstGeom>
          <a:noFill/>
        </p:spPr>
        <p:txBody>
          <a:bodyPr wrap="square" rtlCol="0">
            <a:spAutoFit/>
          </a:bodyPr>
          <a:lstStyle/>
          <a:p>
            <a:pPr marL="285750" indent="-285750">
              <a:buFont typeface="Arial" panose="020B0604020202020204" pitchFamily="34" charset="0"/>
              <a:buChar char="•"/>
            </a:pPr>
            <a:r>
              <a:rPr lang="en-GB" sz="2500" dirty="0">
                <a:latin typeface="Comic Sans MS" panose="030F0702030302020204" pitchFamily="66" charset="0"/>
              </a:rPr>
              <a:t>Stages 1-6 are achieved by cultivating the six </a:t>
            </a:r>
            <a:r>
              <a:rPr lang="en-GB" sz="2500" dirty="0" err="1">
                <a:latin typeface="Comic Sans MS" panose="030F0702030302020204" pitchFamily="66" charset="0"/>
              </a:rPr>
              <a:t>paramitas</a:t>
            </a:r>
            <a:r>
              <a:rPr lang="en-GB" sz="2500" dirty="0">
                <a:latin typeface="Comic Sans MS" panose="030F0702030302020204" pitchFamily="66" charset="0"/>
              </a:rPr>
              <a:t>.  </a:t>
            </a:r>
          </a:p>
          <a:p>
            <a:pPr marL="285750" indent="-285750">
              <a:buFont typeface="Arial" panose="020B0604020202020204" pitchFamily="34" charset="0"/>
              <a:buChar char="•"/>
            </a:pPr>
            <a:r>
              <a:rPr lang="en-GB" sz="2500" dirty="0">
                <a:latin typeface="Comic Sans MS" panose="030F0702030302020204" pitchFamily="66" charset="0"/>
              </a:rPr>
              <a:t>When the first six Bhumis are completed, a Bodhisattva has achieved the same level as a Bodhisattva and achieves Nirvana.  </a:t>
            </a:r>
          </a:p>
          <a:p>
            <a:pPr marL="285750" indent="-285750">
              <a:buFont typeface="Arial" panose="020B0604020202020204" pitchFamily="34" charset="0"/>
              <a:buChar char="•"/>
            </a:pPr>
            <a:r>
              <a:rPr lang="en-GB" sz="2500" dirty="0">
                <a:latin typeface="Comic Sans MS" panose="030F0702030302020204" pitchFamily="66" charset="0"/>
              </a:rPr>
              <a:t>They are free from Samsara and can choose the manner of their rebirth. </a:t>
            </a:r>
          </a:p>
          <a:p>
            <a:pPr marL="285750" indent="-285750">
              <a:buFont typeface="Arial" panose="020B0604020202020204" pitchFamily="34" charset="0"/>
              <a:buChar char="•"/>
            </a:pPr>
            <a:r>
              <a:rPr lang="en-GB" sz="2500" dirty="0">
                <a:latin typeface="Comic Sans MS" panose="030F0702030302020204" pitchFamily="66" charset="0"/>
              </a:rPr>
              <a:t>After that they usually manifest as ‘Heavenly Bodhisattvas.’</a:t>
            </a:r>
          </a:p>
          <a:p>
            <a:pPr marL="285750" indent="-285750">
              <a:buFont typeface="Arial" panose="020B0604020202020204" pitchFamily="34" charset="0"/>
              <a:buChar char="•"/>
            </a:pPr>
            <a:r>
              <a:rPr lang="en-GB" sz="2500" dirty="0">
                <a:latin typeface="Comic Sans MS" panose="030F0702030302020204" pitchFamily="66" charset="0"/>
              </a:rPr>
              <a:t>Stages 7-10 represent a deepening of the Bodhisattvas’ practices until they are fully enlightened and not only realise the truth of Anatta but also the truth of </a:t>
            </a:r>
            <a:r>
              <a:rPr lang="en-GB" sz="2500" dirty="0" err="1">
                <a:latin typeface="Comic Sans MS" panose="030F0702030302020204" pitchFamily="66" charset="0"/>
              </a:rPr>
              <a:t>Shunyata</a:t>
            </a:r>
            <a:endParaRPr lang="en-GB" sz="2500" dirty="0">
              <a:latin typeface="Comic Sans MS" panose="030F0702030302020204" pitchFamily="66" charset="0"/>
            </a:endParaRPr>
          </a:p>
        </p:txBody>
      </p:sp>
    </p:spTree>
    <p:extLst>
      <p:ext uri="{BB962C8B-B14F-4D97-AF65-F5344CB8AC3E}">
        <p14:creationId xmlns:p14="http://schemas.microsoft.com/office/powerpoint/2010/main" val="453502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 calcmode="lin" valueType="num">
                                      <p:cBhvr additive="base">
                                        <p:cTn id="2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additive="base">
                                        <p:cTn id="3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3">
                                            <p:txEl>
                                              <p:pRg st="5" end="5"/>
                                            </p:txEl>
                                          </p:spTgt>
                                        </p:tgtEl>
                                        <p:attrNameLst>
                                          <p:attrName>style.visibility</p:attrName>
                                        </p:attrNameLst>
                                      </p:cBhvr>
                                      <p:to>
                                        <p:strVal val="visible"/>
                                      </p:to>
                                    </p:set>
                                    <p:anim calcmode="lin" valueType="num">
                                      <p:cBhvr additive="base">
                                        <p:cTn id="4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 calcmode="lin" valueType="num">
                                      <p:cBhvr additive="base">
                                        <p:cTn id="4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3">
                                            <p:txEl>
                                              <p:pRg st="8" end="8"/>
                                            </p:txEl>
                                          </p:spTgt>
                                        </p:tgtEl>
                                        <p:attrNameLst>
                                          <p:attrName>style.visibility</p:attrName>
                                        </p:attrNameLst>
                                      </p:cBhvr>
                                      <p:to>
                                        <p:strVal val="visible"/>
                                      </p:to>
                                    </p:set>
                                    <p:anim calcmode="lin" valueType="num">
                                      <p:cBhvr additive="base">
                                        <p:cTn id="5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3">
                                            <p:txEl>
                                              <p:pRg st="9" end="9"/>
                                            </p:txEl>
                                          </p:spTgt>
                                        </p:tgtEl>
                                        <p:attrNameLst>
                                          <p:attrName>style.visibility</p:attrName>
                                        </p:attrNameLst>
                                      </p:cBhvr>
                                      <p:to>
                                        <p:strVal val="visible"/>
                                      </p:to>
                                    </p:set>
                                    <p:anim calcmode="lin" valueType="num">
                                      <p:cBhvr additive="base">
                                        <p:cTn id="5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3">
                                            <p:txEl>
                                              <p:pRg st="10" end="10"/>
                                            </p:txEl>
                                          </p:spTgt>
                                        </p:tgtEl>
                                        <p:attrNameLst>
                                          <p:attrName>style.visibility</p:attrName>
                                        </p:attrNameLst>
                                      </p:cBhvr>
                                      <p:to>
                                        <p:strVal val="visible"/>
                                      </p:to>
                                    </p:set>
                                    <p:anim calcmode="lin" valueType="num">
                                      <p:cBhvr additive="base">
                                        <p:cTn id="65"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4"/>
                                        </p:tgtEl>
                                        <p:attrNameLst>
                                          <p:attrName>style.visibility</p:attrName>
                                        </p:attrNameLst>
                                      </p:cBhvr>
                                      <p:to>
                                        <p:strVal val="visible"/>
                                      </p:to>
                                    </p:set>
                                    <p:anim calcmode="lin" valueType="num">
                                      <p:cBhvr additive="base">
                                        <p:cTn id="71" dur="500" fill="hold"/>
                                        <p:tgtEl>
                                          <p:spTgt spid="4"/>
                                        </p:tgtEl>
                                        <p:attrNameLst>
                                          <p:attrName>ppt_x</p:attrName>
                                        </p:attrNameLst>
                                      </p:cBhvr>
                                      <p:tavLst>
                                        <p:tav tm="0">
                                          <p:val>
                                            <p:strVal val="#ppt_x"/>
                                          </p:val>
                                        </p:tav>
                                        <p:tav tm="100000">
                                          <p:val>
                                            <p:strVal val="#ppt_x"/>
                                          </p:val>
                                        </p:tav>
                                      </p:tavLst>
                                    </p:anim>
                                    <p:anim calcmode="lin" valueType="num">
                                      <p:cBhvr additive="base">
                                        <p:cTn id="7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91690" y="290512"/>
            <a:ext cx="9144000" cy="611844"/>
          </a:xfrm>
        </p:spPr>
        <p:txBody>
          <a:bodyPr>
            <a:normAutofit fontScale="90000"/>
          </a:bodyPr>
          <a:lstStyle/>
          <a:p>
            <a:r>
              <a:rPr lang="en-GB" dirty="0">
                <a:latin typeface="Comic Sans MS" panose="030F0702030302020204" pitchFamily="66" charset="0"/>
              </a:rPr>
              <a:t>Comparisons</a:t>
            </a:r>
          </a:p>
        </p:txBody>
      </p:sp>
      <p:sp>
        <p:nvSpPr>
          <p:cNvPr id="4" name="Oval 3"/>
          <p:cNvSpPr/>
          <p:nvPr/>
        </p:nvSpPr>
        <p:spPr>
          <a:xfrm>
            <a:off x="3983421" y="2270234"/>
            <a:ext cx="3468414" cy="2459421"/>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3600" dirty="0">
                <a:latin typeface="Comic Sans MS" panose="030F0702030302020204" pitchFamily="66" charset="0"/>
              </a:rPr>
              <a:t>Theravada </a:t>
            </a:r>
            <a:r>
              <a:rPr lang="en-GB" sz="3600">
                <a:latin typeface="Comic Sans MS" panose="030F0702030302020204" pitchFamily="66" charset="0"/>
              </a:rPr>
              <a:t>Arhat</a:t>
            </a:r>
            <a:endParaRPr lang="en-GB" sz="3600" dirty="0">
              <a:latin typeface="Comic Sans MS" panose="030F0702030302020204" pitchFamily="66" charset="0"/>
            </a:endParaRPr>
          </a:p>
        </p:txBody>
      </p:sp>
      <p:sp>
        <p:nvSpPr>
          <p:cNvPr id="5" name="TextBox 4"/>
          <p:cNvSpPr txBox="1"/>
          <p:nvPr/>
        </p:nvSpPr>
        <p:spPr>
          <a:xfrm>
            <a:off x="8221715" y="1332213"/>
            <a:ext cx="1103586" cy="646331"/>
          </a:xfrm>
          <a:prstGeom prst="rect">
            <a:avLst/>
          </a:prstGeom>
          <a:noFill/>
        </p:spPr>
        <p:txBody>
          <a:bodyPr wrap="square" rtlCol="0">
            <a:spAutoFit/>
          </a:bodyPr>
          <a:lstStyle/>
          <a:p>
            <a:r>
              <a:rPr lang="en-GB" dirty="0">
                <a:latin typeface="Comic Sans MS" panose="030F0702030302020204" pitchFamily="66" charset="0"/>
              </a:rPr>
              <a:t>Four Stages</a:t>
            </a:r>
          </a:p>
        </p:txBody>
      </p:sp>
      <p:sp>
        <p:nvSpPr>
          <p:cNvPr id="6" name="TextBox 5"/>
          <p:cNvSpPr txBox="1"/>
          <p:nvPr/>
        </p:nvSpPr>
        <p:spPr>
          <a:xfrm>
            <a:off x="8418789" y="2816771"/>
            <a:ext cx="1828802" cy="923330"/>
          </a:xfrm>
          <a:prstGeom prst="rect">
            <a:avLst/>
          </a:prstGeom>
          <a:noFill/>
        </p:spPr>
        <p:txBody>
          <a:bodyPr wrap="square" rtlCol="0">
            <a:spAutoFit/>
          </a:bodyPr>
          <a:lstStyle/>
          <a:p>
            <a:r>
              <a:rPr lang="en-GB" dirty="0" err="1">
                <a:latin typeface="Comic Sans MS" panose="030F0702030302020204" pitchFamily="66" charset="0"/>
              </a:rPr>
              <a:t>Bodhisatta</a:t>
            </a:r>
            <a:r>
              <a:rPr lang="en-GB" dirty="0">
                <a:latin typeface="Comic Sans MS" panose="030F0702030302020204" pitchFamily="66" charset="0"/>
              </a:rPr>
              <a:t> Merely a future Buddha</a:t>
            </a:r>
          </a:p>
        </p:txBody>
      </p:sp>
      <p:sp>
        <p:nvSpPr>
          <p:cNvPr id="7" name="TextBox 6"/>
          <p:cNvSpPr txBox="1"/>
          <p:nvPr/>
        </p:nvSpPr>
        <p:spPr>
          <a:xfrm>
            <a:off x="8035156" y="4903020"/>
            <a:ext cx="1476705" cy="646331"/>
          </a:xfrm>
          <a:prstGeom prst="rect">
            <a:avLst/>
          </a:prstGeom>
          <a:noFill/>
        </p:spPr>
        <p:txBody>
          <a:bodyPr wrap="square" rtlCol="0">
            <a:spAutoFit/>
          </a:bodyPr>
          <a:lstStyle/>
          <a:p>
            <a:r>
              <a:rPr lang="en-GB" dirty="0">
                <a:latin typeface="Comic Sans MS" panose="030F0702030302020204" pitchFamily="66" charset="0"/>
              </a:rPr>
              <a:t>10 </a:t>
            </a:r>
            <a:r>
              <a:rPr lang="en-GB" dirty="0" err="1">
                <a:latin typeface="Comic Sans MS" panose="030F0702030302020204" pitchFamily="66" charset="0"/>
              </a:rPr>
              <a:t>Paramis</a:t>
            </a:r>
            <a:r>
              <a:rPr lang="en-GB" dirty="0">
                <a:latin typeface="Comic Sans MS" panose="030F0702030302020204" pitchFamily="66" charset="0"/>
              </a:rPr>
              <a:t>/ Perfections</a:t>
            </a:r>
          </a:p>
        </p:txBody>
      </p:sp>
      <p:sp>
        <p:nvSpPr>
          <p:cNvPr id="8" name="TextBox 7"/>
          <p:cNvSpPr txBox="1"/>
          <p:nvPr/>
        </p:nvSpPr>
        <p:spPr>
          <a:xfrm>
            <a:off x="4889937" y="5507878"/>
            <a:ext cx="1455683" cy="923330"/>
          </a:xfrm>
          <a:prstGeom prst="rect">
            <a:avLst/>
          </a:prstGeom>
          <a:noFill/>
        </p:spPr>
        <p:txBody>
          <a:bodyPr wrap="square" rtlCol="0">
            <a:spAutoFit/>
          </a:bodyPr>
          <a:lstStyle/>
          <a:p>
            <a:r>
              <a:rPr lang="en-GB" dirty="0">
                <a:latin typeface="Comic Sans MS" panose="030F0702030302020204" pitchFamily="66" charset="0"/>
              </a:rPr>
              <a:t>No rebirth after </a:t>
            </a:r>
            <a:r>
              <a:rPr lang="en-GB" dirty="0" err="1">
                <a:latin typeface="Comic Sans MS" panose="030F0702030302020204" pitchFamily="66" charset="0"/>
              </a:rPr>
              <a:t>Parinibbana</a:t>
            </a:r>
            <a:endParaRPr lang="en-GB" dirty="0">
              <a:latin typeface="Comic Sans MS" panose="030F0702030302020204" pitchFamily="66" charset="0"/>
            </a:endParaRPr>
          </a:p>
        </p:txBody>
      </p:sp>
      <p:sp>
        <p:nvSpPr>
          <p:cNvPr id="9" name="TextBox 8"/>
          <p:cNvSpPr txBox="1"/>
          <p:nvPr/>
        </p:nvSpPr>
        <p:spPr>
          <a:xfrm>
            <a:off x="882867" y="4129490"/>
            <a:ext cx="2343808" cy="1200329"/>
          </a:xfrm>
          <a:prstGeom prst="rect">
            <a:avLst/>
          </a:prstGeom>
          <a:noFill/>
        </p:spPr>
        <p:txBody>
          <a:bodyPr wrap="square" rtlCol="0">
            <a:spAutoFit/>
          </a:bodyPr>
          <a:lstStyle/>
          <a:p>
            <a:r>
              <a:rPr lang="en-GB" dirty="0">
                <a:latin typeface="Comic Sans MS" panose="030F0702030302020204" pitchFamily="66" charset="0"/>
              </a:rPr>
              <a:t>Non-reciprocal relationship with Buddha. </a:t>
            </a:r>
            <a:r>
              <a:rPr lang="en-GB" dirty="0" err="1">
                <a:latin typeface="Comic Sans MS" panose="030F0702030302020204" pitchFamily="66" charset="0"/>
              </a:rPr>
              <a:t>Ie</a:t>
            </a:r>
            <a:r>
              <a:rPr lang="en-GB" dirty="0">
                <a:latin typeface="Comic Sans MS" panose="030F0702030302020204" pitchFamily="66" charset="0"/>
              </a:rPr>
              <a:t>. He can’t respond to prayers</a:t>
            </a:r>
          </a:p>
        </p:txBody>
      </p:sp>
      <p:sp>
        <p:nvSpPr>
          <p:cNvPr id="10" name="TextBox 9"/>
          <p:cNvSpPr txBox="1"/>
          <p:nvPr/>
        </p:nvSpPr>
        <p:spPr>
          <a:xfrm>
            <a:off x="5165835" y="845680"/>
            <a:ext cx="1103586" cy="646331"/>
          </a:xfrm>
          <a:prstGeom prst="rect">
            <a:avLst/>
          </a:prstGeom>
          <a:noFill/>
        </p:spPr>
        <p:txBody>
          <a:bodyPr wrap="square" rtlCol="0">
            <a:spAutoFit/>
          </a:bodyPr>
          <a:lstStyle/>
          <a:p>
            <a:r>
              <a:rPr lang="en-GB" dirty="0">
                <a:latin typeface="Comic Sans MS" panose="030F0702030302020204" pitchFamily="66" charset="0"/>
              </a:rPr>
              <a:t>Worthy One</a:t>
            </a:r>
          </a:p>
        </p:txBody>
      </p:sp>
      <p:sp>
        <p:nvSpPr>
          <p:cNvPr id="11" name="TextBox 10"/>
          <p:cNvSpPr txBox="1"/>
          <p:nvPr/>
        </p:nvSpPr>
        <p:spPr>
          <a:xfrm>
            <a:off x="1555528" y="1784213"/>
            <a:ext cx="1460939" cy="646331"/>
          </a:xfrm>
          <a:prstGeom prst="rect">
            <a:avLst/>
          </a:prstGeom>
          <a:noFill/>
        </p:spPr>
        <p:txBody>
          <a:bodyPr wrap="square" rtlCol="0">
            <a:spAutoFit/>
          </a:bodyPr>
          <a:lstStyle/>
          <a:p>
            <a:r>
              <a:rPr lang="en-GB" dirty="0">
                <a:latin typeface="Comic Sans MS" panose="030F0702030302020204" pitchFamily="66" charset="0"/>
              </a:rPr>
              <a:t>Fully enlightened</a:t>
            </a:r>
          </a:p>
        </p:txBody>
      </p:sp>
      <p:cxnSp>
        <p:nvCxnSpPr>
          <p:cNvPr id="13" name="Straight Arrow Connector 12"/>
          <p:cNvCxnSpPr/>
          <p:nvPr/>
        </p:nvCxnSpPr>
        <p:spPr>
          <a:xfrm flipH="1" flipV="1">
            <a:off x="5538952" y="1503437"/>
            <a:ext cx="52551" cy="672204"/>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cxnSp>
        <p:nvCxnSpPr>
          <p:cNvPr id="15" name="Straight Arrow Connector 14"/>
          <p:cNvCxnSpPr/>
          <p:nvPr/>
        </p:nvCxnSpPr>
        <p:spPr>
          <a:xfrm flipV="1">
            <a:off x="7052310" y="1784213"/>
            <a:ext cx="1169405" cy="870717"/>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cxnSp>
        <p:nvCxnSpPr>
          <p:cNvPr id="18" name="Straight Arrow Connector 17"/>
          <p:cNvCxnSpPr>
            <a:endCxn id="6" idx="1"/>
          </p:cNvCxnSpPr>
          <p:nvPr/>
        </p:nvCxnSpPr>
        <p:spPr>
          <a:xfrm flipV="1">
            <a:off x="7578090" y="3278436"/>
            <a:ext cx="840699" cy="47694"/>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cxnSp>
        <p:nvCxnSpPr>
          <p:cNvPr id="21" name="Straight Arrow Connector 20"/>
          <p:cNvCxnSpPr/>
          <p:nvPr/>
        </p:nvCxnSpPr>
        <p:spPr>
          <a:xfrm flipH="1" flipV="1">
            <a:off x="3016468" y="2270235"/>
            <a:ext cx="1064042" cy="683629"/>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cxnSp>
        <p:nvCxnSpPr>
          <p:cNvPr id="24" name="Straight Arrow Connector 23"/>
          <p:cNvCxnSpPr/>
          <p:nvPr/>
        </p:nvCxnSpPr>
        <p:spPr>
          <a:xfrm flipH="1">
            <a:off x="2857500" y="4023360"/>
            <a:ext cx="1125922" cy="475524"/>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cxnSp>
        <p:nvCxnSpPr>
          <p:cNvPr id="28" name="Straight Arrow Connector 27"/>
          <p:cNvCxnSpPr/>
          <p:nvPr/>
        </p:nvCxnSpPr>
        <p:spPr>
          <a:xfrm>
            <a:off x="7052310" y="4331970"/>
            <a:ext cx="982846" cy="742950"/>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cxnSp>
        <p:nvCxnSpPr>
          <p:cNvPr id="31" name="Straight Arrow Connector 30"/>
          <p:cNvCxnSpPr/>
          <p:nvPr/>
        </p:nvCxnSpPr>
        <p:spPr>
          <a:xfrm>
            <a:off x="5538952" y="4824248"/>
            <a:ext cx="0" cy="725103"/>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740335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1" presetClass="entr" presetSubtype="1"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heel(1)">
                                      <p:cBhvr>
                                        <p:cTn id="11" dur="20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randombar(horizontal)">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down)">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wipe(down)">
                                      <p:cBhvr>
                                        <p:cTn id="26" dur="50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barn(inVertical)">
                                      <p:cBhvr>
                                        <p:cTn id="31" dur="500"/>
                                        <p:tgtEl>
                                          <p:spTgt spid="5"/>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wipe(down)">
                                      <p:cBhvr>
                                        <p:cTn id="36" dur="500"/>
                                        <p:tgtEl>
                                          <p:spTgt spid="18"/>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barn(inVertical)">
                                      <p:cBhvr>
                                        <p:cTn id="41" dur="500"/>
                                        <p:tgtEl>
                                          <p:spTgt spid="6"/>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nodeType="click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barn(inVertical)">
                                      <p:cBhvr>
                                        <p:cTn id="46" dur="500"/>
                                        <p:tgtEl>
                                          <p:spTgt spid="28"/>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wipe(down)">
                                      <p:cBhvr>
                                        <p:cTn id="51" dur="500"/>
                                        <p:tgtEl>
                                          <p:spTgt spid="7"/>
                                        </p:tgtEl>
                                      </p:cBhvr>
                                    </p:animEffect>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nodeType="clickEffect">
                                  <p:stCondLst>
                                    <p:cond delay="0"/>
                                  </p:stCondLst>
                                  <p:childTnLst>
                                    <p:set>
                                      <p:cBhvr>
                                        <p:cTn id="55" dur="1" fill="hold">
                                          <p:stCondLst>
                                            <p:cond delay="0"/>
                                          </p:stCondLst>
                                        </p:cTn>
                                        <p:tgtEl>
                                          <p:spTgt spid="31"/>
                                        </p:tgtEl>
                                        <p:attrNameLst>
                                          <p:attrName>style.visibility</p:attrName>
                                        </p:attrNameLst>
                                      </p:cBhvr>
                                      <p:to>
                                        <p:strVal val="visible"/>
                                      </p:to>
                                    </p:set>
                                    <p:animEffect transition="in" filter="barn(inVertical)">
                                      <p:cBhvr>
                                        <p:cTn id="56" dur="500"/>
                                        <p:tgtEl>
                                          <p:spTgt spid="31"/>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grpId="0" nodeType="clickEffect">
                                  <p:stCondLst>
                                    <p:cond delay="0"/>
                                  </p:stCondLst>
                                  <p:childTnLst>
                                    <p:set>
                                      <p:cBhvr>
                                        <p:cTn id="60" dur="1" fill="hold">
                                          <p:stCondLst>
                                            <p:cond delay="0"/>
                                          </p:stCondLst>
                                        </p:cTn>
                                        <p:tgtEl>
                                          <p:spTgt spid="8"/>
                                        </p:tgtEl>
                                        <p:attrNameLst>
                                          <p:attrName>style.visibility</p:attrName>
                                        </p:attrNameLst>
                                      </p:cBhvr>
                                      <p:to>
                                        <p:strVal val="visible"/>
                                      </p:to>
                                    </p:set>
                                    <p:animEffect transition="in" filter="wipe(down)">
                                      <p:cBhvr>
                                        <p:cTn id="61" dur="500"/>
                                        <p:tgtEl>
                                          <p:spTgt spid="8"/>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4" fill="hold" nodeType="click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wipe(down)">
                                      <p:cBhvr>
                                        <p:cTn id="66" dur="500"/>
                                        <p:tgtEl>
                                          <p:spTgt spid="24"/>
                                        </p:tgtEl>
                                      </p:cBhvr>
                                    </p:animEffect>
                                  </p:childTnLst>
                                </p:cTn>
                              </p:par>
                            </p:childTnLst>
                          </p:cTn>
                        </p:par>
                      </p:childTnLst>
                    </p:cTn>
                  </p:par>
                  <p:par>
                    <p:cTn id="67" fill="hold">
                      <p:stCondLst>
                        <p:cond delay="indefinite"/>
                      </p:stCondLst>
                      <p:childTnLst>
                        <p:par>
                          <p:cTn id="68" fill="hold">
                            <p:stCondLst>
                              <p:cond delay="0"/>
                            </p:stCondLst>
                            <p:childTnLst>
                              <p:par>
                                <p:cTn id="69" presetID="16" presetClass="entr" presetSubtype="21" fill="hold" grpId="0" nodeType="click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barn(inVertical)">
                                      <p:cBhvr>
                                        <p:cTn id="71" dur="500"/>
                                        <p:tgtEl>
                                          <p:spTgt spid="9"/>
                                        </p:tgtEl>
                                      </p:cBhvr>
                                    </p:animEffect>
                                  </p:childTnLst>
                                </p:cTn>
                              </p:par>
                            </p:childTnLst>
                          </p:cTn>
                        </p:par>
                      </p:childTnLst>
                    </p:cTn>
                  </p:par>
                  <p:par>
                    <p:cTn id="72" fill="hold">
                      <p:stCondLst>
                        <p:cond delay="indefinite"/>
                      </p:stCondLst>
                      <p:childTnLst>
                        <p:par>
                          <p:cTn id="73" fill="hold">
                            <p:stCondLst>
                              <p:cond delay="0"/>
                            </p:stCondLst>
                            <p:childTnLst>
                              <p:par>
                                <p:cTn id="74" presetID="6" presetClass="entr" presetSubtype="16" fill="hold" nodeType="click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circle(in)">
                                      <p:cBhvr>
                                        <p:cTn id="76" dur="2000"/>
                                        <p:tgtEl>
                                          <p:spTgt spid="21"/>
                                        </p:tgtEl>
                                      </p:cBhvr>
                                    </p:animEffect>
                                  </p:childTnLst>
                                </p:cTn>
                              </p:par>
                            </p:childTnLst>
                          </p:cTn>
                        </p:par>
                      </p:childTnLst>
                    </p:cTn>
                  </p:par>
                  <p:par>
                    <p:cTn id="77" fill="hold">
                      <p:stCondLst>
                        <p:cond delay="indefinite"/>
                      </p:stCondLst>
                      <p:childTnLst>
                        <p:par>
                          <p:cTn id="78" fill="hold">
                            <p:stCondLst>
                              <p:cond delay="0"/>
                            </p:stCondLst>
                            <p:childTnLst>
                              <p:par>
                                <p:cTn id="79" presetID="16" presetClass="entr" presetSubtype="21" fill="hold" grpId="0" nodeType="clickEffect">
                                  <p:stCondLst>
                                    <p:cond delay="0"/>
                                  </p:stCondLst>
                                  <p:childTnLst>
                                    <p:set>
                                      <p:cBhvr>
                                        <p:cTn id="80" dur="1" fill="hold">
                                          <p:stCondLst>
                                            <p:cond delay="0"/>
                                          </p:stCondLst>
                                        </p:cTn>
                                        <p:tgtEl>
                                          <p:spTgt spid="11"/>
                                        </p:tgtEl>
                                        <p:attrNameLst>
                                          <p:attrName>style.visibility</p:attrName>
                                        </p:attrNameLst>
                                      </p:cBhvr>
                                      <p:to>
                                        <p:strVal val="visible"/>
                                      </p:to>
                                    </p:set>
                                    <p:animEffect transition="in" filter="barn(inVertical)">
                                      <p:cBhvr>
                                        <p:cTn id="8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p:bldP spid="6" grpId="0"/>
      <p:bldP spid="7" grpId="0"/>
      <p:bldP spid="8" grpId="0"/>
      <p:bldP spid="9" grpId="0"/>
      <p:bldP spid="10"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8022" y="252146"/>
            <a:ext cx="4780165" cy="611844"/>
          </a:xfrm>
        </p:spPr>
        <p:txBody>
          <a:bodyPr>
            <a:normAutofit fontScale="90000"/>
          </a:bodyPr>
          <a:lstStyle/>
          <a:p>
            <a:r>
              <a:rPr lang="en-GB" dirty="0">
                <a:latin typeface="Comic Sans MS" panose="030F0702030302020204" pitchFamily="66" charset="0"/>
              </a:rPr>
              <a:t>Comparisons</a:t>
            </a:r>
          </a:p>
        </p:txBody>
      </p:sp>
      <p:sp>
        <p:nvSpPr>
          <p:cNvPr id="4" name="Oval 3"/>
          <p:cNvSpPr/>
          <p:nvPr/>
        </p:nvSpPr>
        <p:spPr>
          <a:xfrm>
            <a:off x="3983421" y="2270234"/>
            <a:ext cx="3468414" cy="2459421"/>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3200" dirty="0">
                <a:latin typeface="Comic Sans MS" panose="030F0702030302020204" pitchFamily="66" charset="0"/>
              </a:rPr>
              <a:t>Mahayana Bodhisattva</a:t>
            </a:r>
          </a:p>
        </p:txBody>
      </p:sp>
      <p:sp>
        <p:nvSpPr>
          <p:cNvPr id="5" name="TextBox 4"/>
          <p:cNvSpPr txBox="1"/>
          <p:nvPr/>
        </p:nvSpPr>
        <p:spPr>
          <a:xfrm>
            <a:off x="8221714" y="1332213"/>
            <a:ext cx="2342102" cy="1200329"/>
          </a:xfrm>
          <a:prstGeom prst="rect">
            <a:avLst/>
          </a:prstGeom>
          <a:noFill/>
        </p:spPr>
        <p:txBody>
          <a:bodyPr wrap="square" rtlCol="0">
            <a:spAutoFit/>
          </a:bodyPr>
          <a:lstStyle/>
          <a:p>
            <a:r>
              <a:rPr lang="en-GB" dirty="0" err="1">
                <a:latin typeface="Comic Sans MS" panose="030F0702030302020204" pitchFamily="66" charset="0"/>
              </a:rPr>
              <a:t>Arhats</a:t>
            </a:r>
            <a:r>
              <a:rPr lang="en-GB" dirty="0">
                <a:latin typeface="Comic Sans MS" panose="030F0702030302020204" pitchFamily="66" charset="0"/>
              </a:rPr>
              <a:t> not fully enlightened but have achieved Nirvana</a:t>
            </a:r>
          </a:p>
        </p:txBody>
      </p:sp>
      <p:sp>
        <p:nvSpPr>
          <p:cNvPr id="6" name="TextBox 5"/>
          <p:cNvSpPr txBox="1"/>
          <p:nvPr/>
        </p:nvSpPr>
        <p:spPr>
          <a:xfrm>
            <a:off x="8418789" y="2816771"/>
            <a:ext cx="1828802" cy="646331"/>
          </a:xfrm>
          <a:prstGeom prst="rect">
            <a:avLst/>
          </a:prstGeom>
          <a:noFill/>
        </p:spPr>
        <p:txBody>
          <a:bodyPr wrap="square" rtlCol="0">
            <a:spAutoFit/>
          </a:bodyPr>
          <a:lstStyle/>
          <a:p>
            <a:r>
              <a:rPr lang="en-GB" dirty="0">
                <a:latin typeface="Comic Sans MS" panose="030F0702030302020204" pitchFamily="66" charset="0"/>
              </a:rPr>
              <a:t>Many Bodhisattvas</a:t>
            </a:r>
          </a:p>
        </p:txBody>
      </p:sp>
      <p:sp>
        <p:nvSpPr>
          <p:cNvPr id="7" name="TextBox 6"/>
          <p:cNvSpPr txBox="1"/>
          <p:nvPr/>
        </p:nvSpPr>
        <p:spPr>
          <a:xfrm>
            <a:off x="8035156" y="4903020"/>
            <a:ext cx="1646054" cy="646331"/>
          </a:xfrm>
          <a:prstGeom prst="rect">
            <a:avLst/>
          </a:prstGeom>
          <a:noFill/>
        </p:spPr>
        <p:txBody>
          <a:bodyPr wrap="square" rtlCol="0">
            <a:spAutoFit/>
          </a:bodyPr>
          <a:lstStyle/>
          <a:p>
            <a:r>
              <a:rPr lang="en-GB" dirty="0">
                <a:latin typeface="Comic Sans MS" panose="030F0702030302020204" pitchFamily="66" charset="0"/>
              </a:rPr>
              <a:t>6 </a:t>
            </a:r>
            <a:r>
              <a:rPr lang="en-GB" dirty="0" err="1">
                <a:latin typeface="Comic Sans MS" panose="030F0702030302020204" pitchFamily="66" charset="0"/>
              </a:rPr>
              <a:t>Paramitas</a:t>
            </a:r>
            <a:r>
              <a:rPr lang="en-GB" dirty="0">
                <a:latin typeface="Comic Sans MS" panose="030F0702030302020204" pitchFamily="66" charset="0"/>
              </a:rPr>
              <a:t>/ Perfections</a:t>
            </a:r>
          </a:p>
        </p:txBody>
      </p:sp>
      <p:sp>
        <p:nvSpPr>
          <p:cNvPr id="8" name="TextBox 7"/>
          <p:cNvSpPr txBox="1"/>
          <p:nvPr/>
        </p:nvSpPr>
        <p:spPr>
          <a:xfrm>
            <a:off x="4560571" y="5507878"/>
            <a:ext cx="2171700" cy="923330"/>
          </a:xfrm>
          <a:prstGeom prst="rect">
            <a:avLst/>
          </a:prstGeom>
          <a:noFill/>
        </p:spPr>
        <p:txBody>
          <a:bodyPr wrap="square" rtlCol="0">
            <a:spAutoFit/>
          </a:bodyPr>
          <a:lstStyle/>
          <a:p>
            <a:r>
              <a:rPr lang="en-GB" dirty="0">
                <a:latin typeface="Comic Sans MS" panose="030F0702030302020204" pitchFamily="66" charset="0"/>
              </a:rPr>
              <a:t>10 Bhumis/stages</a:t>
            </a:r>
          </a:p>
          <a:p>
            <a:r>
              <a:rPr lang="en-GB" dirty="0">
                <a:latin typeface="Comic Sans MS" panose="030F0702030302020204" pitchFamily="66" charset="0"/>
              </a:rPr>
              <a:t>NB: first 6 relate to the perfections</a:t>
            </a:r>
          </a:p>
        </p:txBody>
      </p:sp>
      <p:sp>
        <p:nvSpPr>
          <p:cNvPr id="9" name="TextBox 8"/>
          <p:cNvSpPr txBox="1"/>
          <p:nvPr/>
        </p:nvSpPr>
        <p:spPr>
          <a:xfrm>
            <a:off x="882867" y="4129490"/>
            <a:ext cx="2343808" cy="1477328"/>
          </a:xfrm>
          <a:prstGeom prst="rect">
            <a:avLst/>
          </a:prstGeom>
          <a:noFill/>
        </p:spPr>
        <p:txBody>
          <a:bodyPr wrap="square" rtlCol="0">
            <a:spAutoFit/>
          </a:bodyPr>
          <a:lstStyle/>
          <a:p>
            <a:r>
              <a:rPr lang="en-GB" dirty="0">
                <a:latin typeface="Comic Sans MS" panose="030F0702030302020204" pitchFamily="66" charset="0"/>
              </a:rPr>
              <a:t>Postpone </a:t>
            </a:r>
            <a:r>
              <a:rPr lang="en-GB" dirty="0" err="1">
                <a:latin typeface="Comic Sans MS" panose="030F0702030302020204" pitchFamily="66" charset="0"/>
              </a:rPr>
              <a:t>Parinirvana</a:t>
            </a:r>
            <a:r>
              <a:rPr lang="en-GB" dirty="0">
                <a:latin typeface="Comic Sans MS" panose="030F0702030302020204" pitchFamily="66" charset="0"/>
              </a:rPr>
              <a:t> in order to help liberate all other sentient beings</a:t>
            </a:r>
          </a:p>
        </p:txBody>
      </p:sp>
      <p:sp>
        <p:nvSpPr>
          <p:cNvPr id="10" name="TextBox 9"/>
          <p:cNvSpPr txBox="1"/>
          <p:nvPr/>
        </p:nvSpPr>
        <p:spPr>
          <a:xfrm>
            <a:off x="4889937" y="652661"/>
            <a:ext cx="1544887" cy="923330"/>
          </a:xfrm>
          <a:prstGeom prst="rect">
            <a:avLst/>
          </a:prstGeom>
          <a:noFill/>
        </p:spPr>
        <p:txBody>
          <a:bodyPr wrap="square" rtlCol="0">
            <a:spAutoFit/>
          </a:bodyPr>
          <a:lstStyle/>
          <a:p>
            <a:r>
              <a:rPr lang="en-GB" dirty="0">
                <a:latin typeface="Comic Sans MS" panose="030F0702030302020204" pitchFamily="66" charset="0"/>
              </a:rPr>
              <a:t>Reciprocal </a:t>
            </a:r>
            <a:r>
              <a:rPr lang="en-GB" sz="1400" dirty="0">
                <a:latin typeface="Comic Sans MS" panose="030F0702030302020204" pitchFamily="66" charset="0"/>
              </a:rPr>
              <a:t>(two way)</a:t>
            </a:r>
            <a:r>
              <a:rPr lang="en-GB" dirty="0">
                <a:latin typeface="Comic Sans MS" panose="030F0702030302020204" pitchFamily="66" charset="0"/>
              </a:rPr>
              <a:t> relationship</a:t>
            </a:r>
          </a:p>
        </p:txBody>
      </p:sp>
      <p:sp>
        <p:nvSpPr>
          <p:cNvPr id="11" name="TextBox 10"/>
          <p:cNvSpPr txBox="1"/>
          <p:nvPr/>
        </p:nvSpPr>
        <p:spPr>
          <a:xfrm>
            <a:off x="1419816" y="1784213"/>
            <a:ext cx="1596651" cy="923330"/>
          </a:xfrm>
          <a:prstGeom prst="rect">
            <a:avLst/>
          </a:prstGeom>
          <a:noFill/>
        </p:spPr>
        <p:txBody>
          <a:bodyPr wrap="square" rtlCol="0">
            <a:spAutoFit/>
          </a:bodyPr>
          <a:lstStyle/>
          <a:p>
            <a:r>
              <a:rPr lang="en-GB" dirty="0">
                <a:latin typeface="Comic Sans MS" panose="030F0702030302020204" pitchFamily="66" charset="0"/>
              </a:rPr>
              <a:t>Heavenly &amp; Earthly Bodhisattvas</a:t>
            </a:r>
          </a:p>
        </p:txBody>
      </p:sp>
      <p:cxnSp>
        <p:nvCxnSpPr>
          <p:cNvPr id="13" name="Straight Arrow Connector 12"/>
          <p:cNvCxnSpPr/>
          <p:nvPr/>
        </p:nvCxnSpPr>
        <p:spPr>
          <a:xfrm flipH="1" flipV="1">
            <a:off x="5538952" y="1503437"/>
            <a:ext cx="52551" cy="672204"/>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cxnSp>
        <p:nvCxnSpPr>
          <p:cNvPr id="15" name="Straight Arrow Connector 14"/>
          <p:cNvCxnSpPr/>
          <p:nvPr/>
        </p:nvCxnSpPr>
        <p:spPr>
          <a:xfrm flipV="1">
            <a:off x="7052310" y="1784213"/>
            <a:ext cx="1169405" cy="870717"/>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cxnSp>
        <p:nvCxnSpPr>
          <p:cNvPr id="18" name="Straight Arrow Connector 17"/>
          <p:cNvCxnSpPr>
            <a:endCxn id="6" idx="1"/>
          </p:cNvCxnSpPr>
          <p:nvPr/>
        </p:nvCxnSpPr>
        <p:spPr>
          <a:xfrm flipV="1">
            <a:off x="7578090" y="3278436"/>
            <a:ext cx="840699" cy="47694"/>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cxnSp>
        <p:nvCxnSpPr>
          <p:cNvPr id="21" name="Straight Arrow Connector 20"/>
          <p:cNvCxnSpPr/>
          <p:nvPr/>
        </p:nvCxnSpPr>
        <p:spPr>
          <a:xfrm flipH="1" flipV="1">
            <a:off x="3016468" y="2270235"/>
            <a:ext cx="1064042" cy="683629"/>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cxnSp>
        <p:nvCxnSpPr>
          <p:cNvPr id="24" name="Straight Arrow Connector 23"/>
          <p:cNvCxnSpPr/>
          <p:nvPr/>
        </p:nvCxnSpPr>
        <p:spPr>
          <a:xfrm flipH="1">
            <a:off x="2857500" y="4023360"/>
            <a:ext cx="1125922" cy="475524"/>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cxnSp>
        <p:nvCxnSpPr>
          <p:cNvPr id="28" name="Straight Arrow Connector 27"/>
          <p:cNvCxnSpPr/>
          <p:nvPr/>
        </p:nvCxnSpPr>
        <p:spPr>
          <a:xfrm>
            <a:off x="7052310" y="4331970"/>
            <a:ext cx="982846" cy="742950"/>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cxnSp>
        <p:nvCxnSpPr>
          <p:cNvPr id="31" name="Straight Arrow Connector 30"/>
          <p:cNvCxnSpPr/>
          <p:nvPr/>
        </p:nvCxnSpPr>
        <p:spPr>
          <a:xfrm>
            <a:off x="5538952" y="4824248"/>
            <a:ext cx="0" cy="725103"/>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162167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1" presetClass="entr" presetSubtype="1"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heel(1)">
                                      <p:cBhvr>
                                        <p:cTn id="11" dur="20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randombar(horizontal)">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down)">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wipe(down)">
                                      <p:cBhvr>
                                        <p:cTn id="26" dur="50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barn(inVertical)">
                                      <p:cBhvr>
                                        <p:cTn id="31" dur="500"/>
                                        <p:tgtEl>
                                          <p:spTgt spid="5"/>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wipe(down)">
                                      <p:cBhvr>
                                        <p:cTn id="36" dur="500"/>
                                        <p:tgtEl>
                                          <p:spTgt spid="18"/>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barn(inVertical)">
                                      <p:cBhvr>
                                        <p:cTn id="41" dur="500"/>
                                        <p:tgtEl>
                                          <p:spTgt spid="6"/>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nodeType="click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barn(inVertical)">
                                      <p:cBhvr>
                                        <p:cTn id="46" dur="500"/>
                                        <p:tgtEl>
                                          <p:spTgt spid="28"/>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wipe(down)">
                                      <p:cBhvr>
                                        <p:cTn id="51" dur="500"/>
                                        <p:tgtEl>
                                          <p:spTgt spid="7"/>
                                        </p:tgtEl>
                                      </p:cBhvr>
                                    </p:animEffect>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nodeType="clickEffect">
                                  <p:stCondLst>
                                    <p:cond delay="0"/>
                                  </p:stCondLst>
                                  <p:childTnLst>
                                    <p:set>
                                      <p:cBhvr>
                                        <p:cTn id="55" dur="1" fill="hold">
                                          <p:stCondLst>
                                            <p:cond delay="0"/>
                                          </p:stCondLst>
                                        </p:cTn>
                                        <p:tgtEl>
                                          <p:spTgt spid="31"/>
                                        </p:tgtEl>
                                        <p:attrNameLst>
                                          <p:attrName>style.visibility</p:attrName>
                                        </p:attrNameLst>
                                      </p:cBhvr>
                                      <p:to>
                                        <p:strVal val="visible"/>
                                      </p:to>
                                    </p:set>
                                    <p:animEffect transition="in" filter="barn(inVertical)">
                                      <p:cBhvr>
                                        <p:cTn id="56" dur="500"/>
                                        <p:tgtEl>
                                          <p:spTgt spid="31"/>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grpId="0" nodeType="clickEffect">
                                  <p:stCondLst>
                                    <p:cond delay="0"/>
                                  </p:stCondLst>
                                  <p:childTnLst>
                                    <p:set>
                                      <p:cBhvr>
                                        <p:cTn id="60" dur="1" fill="hold">
                                          <p:stCondLst>
                                            <p:cond delay="0"/>
                                          </p:stCondLst>
                                        </p:cTn>
                                        <p:tgtEl>
                                          <p:spTgt spid="8"/>
                                        </p:tgtEl>
                                        <p:attrNameLst>
                                          <p:attrName>style.visibility</p:attrName>
                                        </p:attrNameLst>
                                      </p:cBhvr>
                                      <p:to>
                                        <p:strVal val="visible"/>
                                      </p:to>
                                    </p:set>
                                    <p:animEffect transition="in" filter="wipe(down)">
                                      <p:cBhvr>
                                        <p:cTn id="61" dur="500"/>
                                        <p:tgtEl>
                                          <p:spTgt spid="8"/>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4" fill="hold" nodeType="click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wipe(down)">
                                      <p:cBhvr>
                                        <p:cTn id="66" dur="500"/>
                                        <p:tgtEl>
                                          <p:spTgt spid="24"/>
                                        </p:tgtEl>
                                      </p:cBhvr>
                                    </p:animEffect>
                                  </p:childTnLst>
                                </p:cTn>
                              </p:par>
                            </p:childTnLst>
                          </p:cTn>
                        </p:par>
                      </p:childTnLst>
                    </p:cTn>
                  </p:par>
                  <p:par>
                    <p:cTn id="67" fill="hold">
                      <p:stCondLst>
                        <p:cond delay="indefinite"/>
                      </p:stCondLst>
                      <p:childTnLst>
                        <p:par>
                          <p:cTn id="68" fill="hold">
                            <p:stCondLst>
                              <p:cond delay="0"/>
                            </p:stCondLst>
                            <p:childTnLst>
                              <p:par>
                                <p:cTn id="69" presetID="16" presetClass="entr" presetSubtype="21" fill="hold" grpId="0" nodeType="click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barn(inVertical)">
                                      <p:cBhvr>
                                        <p:cTn id="71" dur="500"/>
                                        <p:tgtEl>
                                          <p:spTgt spid="9"/>
                                        </p:tgtEl>
                                      </p:cBhvr>
                                    </p:animEffect>
                                  </p:childTnLst>
                                </p:cTn>
                              </p:par>
                            </p:childTnLst>
                          </p:cTn>
                        </p:par>
                      </p:childTnLst>
                    </p:cTn>
                  </p:par>
                  <p:par>
                    <p:cTn id="72" fill="hold">
                      <p:stCondLst>
                        <p:cond delay="indefinite"/>
                      </p:stCondLst>
                      <p:childTnLst>
                        <p:par>
                          <p:cTn id="73" fill="hold">
                            <p:stCondLst>
                              <p:cond delay="0"/>
                            </p:stCondLst>
                            <p:childTnLst>
                              <p:par>
                                <p:cTn id="74" presetID="6" presetClass="entr" presetSubtype="16" fill="hold" nodeType="click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circle(in)">
                                      <p:cBhvr>
                                        <p:cTn id="76" dur="2000"/>
                                        <p:tgtEl>
                                          <p:spTgt spid="21"/>
                                        </p:tgtEl>
                                      </p:cBhvr>
                                    </p:animEffect>
                                  </p:childTnLst>
                                </p:cTn>
                              </p:par>
                            </p:childTnLst>
                          </p:cTn>
                        </p:par>
                      </p:childTnLst>
                    </p:cTn>
                  </p:par>
                  <p:par>
                    <p:cTn id="77" fill="hold">
                      <p:stCondLst>
                        <p:cond delay="indefinite"/>
                      </p:stCondLst>
                      <p:childTnLst>
                        <p:par>
                          <p:cTn id="78" fill="hold">
                            <p:stCondLst>
                              <p:cond delay="0"/>
                            </p:stCondLst>
                            <p:childTnLst>
                              <p:par>
                                <p:cTn id="79" presetID="16" presetClass="entr" presetSubtype="21" fill="hold" grpId="0" nodeType="clickEffect">
                                  <p:stCondLst>
                                    <p:cond delay="0"/>
                                  </p:stCondLst>
                                  <p:childTnLst>
                                    <p:set>
                                      <p:cBhvr>
                                        <p:cTn id="80" dur="1" fill="hold">
                                          <p:stCondLst>
                                            <p:cond delay="0"/>
                                          </p:stCondLst>
                                        </p:cTn>
                                        <p:tgtEl>
                                          <p:spTgt spid="11"/>
                                        </p:tgtEl>
                                        <p:attrNameLst>
                                          <p:attrName>style.visibility</p:attrName>
                                        </p:attrNameLst>
                                      </p:cBhvr>
                                      <p:to>
                                        <p:strVal val="visible"/>
                                      </p:to>
                                    </p:set>
                                    <p:animEffect transition="in" filter="barn(inVertical)">
                                      <p:cBhvr>
                                        <p:cTn id="8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p:bldP spid="6" grpId="0"/>
      <p:bldP spid="7" grpId="0"/>
      <p:bldP spid="8" grpId="0"/>
      <p:bldP spid="9" grpId="0"/>
      <p:bldP spid="10" grpId="0"/>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08386" y="113370"/>
            <a:ext cx="9144000" cy="927154"/>
          </a:xfrm>
          <a:ln w="57150">
            <a:solidFill>
              <a:schemeClr val="tx1"/>
            </a:solidFill>
          </a:ln>
        </p:spPr>
        <p:txBody>
          <a:bodyPr/>
          <a:lstStyle/>
          <a:p>
            <a:r>
              <a:rPr lang="en-GB" dirty="0">
                <a:latin typeface="Cooper Black" panose="0208090404030B020404" pitchFamily="18" charset="0"/>
              </a:rPr>
              <a:t>The four stages</a:t>
            </a:r>
            <a:r>
              <a:rPr lang="en-GB" dirty="0">
                <a:latin typeface="Comic Sans MS" panose="030F0702030302020204" pitchFamily="66" charset="0"/>
              </a:rPr>
              <a:t>	</a:t>
            </a:r>
          </a:p>
        </p:txBody>
      </p:sp>
      <p:sp>
        <p:nvSpPr>
          <p:cNvPr id="3" name="Subtitle 2"/>
          <p:cNvSpPr>
            <a:spLocks noGrp="1"/>
          </p:cNvSpPr>
          <p:nvPr>
            <p:ph type="subTitle" idx="1"/>
          </p:nvPr>
        </p:nvSpPr>
        <p:spPr>
          <a:xfrm>
            <a:off x="345885" y="1291650"/>
            <a:ext cx="7683062" cy="5602013"/>
          </a:xfrm>
        </p:spPr>
        <p:txBody>
          <a:bodyPr>
            <a:normAutofit/>
          </a:bodyPr>
          <a:lstStyle/>
          <a:p>
            <a:pPr marL="457200" indent="-457200" algn="l">
              <a:buFont typeface="+mj-lt"/>
              <a:buAutoNum type="arabicPeriod"/>
            </a:pPr>
            <a:r>
              <a:rPr lang="en-GB" sz="3200" dirty="0">
                <a:latin typeface="Comic Sans MS" panose="030F0702030302020204" pitchFamily="66" charset="0"/>
              </a:rPr>
              <a:t>Stream Enterer – the imagery here is that one has seen where </a:t>
            </a:r>
            <a:r>
              <a:rPr lang="en-GB" sz="3200" dirty="0" err="1">
                <a:latin typeface="Comic Sans MS" panose="030F0702030302020204" pitchFamily="66" charset="0"/>
              </a:rPr>
              <a:t>Nibbana</a:t>
            </a:r>
            <a:r>
              <a:rPr lang="en-GB" sz="3200" dirty="0">
                <a:latin typeface="Comic Sans MS" panose="030F0702030302020204" pitchFamily="66" charset="0"/>
              </a:rPr>
              <a:t> lies across the water and so ‘enters the stream’ to reach it, leaving the country of samsara behind</a:t>
            </a:r>
          </a:p>
          <a:p>
            <a:pPr marL="457200" indent="-457200" algn="l">
              <a:buFont typeface="+mj-lt"/>
              <a:buAutoNum type="arabicPeriod"/>
            </a:pPr>
            <a:r>
              <a:rPr lang="en-GB" sz="3200" dirty="0">
                <a:latin typeface="Comic Sans MS" panose="030F0702030302020204" pitchFamily="66" charset="0"/>
              </a:rPr>
              <a:t>Once returner – one had one more life before enlightenment</a:t>
            </a:r>
          </a:p>
          <a:p>
            <a:pPr marL="457200" indent="-457200" algn="l">
              <a:buFont typeface="+mj-lt"/>
              <a:buAutoNum type="arabicPeriod"/>
            </a:pPr>
            <a:r>
              <a:rPr lang="en-GB" sz="3200" dirty="0">
                <a:latin typeface="Comic Sans MS" panose="030F0702030302020204" pitchFamily="66" charset="0"/>
              </a:rPr>
              <a:t>Non-returner – enlightenment in this life</a:t>
            </a:r>
          </a:p>
          <a:p>
            <a:pPr marL="457200" indent="-457200" algn="l">
              <a:buFont typeface="+mj-lt"/>
              <a:buAutoNum type="arabicPeriod"/>
            </a:pPr>
            <a:r>
              <a:rPr lang="en-GB" sz="3200" dirty="0" err="1">
                <a:latin typeface="Comic Sans MS" panose="030F0702030302020204" pitchFamily="66" charset="0"/>
              </a:rPr>
              <a:t>Arhat</a:t>
            </a:r>
            <a:r>
              <a:rPr lang="en-GB" sz="3200" dirty="0">
                <a:latin typeface="Comic Sans MS" panose="030F0702030302020204" pitchFamily="66" charset="0"/>
              </a:rPr>
              <a:t> – the end of the path where one has achieved nibbana</a:t>
            </a:r>
          </a:p>
        </p:txBody>
      </p:sp>
      <p:pic>
        <p:nvPicPr>
          <p:cNvPr id="4" name="Picture 3"/>
          <p:cNvPicPr>
            <a:picLocks noChangeAspect="1"/>
          </p:cNvPicPr>
          <p:nvPr/>
        </p:nvPicPr>
        <p:blipFill rotWithShape="1">
          <a:blip r:embed="rId2"/>
          <a:srcRect b="8929"/>
          <a:stretch/>
        </p:blipFill>
        <p:spPr>
          <a:xfrm>
            <a:off x="8401998" y="1291650"/>
            <a:ext cx="3620852" cy="4846391"/>
          </a:xfrm>
          <a:prstGeom prst="rect">
            <a:avLst/>
          </a:prstGeom>
        </p:spPr>
      </p:pic>
    </p:spTree>
    <p:extLst>
      <p:ext uri="{BB962C8B-B14F-4D97-AF65-F5344CB8AC3E}">
        <p14:creationId xmlns:p14="http://schemas.microsoft.com/office/powerpoint/2010/main" val="578203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 calcmode="lin" valueType="num">
                                      <p:cBhvr additive="base">
                                        <p:cTn id="16"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 calcmode="lin" valueType="num">
                                      <p:cBhvr additive="base">
                                        <p:cTn id="2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additive="base">
                                        <p:cTn id="2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 calcmode="lin" valueType="num">
                                      <p:cBhvr additive="base">
                                        <p:cTn id="34"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 y="0"/>
            <a:ext cx="11963400" cy="945515"/>
          </a:xfrm>
          <a:ln w="76200">
            <a:solidFill>
              <a:schemeClr val="accent2"/>
            </a:solidFill>
          </a:ln>
        </p:spPr>
        <p:txBody>
          <a:bodyPr/>
          <a:lstStyle/>
          <a:p>
            <a:r>
              <a:rPr lang="en-GB" dirty="0">
                <a:latin typeface="Cooper Black" panose="0208090404030B020404" pitchFamily="18" charset="0"/>
              </a:rPr>
              <a:t>The four stages of Awakening….</a:t>
            </a:r>
          </a:p>
        </p:txBody>
      </p:sp>
      <p:sp>
        <p:nvSpPr>
          <p:cNvPr id="3" name="Content Placeholder 2"/>
          <p:cNvSpPr>
            <a:spLocks noGrp="1"/>
          </p:cNvSpPr>
          <p:nvPr>
            <p:ph idx="1"/>
          </p:nvPr>
        </p:nvSpPr>
        <p:spPr>
          <a:xfrm>
            <a:off x="6934200" y="758825"/>
            <a:ext cx="4846320" cy="643255"/>
          </a:xfrm>
          <a:solidFill>
            <a:schemeClr val="bg1">
              <a:lumMod val="95000"/>
            </a:schemeClr>
          </a:solidFill>
          <a:ln>
            <a:solidFill>
              <a:schemeClr val="accent2"/>
            </a:solidFill>
          </a:ln>
        </p:spPr>
        <p:txBody>
          <a:bodyPr>
            <a:normAutofit/>
          </a:bodyPr>
          <a:lstStyle/>
          <a:p>
            <a:pPr marL="0" indent="0" algn="ctr">
              <a:buNone/>
            </a:pPr>
            <a:r>
              <a:rPr lang="en-GB" sz="3600" dirty="0">
                <a:latin typeface="Comic Sans MS" panose="030F0702030302020204" pitchFamily="66" charset="0"/>
              </a:rPr>
              <a:t>#1 - Stream-winner</a:t>
            </a:r>
          </a:p>
        </p:txBody>
      </p:sp>
      <p:sp>
        <p:nvSpPr>
          <p:cNvPr id="4" name="TextBox 3"/>
          <p:cNvSpPr txBox="1"/>
          <p:nvPr/>
        </p:nvSpPr>
        <p:spPr>
          <a:xfrm>
            <a:off x="121920" y="1569720"/>
            <a:ext cx="11963400" cy="2677656"/>
          </a:xfrm>
          <a:prstGeom prst="rect">
            <a:avLst/>
          </a:prstGeom>
          <a:noFill/>
          <a:ln>
            <a:solidFill>
              <a:schemeClr val="accent2"/>
            </a:solidFill>
          </a:ln>
        </p:spPr>
        <p:txBody>
          <a:bodyPr wrap="square" rtlCol="0">
            <a:spAutoFit/>
          </a:bodyPr>
          <a:lstStyle/>
          <a:p>
            <a:r>
              <a:rPr lang="en-GB" sz="2400" dirty="0">
                <a:latin typeface="Comic Sans MS" panose="030F0702030302020204" pitchFamily="66" charset="0"/>
              </a:rPr>
              <a:t>The first direct insight into selflessness is often the most powerful because it’s unlike anything you’ve ever experienced before. </a:t>
            </a:r>
          </a:p>
          <a:p>
            <a:r>
              <a:rPr lang="en-GB" sz="2400" dirty="0">
                <a:latin typeface="Comic Sans MS" panose="030F0702030302020204" pitchFamily="66" charset="0"/>
              </a:rPr>
              <a:t>For a timeless moment (which may last just an instant), no one is there — that is, there’s no trace of a separate self anywhere. </a:t>
            </a:r>
          </a:p>
          <a:p>
            <a:r>
              <a:rPr lang="en-GB" sz="2400" dirty="0">
                <a:latin typeface="Comic Sans MS" panose="030F0702030302020204" pitchFamily="66" charset="0"/>
              </a:rPr>
              <a:t>A feeling of tremendous relief, often accompanied by joy and bliss, generally follows the experience: At last, you’ve had the insight you’ve been seeking for so long. At last, you’ve “entered the stream” of realisation.</a:t>
            </a:r>
          </a:p>
        </p:txBody>
      </p:sp>
      <p:sp>
        <p:nvSpPr>
          <p:cNvPr id="6" name="TextBox 5"/>
          <p:cNvSpPr txBox="1"/>
          <p:nvPr/>
        </p:nvSpPr>
        <p:spPr>
          <a:xfrm>
            <a:off x="121920" y="4404360"/>
            <a:ext cx="11963400" cy="2246769"/>
          </a:xfrm>
          <a:prstGeom prst="rect">
            <a:avLst/>
          </a:prstGeom>
          <a:noFill/>
          <a:ln>
            <a:solidFill>
              <a:schemeClr val="accent2"/>
            </a:solidFill>
          </a:ln>
        </p:spPr>
        <p:txBody>
          <a:bodyPr wrap="square" rtlCol="0">
            <a:spAutoFit/>
          </a:bodyPr>
          <a:lstStyle/>
          <a:p>
            <a:r>
              <a:rPr lang="en-GB" sz="2000" dirty="0">
                <a:latin typeface="Comic Sans MS" panose="030F0702030302020204" pitchFamily="66" charset="0"/>
              </a:rPr>
              <a:t>When you become a stream-enterer, you can never again believe that you’re really a separate self that lives inside your head and looks through your eyes. Your experience forever eliminates this illusion. When you look within, you can’t find a self anywhere. In everyday life, however, you may still feel like a separate somebody and may still get caught up by greed, anger, ignorance, and various other negative feelings and patterns. Fortunately, the stage of stream-enterer also brings an unshakable confidence and dedication to the Buddhist spiritual path, so you’re motivated to keep deepening and refining your realisation</a:t>
            </a:r>
            <a:r>
              <a:rPr lang="en-GB" dirty="0">
                <a:latin typeface="Comic Sans MS" panose="030F0702030302020204" pitchFamily="66" charset="0"/>
              </a:rPr>
              <a:t>.</a:t>
            </a:r>
          </a:p>
        </p:txBody>
      </p:sp>
    </p:spTree>
    <p:extLst>
      <p:ext uri="{BB962C8B-B14F-4D97-AF65-F5344CB8AC3E}">
        <p14:creationId xmlns:p14="http://schemas.microsoft.com/office/powerpoint/2010/main" val="5965288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 y="0"/>
            <a:ext cx="11963400" cy="945515"/>
          </a:xfrm>
          <a:ln w="76200">
            <a:solidFill>
              <a:schemeClr val="accent2"/>
            </a:solidFill>
          </a:ln>
        </p:spPr>
        <p:txBody>
          <a:bodyPr/>
          <a:lstStyle/>
          <a:p>
            <a:r>
              <a:rPr lang="en-GB" dirty="0">
                <a:latin typeface="Cooper Black" panose="0208090404030B020404" pitchFamily="18" charset="0"/>
              </a:rPr>
              <a:t>The four stages of Awakening….</a:t>
            </a:r>
          </a:p>
        </p:txBody>
      </p:sp>
      <p:sp>
        <p:nvSpPr>
          <p:cNvPr id="3" name="Content Placeholder 2"/>
          <p:cNvSpPr>
            <a:spLocks noGrp="1"/>
          </p:cNvSpPr>
          <p:nvPr>
            <p:ph idx="1"/>
          </p:nvPr>
        </p:nvSpPr>
        <p:spPr>
          <a:xfrm>
            <a:off x="6934200" y="758825"/>
            <a:ext cx="4846320" cy="643255"/>
          </a:xfrm>
          <a:solidFill>
            <a:schemeClr val="accent4">
              <a:lumMod val="40000"/>
              <a:lumOff val="60000"/>
            </a:schemeClr>
          </a:solidFill>
          <a:ln>
            <a:solidFill>
              <a:schemeClr val="accent2"/>
            </a:solidFill>
          </a:ln>
        </p:spPr>
        <p:txBody>
          <a:bodyPr>
            <a:normAutofit/>
          </a:bodyPr>
          <a:lstStyle/>
          <a:p>
            <a:pPr marL="0" indent="0" algn="ctr">
              <a:buNone/>
            </a:pPr>
            <a:r>
              <a:rPr lang="en-GB" sz="3600" dirty="0">
                <a:latin typeface="Comic Sans MS" panose="030F0702030302020204" pitchFamily="66" charset="0"/>
              </a:rPr>
              <a:t>#2 - Once-returner</a:t>
            </a:r>
          </a:p>
        </p:txBody>
      </p:sp>
      <p:sp>
        <p:nvSpPr>
          <p:cNvPr id="4" name="TextBox 3"/>
          <p:cNvSpPr txBox="1"/>
          <p:nvPr/>
        </p:nvSpPr>
        <p:spPr>
          <a:xfrm>
            <a:off x="121920" y="1569720"/>
            <a:ext cx="11963400" cy="3046988"/>
          </a:xfrm>
          <a:prstGeom prst="rect">
            <a:avLst/>
          </a:prstGeom>
          <a:noFill/>
          <a:ln>
            <a:solidFill>
              <a:schemeClr val="accent2"/>
            </a:solidFill>
          </a:ln>
        </p:spPr>
        <p:txBody>
          <a:bodyPr wrap="square" rtlCol="0">
            <a:spAutoFit/>
          </a:bodyPr>
          <a:lstStyle/>
          <a:p>
            <a:r>
              <a:rPr lang="en-GB" sz="2400" dirty="0">
                <a:latin typeface="Comic Sans MS" panose="030F0702030302020204" pitchFamily="66" charset="0"/>
              </a:rPr>
              <a:t>After you become a stream-enterer, your practice includes reminding yourself of your new realization of “no-self,” as well as paying attention to the ways that you’re still attached and your resistance to life as it unfolds. </a:t>
            </a:r>
          </a:p>
          <a:p>
            <a:r>
              <a:rPr lang="en-GB" sz="2400" dirty="0">
                <a:latin typeface="Comic Sans MS" panose="030F0702030302020204" pitchFamily="66" charset="0"/>
              </a:rPr>
              <a:t>After a period of time (generally years of devoted practice) in which your concentration gets even stronger and your mind becomes even more tranquil, you have another direct insight into no-self. (Remember, knowing this truth as a concept or memory is one thing, but experiencing it directly, beyond the conceptual mind, is something else entirely.)</a:t>
            </a:r>
          </a:p>
        </p:txBody>
      </p:sp>
      <p:sp>
        <p:nvSpPr>
          <p:cNvPr id="6" name="TextBox 5"/>
          <p:cNvSpPr txBox="1"/>
          <p:nvPr/>
        </p:nvSpPr>
        <p:spPr>
          <a:xfrm>
            <a:off x="121920" y="4784348"/>
            <a:ext cx="11963400" cy="1631216"/>
          </a:xfrm>
          <a:prstGeom prst="rect">
            <a:avLst/>
          </a:prstGeom>
          <a:noFill/>
          <a:ln>
            <a:solidFill>
              <a:schemeClr val="accent2"/>
            </a:solidFill>
          </a:ln>
        </p:spPr>
        <p:txBody>
          <a:bodyPr wrap="square" rtlCol="0">
            <a:spAutoFit/>
          </a:bodyPr>
          <a:lstStyle/>
          <a:p>
            <a:r>
              <a:rPr lang="en-GB" sz="2000" dirty="0">
                <a:latin typeface="Comic Sans MS" panose="030F0702030302020204" pitchFamily="66" charset="0"/>
              </a:rPr>
              <a:t>This insight (essentially the same as the first but even stronger and clearer) brings a significant reduction in attachment and aversion and the suffering that accompanies these states of mind. For example, occasional irritation and preference replace hatred and greed, which no longer have any hold over the once-returner. Someone who reaches this stage has only one more rebirth before becoming completely enlightened — hence the name </a:t>
            </a:r>
            <a:r>
              <a:rPr lang="en-GB" sz="2000" i="1" dirty="0">
                <a:latin typeface="Comic Sans MS" panose="030F0702030302020204" pitchFamily="66" charset="0"/>
              </a:rPr>
              <a:t>once-returner.</a:t>
            </a:r>
            <a:endParaRPr lang="en-GB" dirty="0">
              <a:latin typeface="Comic Sans MS" panose="030F0702030302020204" pitchFamily="66" charset="0"/>
            </a:endParaRPr>
          </a:p>
        </p:txBody>
      </p:sp>
    </p:spTree>
    <p:extLst>
      <p:ext uri="{BB962C8B-B14F-4D97-AF65-F5344CB8AC3E}">
        <p14:creationId xmlns:p14="http://schemas.microsoft.com/office/powerpoint/2010/main" val="39888053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 y="0"/>
            <a:ext cx="11963400" cy="945515"/>
          </a:xfrm>
          <a:ln w="76200">
            <a:solidFill>
              <a:schemeClr val="accent2"/>
            </a:solidFill>
          </a:ln>
        </p:spPr>
        <p:txBody>
          <a:bodyPr/>
          <a:lstStyle/>
          <a:p>
            <a:r>
              <a:rPr lang="en-GB" dirty="0">
                <a:latin typeface="Cooper Black" panose="0208090404030B020404" pitchFamily="18" charset="0"/>
              </a:rPr>
              <a:t>The four stages of Awakening….</a:t>
            </a:r>
          </a:p>
        </p:txBody>
      </p:sp>
      <p:sp>
        <p:nvSpPr>
          <p:cNvPr id="3" name="Content Placeholder 2"/>
          <p:cNvSpPr>
            <a:spLocks noGrp="1"/>
          </p:cNvSpPr>
          <p:nvPr>
            <p:ph idx="1"/>
          </p:nvPr>
        </p:nvSpPr>
        <p:spPr>
          <a:xfrm>
            <a:off x="6934200" y="758825"/>
            <a:ext cx="4846320" cy="643255"/>
          </a:xfrm>
          <a:solidFill>
            <a:schemeClr val="accent6">
              <a:lumMod val="40000"/>
              <a:lumOff val="60000"/>
            </a:schemeClr>
          </a:solidFill>
          <a:ln>
            <a:solidFill>
              <a:schemeClr val="accent2"/>
            </a:solidFill>
          </a:ln>
        </p:spPr>
        <p:txBody>
          <a:bodyPr>
            <a:normAutofit/>
          </a:bodyPr>
          <a:lstStyle/>
          <a:p>
            <a:pPr marL="0" indent="0" algn="ctr">
              <a:buNone/>
            </a:pPr>
            <a:r>
              <a:rPr lang="en-GB" sz="3600" dirty="0">
                <a:latin typeface="Comic Sans MS" panose="030F0702030302020204" pitchFamily="66" charset="0"/>
              </a:rPr>
              <a:t>#3 – non-returner</a:t>
            </a:r>
          </a:p>
        </p:txBody>
      </p:sp>
      <p:sp>
        <p:nvSpPr>
          <p:cNvPr id="4" name="TextBox 3"/>
          <p:cNvSpPr txBox="1"/>
          <p:nvPr/>
        </p:nvSpPr>
        <p:spPr>
          <a:xfrm>
            <a:off x="121920" y="1569720"/>
            <a:ext cx="11963400" cy="4832092"/>
          </a:xfrm>
          <a:prstGeom prst="rect">
            <a:avLst/>
          </a:prstGeom>
          <a:noFill/>
          <a:ln>
            <a:solidFill>
              <a:schemeClr val="accent2"/>
            </a:solidFill>
          </a:ln>
        </p:spPr>
        <p:txBody>
          <a:bodyPr wrap="square" rtlCol="0">
            <a:spAutoFit/>
          </a:bodyPr>
          <a:lstStyle/>
          <a:p>
            <a:r>
              <a:rPr lang="en-GB" sz="2800" dirty="0">
                <a:latin typeface="Comic Sans MS" panose="030F0702030302020204" pitchFamily="66" charset="0"/>
              </a:rPr>
              <a:t>After the experience that signals entry to this stage, all of the worst hindrances, such as hatred, greed, jealousy, and ignorance, completely drop away, but a hint of a self-sense (a “me”) still remains — and with it, the slightest trace of restlessness and dissatisfaction sticks around as well. </a:t>
            </a:r>
          </a:p>
          <a:p>
            <a:r>
              <a:rPr lang="en-GB" sz="2800" dirty="0">
                <a:latin typeface="Comic Sans MS" panose="030F0702030302020204" pitchFamily="66" charset="0"/>
              </a:rPr>
              <a:t>The experience itself is rarely accompanied by any emotion or excitement, just a clearer recognition of what has already been seen twice before. </a:t>
            </a:r>
          </a:p>
          <a:p>
            <a:r>
              <a:rPr lang="en-GB" sz="2800" dirty="0">
                <a:latin typeface="Comic Sans MS" panose="030F0702030302020204" pitchFamily="66" charset="0"/>
              </a:rPr>
              <a:t>These people appear to be extremely content, peaceful, and without desire, but the subtlest preference for positive rather than negative experiences remains</a:t>
            </a:r>
            <a:r>
              <a:rPr lang="en-GB" sz="2800" dirty="0"/>
              <a:t>.</a:t>
            </a:r>
          </a:p>
        </p:txBody>
      </p:sp>
    </p:spTree>
    <p:extLst>
      <p:ext uri="{BB962C8B-B14F-4D97-AF65-F5344CB8AC3E}">
        <p14:creationId xmlns:p14="http://schemas.microsoft.com/office/powerpoint/2010/main" val="34315767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 y="0"/>
            <a:ext cx="11963400" cy="945515"/>
          </a:xfrm>
          <a:ln w="76200">
            <a:solidFill>
              <a:schemeClr val="accent2"/>
            </a:solidFill>
          </a:ln>
        </p:spPr>
        <p:txBody>
          <a:bodyPr/>
          <a:lstStyle/>
          <a:p>
            <a:r>
              <a:rPr lang="en-GB" dirty="0">
                <a:latin typeface="Cooper Black" panose="0208090404030B020404" pitchFamily="18" charset="0"/>
              </a:rPr>
              <a:t>The four stages of Awakening….</a:t>
            </a:r>
          </a:p>
        </p:txBody>
      </p:sp>
      <p:sp>
        <p:nvSpPr>
          <p:cNvPr id="3" name="Content Placeholder 2"/>
          <p:cNvSpPr>
            <a:spLocks noGrp="1"/>
          </p:cNvSpPr>
          <p:nvPr>
            <p:ph idx="1"/>
          </p:nvPr>
        </p:nvSpPr>
        <p:spPr>
          <a:xfrm>
            <a:off x="6934200" y="789709"/>
            <a:ext cx="4846320" cy="612371"/>
          </a:xfrm>
          <a:solidFill>
            <a:schemeClr val="accent1">
              <a:lumMod val="40000"/>
              <a:lumOff val="60000"/>
            </a:schemeClr>
          </a:solidFill>
          <a:ln>
            <a:solidFill>
              <a:schemeClr val="accent2"/>
            </a:solidFill>
          </a:ln>
        </p:spPr>
        <p:txBody>
          <a:bodyPr>
            <a:normAutofit fontScale="85000" lnSpcReduction="10000"/>
          </a:bodyPr>
          <a:lstStyle/>
          <a:p>
            <a:pPr marL="0" indent="0" algn="ctr">
              <a:buNone/>
            </a:pPr>
            <a:r>
              <a:rPr lang="en-GB" sz="3600" dirty="0">
                <a:latin typeface="Comic Sans MS" panose="030F0702030302020204" pitchFamily="66" charset="0"/>
              </a:rPr>
              <a:t>#4 – </a:t>
            </a:r>
            <a:r>
              <a:rPr lang="en-GB" sz="3600" dirty="0" err="1">
                <a:latin typeface="Comic Sans MS" panose="030F0702030302020204" pitchFamily="66" charset="0"/>
              </a:rPr>
              <a:t>arhat</a:t>
            </a:r>
            <a:r>
              <a:rPr lang="en-GB" sz="3600" dirty="0">
                <a:latin typeface="Comic Sans MS" panose="030F0702030302020204" pitchFamily="66" charset="0"/>
              </a:rPr>
              <a:t> (worthy one)</a:t>
            </a:r>
          </a:p>
        </p:txBody>
      </p:sp>
      <p:sp>
        <p:nvSpPr>
          <p:cNvPr id="4" name="TextBox 3"/>
          <p:cNvSpPr txBox="1"/>
          <p:nvPr/>
        </p:nvSpPr>
        <p:spPr>
          <a:xfrm>
            <a:off x="121920" y="1569720"/>
            <a:ext cx="11963400" cy="4708981"/>
          </a:xfrm>
          <a:prstGeom prst="rect">
            <a:avLst/>
          </a:prstGeom>
          <a:noFill/>
          <a:ln>
            <a:solidFill>
              <a:schemeClr val="accent2"/>
            </a:solidFill>
          </a:ln>
        </p:spPr>
        <p:txBody>
          <a:bodyPr wrap="square" rtlCol="0">
            <a:spAutoFit/>
          </a:bodyPr>
          <a:lstStyle/>
          <a:p>
            <a:r>
              <a:rPr lang="en-GB" sz="3000" dirty="0">
                <a:latin typeface="Comic Sans MS" panose="030F0702030302020204" pitchFamily="66" charset="0"/>
              </a:rPr>
              <a:t>At this stage, the path bears ultimate fruit in nirvana — any residual trace of a separate self falls away for good. </a:t>
            </a:r>
          </a:p>
          <a:p>
            <a:r>
              <a:rPr lang="en-GB" sz="3000" dirty="0">
                <a:latin typeface="Comic Sans MS" panose="030F0702030302020204" pitchFamily="66" charset="0"/>
              </a:rPr>
              <a:t>The experience, frequently accompanied by unimaginable bliss, has been compared to falling into the depths of a cloud and disappearing. At this point, the circumstances of life no longer have the slightest hold over you; positive or negative experiences no longer stir even the slightest craving or dissatisfaction. </a:t>
            </a:r>
          </a:p>
          <a:p>
            <a:r>
              <a:rPr lang="en-GB" sz="3000" dirty="0">
                <a:latin typeface="Comic Sans MS" panose="030F0702030302020204" pitchFamily="66" charset="0"/>
              </a:rPr>
              <a:t>As Buddha said, all that needed to be done has been done. There’s nothing further to realize. The path is complete, and no further rebirths are necessary.</a:t>
            </a:r>
          </a:p>
        </p:txBody>
      </p:sp>
    </p:spTree>
    <p:extLst>
      <p:ext uri="{BB962C8B-B14F-4D97-AF65-F5344CB8AC3E}">
        <p14:creationId xmlns:p14="http://schemas.microsoft.com/office/powerpoint/2010/main" val="22401280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08386" y="113370"/>
            <a:ext cx="10289628" cy="927154"/>
          </a:xfrm>
        </p:spPr>
        <p:txBody>
          <a:bodyPr>
            <a:normAutofit fontScale="90000"/>
          </a:bodyPr>
          <a:lstStyle/>
          <a:p>
            <a:r>
              <a:rPr lang="en-GB" dirty="0">
                <a:latin typeface="Comic Sans MS" panose="030F0702030302020204" pitchFamily="66" charset="0"/>
              </a:rPr>
              <a:t>The 10 </a:t>
            </a:r>
            <a:r>
              <a:rPr lang="en-GB" dirty="0" err="1">
                <a:latin typeface="Comic Sans MS" panose="030F0702030302020204" pitchFamily="66" charset="0"/>
              </a:rPr>
              <a:t>Paramis</a:t>
            </a:r>
            <a:r>
              <a:rPr lang="en-GB" dirty="0">
                <a:latin typeface="Comic Sans MS" panose="030F0702030302020204" pitchFamily="66" charset="0"/>
              </a:rPr>
              <a:t> (perfections)</a:t>
            </a:r>
          </a:p>
        </p:txBody>
      </p:sp>
      <p:sp>
        <p:nvSpPr>
          <p:cNvPr id="3" name="Subtitle 2"/>
          <p:cNvSpPr>
            <a:spLocks noGrp="1"/>
          </p:cNvSpPr>
          <p:nvPr>
            <p:ph type="subTitle" idx="1"/>
          </p:nvPr>
        </p:nvSpPr>
        <p:spPr>
          <a:xfrm>
            <a:off x="269924" y="1114212"/>
            <a:ext cx="5493567" cy="5554240"/>
          </a:xfrm>
        </p:spPr>
        <p:txBody>
          <a:bodyPr>
            <a:normAutofit fontScale="92500" lnSpcReduction="20000"/>
          </a:bodyPr>
          <a:lstStyle/>
          <a:p>
            <a:pPr marL="342900" indent="-342900" algn="l">
              <a:buFont typeface="Arial" panose="020B0604020202020204" pitchFamily="34" charset="0"/>
              <a:buChar char="•"/>
            </a:pPr>
            <a:r>
              <a:rPr lang="en-GB" sz="3600" dirty="0">
                <a:latin typeface="Comic Sans MS" panose="030F0702030302020204" pitchFamily="66" charset="0"/>
              </a:rPr>
              <a:t>The </a:t>
            </a:r>
            <a:r>
              <a:rPr lang="en-GB" sz="3600" dirty="0" err="1">
                <a:latin typeface="Comic Sans MS" panose="030F0702030302020204" pitchFamily="66" charset="0"/>
              </a:rPr>
              <a:t>Arhat</a:t>
            </a:r>
            <a:r>
              <a:rPr lang="en-GB" sz="3600" dirty="0">
                <a:latin typeface="Comic Sans MS" panose="030F0702030302020204" pitchFamily="66" charset="0"/>
              </a:rPr>
              <a:t> Path is similar to the Bodhisattva Path in that it involves cultivating 10 perfections/</a:t>
            </a:r>
            <a:r>
              <a:rPr lang="en-GB" sz="3600" dirty="0" err="1">
                <a:latin typeface="Comic Sans MS" panose="030F0702030302020204" pitchFamily="66" charset="0"/>
              </a:rPr>
              <a:t>Paramis</a:t>
            </a:r>
            <a:r>
              <a:rPr lang="en-GB" sz="3600" dirty="0">
                <a:latin typeface="Comic Sans MS" panose="030F0702030302020204" pitchFamily="66" charset="0"/>
              </a:rPr>
              <a:t>.</a:t>
            </a:r>
          </a:p>
          <a:p>
            <a:pPr marL="342900" indent="-342900" algn="l">
              <a:buFont typeface="Arial" panose="020B0604020202020204" pitchFamily="34" charset="0"/>
              <a:buChar char="•"/>
            </a:pPr>
            <a:r>
              <a:rPr lang="en-GB" sz="3600" dirty="0">
                <a:latin typeface="Comic Sans MS" panose="030F0702030302020204" pitchFamily="66" charset="0"/>
              </a:rPr>
              <a:t>However, this is equivalent the Six Perfections of the Bodhisattva path in Mahayana</a:t>
            </a:r>
          </a:p>
          <a:p>
            <a:pPr marL="342900" indent="-342900" algn="l">
              <a:buFont typeface="Arial" panose="020B0604020202020204" pitchFamily="34" charset="0"/>
              <a:buChar char="•"/>
            </a:pPr>
            <a:r>
              <a:rPr lang="en-GB" sz="3600" dirty="0">
                <a:latin typeface="Comic Sans MS" panose="030F0702030302020204" pitchFamily="66" charset="0"/>
              </a:rPr>
              <a:t>The function of the Noble Eightfold path is to develop these 10 perfections</a:t>
            </a:r>
          </a:p>
          <a:p>
            <a:pPr algn="l"/>
            <a:endParaRPr lang="en-GB" dirty="0">
              <a:latin typeface="Comic Sans MS" panose="030F0702030302020204" pitchFamily="66" charset="0"/>
            </a:endParaRPr>
          </a:p>
          <a:p>
            <a:pPr algn="l"/>
            <a:endParaRPr lang="en-GB" dirty="0">
              <a:latin typeface="Comic Sans MS" panose="030F0702030302020204" pitchFamily="66" charset="0"/>
            </a:endParaRPr>
          </a:p>
        </p:txBody>
      </p:sp>
      <p:sp>
        <p:nvSpPr>
          <p:cNvPr id="4" name="Rectangle 3"/>
          <p:cNvSpPr/>
          <p:nvPr/>
        </p:nvSpPr>
        <p:spPr>
          <a:xfrm>
            <a:off x="6432330" y="1040524"/>
            <a:ext cx="5265684" cy="5571077"/>
          </a:xfrm>
          <a:prstGeom prst="rect">
            <a:avLst/>
          </a:prstGeom>
        </p:spPr>
        <p:txBody>
          <a:bodyPr wrap="square">
            <a:spAutoFit/>
          </a:bodyPr>
          <a:lstStyle/>
          <a:p>
            <a:pPr marL="457200" indent="-457200">
              <a:lnSpc>
                <a:spcPct val="150000"/>
              </a:lnSpc>
              <a:buFont typeface="+mj-lt"/>
              <a:buAutoNum type="arabicPeriod"/>
            </a:pPr>
            <a:r>
              <a:rPr lang="en-US" sz="2400" dirty="0">
                <a:latin typeface="Comic Sans MS" panose="030F0702030302020204" pitchFamily="66" charset="0"/>
              </a:rPr>
              <a:t>Generosity (dana)</a:t>
            </a:r>
          </a:p>
          <a:p>
            <a:pPr marL="457200" indent="-457200">
              <a:lnSpc>
                <a:spcPct val="150000"/>
              </a:lnSpc>
              <a:buFont typeface="+mj-lt"/>
              <a:buAutoNum type="arabicPeriod"/>
            </a:pPr>
            <a:r>
              <a:rPr lang="en-US" sz="2400" dirty="0">
                <a:latin typeface="Comic Sans MS" panose="030F0702030302020204" pitchFamily="66" charset="0"/>
              </a:rPr>
              <a:t>Moral conduct (</a:t>
            </a:r>
            <a:r>
              <a:rPr lang="en-US" sz="2400" dirty="0" err="1">
                <a:latin typeface="Comic Sans MS" panose="030F0702030302020204" pitchFamily="66" charset="0"/>
              </a:rPr>
              <a:t>sila</a:t>
            </a:r>
            <a:r>
              <a:rPr lang="en-US" sz="2400" dirty="0">
                <a:latin typeface="Comic Sans MS" panose="030F0702030302020204" pitchFamily="66" charset="0"/>
              </a:rPr>
              <a:t>)</a:t>
            </a:r>
          </a:p>
          <a:p>
            <a:pPr marL="457200" indent="-457200">
              <a:lnSpc>
                <a:spcPct val="150000"/>
              </a:lnSpc>
              <a:buFont typeface="+mj-lt"/>
              <a:buAutoNum type="arabicPeriod"/>
            </a:pPr>
            <a:r>
              <a:rPr lang="en-US" sz="2400" dirty="0">
                <a:latin typeface="Comic Sans MS" panose="030F0702030302020204" pitchFamily="66" charset="0"/>
              </a:rPr>
              <a:t>Renunciation (</a:t>
            </a:r>
            <a:r>
              <a:rPr lang="en-US" sz="2400" dirty="0" err="1">
                <a:latin typeface="Comic Sans MS" panose="030F0702030302020204" pitchFamily="66" charset="0"/>
              </a:rPr>
              <a:t>nekkhamma</a:t>
            </a:r>
            <a:r>
              <a:rPr lang="en-US" sz="2400" dirty="0">
                <a:latin typeface="Comic Sans MS" panose="030F0702030302020204" pitchFamily="66" charset="0"/>
              </a:rPr>
              <a:t>)</a:t>
            </a:r>
          </a:p>
          <a:p>
            <a:pPr marL="457200" indent="-457200">
              <a:lnSpc>
                <a:spcPct val="150000"/>
              </a:lnSpc>
              <a:buFont typeface="+mj-lt"/>
              <a:buAutoNum type="arabicPeriod"/>
            </a:pPr>
            <a:r>
              <a:rPr lang="en-US" sz="2400" dirty="0">
                <a:latin typeface="Comic Sans MS" panose="030F0702030302020204" pitchFamily="66" charset="0"/>
              </a:rPr>
              <a:t>Wisdom (</a:t>
            </a:r>
            <a:r>
              <a:rPr lang="en-US" sz="2400" dirty="0" err="1">
                <a:latin typeface="Comic Sans MS" panose="030F0702030302020204" pitchFamily="66" charset="0"/>
              </a:rPr>
              <a:t>paññā</a:t>
            </a:r>
            <a:r>
              <a:rPr lang="en-US" sz="2400" dirty="0">
                <a:latin typeface="Comic Sans MS" panose="030F0702030302020204" pitchFamily="66" charset="0"/>
              </a:rPr>
              <a:t>)</a:t>
            </a:r>
          </a:p>
          <a:p>
            <a:pPr marL="457200" indent="-457200">
              <a:lnSpc>
                <a:spcPct val="150000"/>
              </a:lnSpc>
              <a:buFont typeface="+mj-lt"/>
              <a:buAutoNum type="arabicPeriod"/>
            </a:pPr>
            <a:r>
              <a:rPr lang="en-US" sz="2400" dirty="0">
                <a:latin typeface="Comic Sans MS" panose="030F0702030302020204" pitchFamily="66" charset="0"/>
              </a:rPr>
              <a:t>Energy (</a:t>
            </a:r>
            <a:r>
              <a:rPr lang="en-US" sz="2400" dirty="0" err="1">
                <a:latin typeface="Comic Sans MS" panose="030F0702030302020204" pitchFamily="66" charset="0"/>
              </a:rPr>
              <a:t>viriya</a:t>
            </a:r>
            <a:r>
              <a:rPr lang="en-US" sz="2400" dirty="0">
                <a:latin typeface="Comic Sans MS" panose="030F0702030302020204" pitchFamily="66" charset="0"/>
              </a:rPr>
              <a:t>)</a:t>
            </a:r>
          </a:p>
          <a:p>
            <a:pPr marL="457200" indent="-457200">
              <a:lnSpc>
                <a:spcPct val="150000"/>
              </a:lnSpc>
              <a:buFont typeface="+mj-lt"/>
              <a:buAutoNum type="arabicPeriod"/>
            </a:pPr>
            <a:r>
              <a:rPr lang="en-US" sz="2400" dirty="0">
                <a:latin typeface="Comic Sans MS" panose="030F0702030302020204" pitchFamily="66" charset="0"/>
              </a:rPr>
              <a:t>Patience (</a:t>
            </a:r>
            <a:r>
              <a:rPr lang="en-US" sz="2400" dirty="0" err="1">
                <a:latin typeface="Comic Sans MS" panose="030F0702030302020204" pitchFamily="66" charset="0"/>
              </a:rPr>
              <a:t>khanti</a:t>
            </a:r>
            <a:r>
              <a:rPr lang="en-US" sz="2400" dirty="0">
                <a:latin typeface="Comic Sans MS" panose="030F0702030302020204" pitchFamily="66" charset="0"/>
              </a:rPr>
              <a:t>)</a:t>
            </a:r>
          </a:p>
          <a:p>
            <a:pPr marL="457200" indent="-457200">
              <a:lnSpc>
                <a:spcPct val="150000"/>
              </a:lnSpc>
              <a:buFont typeface="+mj-lt"/>
              <a:buAutoNum type="arabicPeriod"/>
            </a:pPr>
            <a:r>
              <a:rPr lang="en-US" sz="2400" dirty="0">
                <a:latin typeface="Comic Sans MS" panose="030F0702030302020204" pitchFamily="66" charset="0"/>
              </a:rPr>
              <a:t>Truthfulness (</a:t>
            </a:r>
            <a:r>
              <a:rPr lang="en-US" sz="2400" dirty="0" err="1">
                <a:latin typeface="Comic Sans MS" panose="030F0702030302020204" pitchFamily="66" charset="0"/>
              </a:rPr>
              <a:t>sacca</a:t>
            </a:r>
            <a:r>
              <a:rPr lang="en-US" sz="2400" dirty="0">
                <a:latin typeface="Comic Sans MS" panose="030F0702030302020204" pitchFamily="66" charset="0"/>
              </a:rPr>
              <a:t>)</a:t>
            </a:r>
          </a:p>
          <a:p>
            <a:pPr marL="457200" indent="-457200">
              <a:lnSpc>
                <a:spcPct val="150000"/>
              </a:lnSpc>
              <a:buFont typeface="+mj-lt"/>
              <a:buAutoNum type="arabicPeriod"/>
            </a:pPr>
            <a:r>
              <a:rPr lang="en-US" sz="2400" dirty="0">
                <a:latin typeface="Comic Sans MS" panose="030F0702030302020204" pitchFamily="66" charset="0"/>
              </a:rPr>
              <a:t>Determination (</a:t>
            </a:r>
            <a:r>
              <a:rPr lang="en-US" sz="2400" dirty="0" err="1">
                <a:latin typeface="Comic Sans MS" panose="030F0702030302020204" pitchFamily="66" charset="0"/>
              </a:rPr>
              <a:t>adhitthana</a:t>
            </a:r>
            <a:r>
              <a:rPr lang="en-US" sz="2400" dirty="0">
                <a:latin typeface="Comic Sans MS" panose="030F0702030302020204" pitchFamily="66" charset="0"/>
              </a:rPr>
              <a:t>)</a:t>
            </a:r>
          </a:p>
          <a:p>
            <a:pPr marL="457200" indent="-457200">
              <a:lnSpc>
                <a:spcPct val="150000"/>
              </a:lnSpc>
              <a:buFont typeface="+mj-lt"/>
              <a:buAutoNum type="arabicPeriod"/>
            </a:pPr>
            <a:r>
              <a:rPr lang="en-US" sz="2400" dirty="0">
                <a:latin typeface="Comic Sans MS" panose="030F0702030302020204" pitchFamily="66" charset="0"/>
              </a:rPr>
              <a:t>Loving-kindness (</a:t>
            </a:r>
            <a:r>
              <a:rPr lang="en-US" sz="2400" dirty="0" err="1">
                <a:latin typeface="Comic Sans MS" panose="030F0702030302020204" pitchFamily="66" charset="0"/>
              </a:rPr>
              <a:t>metta</a:t>
            </a:r>
            <a:r>
              <a:rPr lang="en-US" sz="2400" dirty="0">
                <a:latin typeface="Comic Sans MS" panose="030F0702030302020204" pitchFamily="66" charset="0"/>
              </a:rPr>
              <a:t>)</a:t>
            </a:r>
          </a:p>
          <a:p>
            <a:pPr marL="457200" indent="-457200">
              <a:lnSpc>
                <a:spcPct val="150000"/>
              </a:lnSpc>
              <a:buFont typeface="+mj-lt"/>
              <a:buAutoNum type="arabicPeriod"/>
            </a:pPr>
            <a:r>
              <a:rPr lang="en-US" sz="2400" dirty="0">
                <a:latin typeface="Comic Sans MS" panose="030F0702030302020204" pitchFamily="66" charset="0"/>
              </a:rPr>
              <a:t>Equanimity (</a:t>
            </a:r>
            <a:r>
              <a:rPr lang="en-US" sz="2400" dirty="0" err="1">
                <a:latin typeface="Comic Sans MS" panose="030F0702030302020204" pitchFamily="66" charset="0"/>
              </a:rPr>
              <a:t>upekkha</a:t>
            </a:r>
            <a:r>
              <a:rPr lang="en-US" sz="2400" dirty="0">
                <a:latin typeface="Comic Sans MS" panose="030F0702030302020204" pitchFamily="66" charset="0"/>
              </a:rPr>
              <a:t>)</a:t>
            </a:r>
          </a:p>
        </p:txBody>
      </p:sp>
    </p:spTree>
    <p:extLst>
      <p:ext uri="{BB962C8B-B14F-4D97-AF65-F5344CB8AC3E}">
        <p14:creationId xmlns:p14="http://schemas.microsoft.com/office/powerpoint/2010/main" val="25980887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30923" y="0"/>
            <a:ext cx="11424745" cy="927154"/>
          </a:xfrm>
        </p:spPr>
        <p:txBody>
          <a:bodyPr>
            <a:normAutofit fontScale="90000"/>
          </a:bodyPr>
          <a:lstStyle/>
          <a:p>
            <a:r>
              <a:rPr lang="en-GB" dirty="0">
                <a:latin typeface="Comic Sans MS" panose="030F0702030302020204" pitchFamily="66" charset="0"/>
              </a:rPr>
              <a:t>The Bodhisattva Path (Mahayana)</a:t>
            </a:r>
          </a:p>
        </p:txBody>
      </p:sp>
      <p:sp>
        <p:nvSpPr>
          <p:cNvPr id="3" name="Subtitle 2"/>
          <p:cNvSpPr>
            <a:spLocks noGrp="1"/>
          </p:cNvSpPr>
          <p:nvPr>
            <p:ph type="subTitle" idx="1"/>
          </p:nvPr>
        </p:nvSpPr>
        <p:spPr>
          <a:xfrm>
            <a:off x="430923" y="927154"/>
            <a:ext cx="7231117" cy="5153080"/>
          </a:xfrm>
        </p:spPr>
        <p:txBody>
          <a:bodyPr>
            <a:noAutofit/>
          </a:bodyPr>
          <a:lstStyle/>
          <a:p>
            <a:pPr marL="342900" indent="-342900" algn="l">
              <a:buFont typeface="Arial" panose="020B0604020202020204" pitchFamily="34" charset="0"/>
              <a:buChar char="•"/>
            </a:pPr>
            <a:r>
              <a:rPr lang="en-GB" sz="3200" dirty="0">
                <a:latin typeface="Comic Sans MS" panose="030F0702030302020204" pitchFamily="66" charset="0"/>
              </a:rPr>
              <a:t>A bodhisattva is a person or being who is motivated by an altruistic desire called </a:t>
            </a:r>
            <a:r>
              <a:rPr lang="en-GB" sz="3200" dirty="0" err="1">
                <a:latin typeface="Comic Sans MS" panose="030F0702030302020204" pitchFamily="66" charset="0"/>
              </a:rPr>
              <a:t>Bodhicitta</a:t>
            </a:r>
            <a:r>
              <a:rPr lang="en-GB" sz="3200" dirty="0">
                <a:latin typeface="Comic Sans MS" panose="030F0702030302020204" pitchFamily="66" charset="0"/>
              </a:rPr>
              <a:t> (lit. ‘Mind of Enlightenment’)</a:t>
            </a:r>
          </a:p>
          <a:p>
            <a:pPr marL="342900" indent="-342900" algn="l">
              <a:buFont typeface="Arial" panose="020B0604020202020204" pitchFamily="34" charset="0"/>
              <a:buChar char="•"/>
            </a:pPr>
            <a:r>
              <a:rPr lang="en-GB" sz="3200" dirty="0">
                <a:latin typeface="Comic Sans MS" panose="030F0702030302020204" pitchFamily="66" charset="0"/>
              </a:rPr>
              <a:t>Bodhicitta = Then Genuine desire to become a fully enlightened Buddha in order to liberate all other beings.</a:t>
            </a:r>
          </a:p>
          <a:p>
            <a:pPr marL="342900" indent="-342900" algn="l">
              <a:buFont typeface="Arial" panose="020B0604020202020204" pitchFamily="34" charset="0"/>
              <a:buChar char="•"/>
            </a:pPr>
            <a:r>
              <a:rPr lang="en-GB" sz="3200" dirty="0">
                <a:latin typeface="Comic Sans MS" panose="030F0702030302020204" pitchFamily="66" charset="0"/>
              </a:rPr>
              <a:t>Mahayana believes that Bodhisattvas postpone their </a:t>
            </a:r>
            <a:r>
              <a:rPr lang="en-GB" sz="3200" i="1" dirty="0" err="1">
                <a:latin typeface="Comic Sans MS" panose="030F0702030302020204" pitchFamily="66" charset="0"/>
              </a:rPr>
              <a:t>parinirvana</a:t>
            </a:r>
            <a:r>
              <a:rPr lang="en-GB" sz="3200" dirty="0">
                <a:latin typeface="Comic Sans MS" panose="030F0702030302020204" pitchFamily="66" charset="0"/>
              </a:rPr>
              <a:t> until all other beings have been liberated as well.</a:t>
            </a:r>
          </a:p>
        </p:txBody>
      </p:sp>
      <p:pic>
        <p:nvPicPr>
          <p:cNvPr id="4" name="Picture 3"/>
          <p:cNvPicPr>
            <a:picLocks noChangeAspect="1"/>
          </p:cNvPicPr>
          <p:nvPr/>
        </p:nvPicPr>
        <p:blipFill>
          <a:blip r:embed="rId2"/>
          <a:stretch>
            <a:fillRect/>
          </a:stretch>
        </p:blipFill>
        <p:spPr>
          <a:xfrm>
            <a:off x="8084714" y="1313793"/>
            <a:ext cx="3770954" cy="4929352"/>
          </a:xfrm>
          <a:prstGeom prst="rect">
            <a:avLst/>
          </a:prstGeom>
        </p:spPr>
      </p:pic>
    </p:spTree>
    <p:extLst>
      <p:ext uri="{BB962C8B-B14F-4D97-AF65-F5344CB8AC3E}">
        <p14:creationId xmlns:p14="http://schemas.microsoft.com/office/powerpoint/2010/main" val="523686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 calcmode="lin" valueType="num">
                                      <p:cBhvr additive="base">
                                        <p:cTn id="16"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 calcmode="lin" valueType="num">
                                      <p:cBhvr additive="base">
                                        <p:cTn id="2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additive="base">
                                        <p:cTn id="2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78372" y="0"/>
            <a:ext cx="11382704" cy="927154"/>
          </a:xfrm>
        </p:spPr>
        <p:txBody>
          <a:bodyPr>
            <a:normAutofit fontScale="90000"/>
          </a:bodyPr>
          <a:lstStyle/>
          <a:p>
            <a:r>
              <a:rPr lang="en-GB" dirty="0">
                <a:latin typeface="Comic Sans MS" panose="030F0702030302020204" pitchFamily="66" charset="0"/>
              </a:rPr>
              <a:t>The Six Perfections (</a:t>
            </a:r>
            <a:r>
              <a:rPr lang="en-GB" dirty="0" err="1">
                <a:latin typeface="Comic Sans MS" panose="030F0702030302020204" pitchFamily="66" charset="0"/>
              </a:rPr>
              <a:t>Paramitas</a:t>
            </a:r>
            <a:r>
              <a:rPr lang="en-GB" dirty="0">
                <a:latin typeface="Comic Sans MS" panose="030F0702030302020204" pitchFamily="66" charset="0"/>
              </a:rPr>
              <a:t>)</a:t>
            </a:r>
          </a:p>
        </p:txBody>
      </p:sp>
      <p:sp>
        <p:nvSpPr>
          <p:cNvPr id="3" name="Subtitle 2"/>
          <p:cNvSpPr>
            <a:spLocks noGrp="1"/>
          </p:cNvSpPr>
          <p:nvPr>
            <p:ph type="subTitle" idx="1"/>
          </p:nvPr>
        </p:nvSpPr>
        <p:spPr>
          <a:xfrm>
            <a:off x="588579" y="1531499"/>
            <a:ext cx="2564524" cy="4596031"/>
          </a:xfrm>
        </p:spPr>
        <p:txBody>
          <a:bodyPr>
            <a:normAutofit/>
          </a:bodyPr>
          <a:lstStyle/>
          <a:p>
            <a:pPr marL="457200" indent="-457200" algn="l">
              <a:lnSpc>
                <a:spcPct val="150000"/>
              </a:lnSpc>
              <a:buFont typeface="+mj-lt"/>
              <a:buAutoNum type="arabicPeriod"/>
            </a:pPr>
            <a:r>
              <a:rPr lang="en-GB" sz="2800" dirty="0">
                <a:latin typeface="Comic Sans MS" panose="030F0702030302020204" pitchFamily="66" charset="0"/>
              </a:rPr>
              <a:t>Generosity </a:t>
            </a:r>
          </a:p>
          <a:p>
            <a:pPr marL="457200" indent="-457200" algn="l">
              <a:lnSpc>
                <a:spcPct val="150000"/>
              </a:lnSpc>
              <a:buFont typeface="+mj-lt"/>
              <a:buAutoNum type="arabicPeriod"/>
            </a:pPr>
            <a:r>
              <a:rPr lang="en-GB" sz="2800" dirty="0">
                <a:latin typeface="Comic Sans MS" panose="030F0702030302020204" pitchFamily="66" charset="0"/>
              </a:rPr>
              <a:t>Discipline </a:t>
            </a:r>
          </a:p>
          <a:p>
            <a:pPr marL="457200" indent="-457200" algn="l">
              <a:lnSpc>
                <a:spcPct val="150000"/>
              </a:lnSpc>
              <a:buFont typeface="+mj-lt"/>
              <a:buAutoNum type="arabicPeriod"/>
            </a:pPr>
            <a:r>
              <a:rPr lang="en-GB" sz="2800" dirty="0">
                <a:latin typeface="Comic Sans MS" panose="030F0702030302020204" pitchFamily="66" charset="0"/>
              </a:rPr>
              <a:t>Patience </a:t>
            </a:r>
          </a:p>
          <a:p>
            <a:pPr marL="457200" indent="-457200" algn="l">
              <a:lnSpc>
                <a:spcPct val="150000"/>
              </a:lnSpc>
              <a:buFont typeface="+mj-lt"/>
              <a:buAutoNum type="arabicPeriod"/>
            </a:pPr>
            <a:r>
              <a:rPr lang="en-GB" sz="2800" dirty="0">
                <a:latin typeface="Comic Sans MS" panose="030F0702030302020204" pitchFamily="66" charset="0"/>
              </a:rPr>
              <a:t>Diligence</a:t>
            </a:r>
          </a:p>
          <a:p>
            <a:pPr marL="457200" indent="-457200" algn="l">
              <a:lnSpc>
                <a:spcPct val="150000"/>
              </a:lnSpc>
              <a:buFont typeface="+mj-lt"/>
              <a:buAutoNum type="arabicPeriod"/>
            </a:pPr>
            <a:r>
              <a:rPr lang="en-GB" sz="2800" dirty="0">
                <a:latin typeface="Comic Sans MS" panose="030F0702030302020204" pitchFamily="66" charset="0"/>
              </a:rPr>
              <a:t>Meditation</a:t>
            </a:r>
          </a:p>
          <a:p>
            <a:pPr marL="457200" indent="-457200" algn="l">
              <a:lnSpc>
                <a:spcPct val="150000"/>
              </a:lnSpc>
              <a:buFont typeface="+mj-lt"/>
              <a:buAutoNum type="arabicPeriod"/>
            </a:pPr>
            <a:r>
              <a:rPr lang="en-GB" sz="2800" dirty="0">
                <a:latin typeface="Comic Sans MS" panose="030F0702030302020204" pitchFamily="66" charset="0"/>
              </a:rPr>
              <a:t>Wisdom </a:t>
            </a:r>
          </a:p>
        </p:txBody>
      </p:sp>
      <p:sp>
        <p:nvSpPr>
          <p:cNvPr id="4" name="TextBox 3"/>
          <p:cNvSpPr txBox="1"/>
          <p:nvPr/>
        </p:nvSpPr>
        <p:spPr>
          <a:xfrm>
            <a:off x="4752109" y="1603215"/>
            <a:ext cx="6754807" cy="4524315"/>
          </a:xfrm>
          <a:prstGeom prst="rect">
            <a:avLst/>
          </a:prstGeom>
          <a:noFill/>
        </p:spPr>
        <p:txBody>
          <a:bodyPr wrap="square" rtlCol="0">
            <a:spAutoFit/>
          </a:bodyPr>
          <a:lstStyle/>
          <a:p>
            <a:pPr marL="285750" indent="-285750">
              <a:buFont typeface="Arial" panose="020B0604020202020204" pitchFamily="34" charset="0"/>
              <a:buChar char="•"/>
            </a:pPr>
            <a:r>
              <a:rPr lang="en-GB" sz="3200" dirty="0">
                <a:latin typeface="Comic Sans MS" panose="030F0702030302020204" pitchFamily="66" charset="0"/>
              </a:rPr>
              <a:t>The Six </a:t>
            </a:r>
            <a:r>
              <a:rPr lang="en-GB" sz="3200" dirty="0" err="1">
                <a:latin typeface="Comic Sans MS" panose="030F0702030302020204" pitchFamily="66" charset="0"/>
              </a:rPr>
              <a:t>Paramitas</a:t>
            </a:r>
            <a:r>
              <a:rPr lang="en-GB" sz="3200" dirty="0">
                <a:latin typeface="Comic Sans MS" panose="030F0702030302020204" pitchFamily="66" charset="0"/>
              </a:rPr>
              <a:t> are equivalent to the 10 </a:t>
            </a:r>
            <a:r>
              <a:rPr lang="en-GB" sz="3200" dirty="0" err="1">
                <a:latin typeface="Comic Sans MS" panose="030F0702030302020204" pitchFamily="66" charset="0"/>
              </a:rPr>
              <a:t>Paramis</a:t>
            </a:r>
            <a:r>
              <a:rPr lang="en-GB" sz="3200" dirty="0">
                <a:latin typeface="Comic Sans MS" panose="030F0702030302020204" pitchFamily="66" charset="0"/>
              </a:rPr>
              <a:t> of Theravada.  </a:t>
            </a:r>
          </a:p>
          <a:p>
            <a:pPr marL="285750" indent="-285750">
              <a:buFont typeface="Arial" panose="020B0604020202020204" pitchFamily="34" charset="0"/>
              <a:buChar char="•"/>
            </a:pPr>
            <a:r>
              <a:rPr lang="en-GB" sz="3200" dirty="0">
                <a:latin typeface="Comic Sans MS" panose="030F0702030302020204" pitchFamily="66" charset="0"/>
              </a:rPr>
              <a:t>Both lists could be seen as ways of describing aspects of enlightenment in more tangible ways.  </a:t>
            </a:r>
          </a:p>
          <a:p>
            <a:pPr marL="285750" indent="-285750">
              <a:buFont typeface="Arial" panose="020B0604020202020204" pitchFamily="34" charset="0"/>
              <a:buChar char="•"/>
            </a:pPr>
            <a:r>
              <a:rPr lang="en-GB" sz="3200" dirty="0">
                <a:latin typeface="Comic Sans MS" panose="030F0702030302020204" pitchFamily="66" charset="0"/>
              </a:rPr>
              <a:t>E.g. an </a:t>
            </a:r>
            <a:r>
              <a:rPr lang="en-GB" sz="3200" dirty="0" err="1">
                <a:latin typeface="Comic Sans MS" panose="030F0702030302020204" pitchFamily="66" charset="0"/>
              </a:rPr>
              <a:t>Arhat</a:t>
            </a:r>
            <a:r>
              <a:rPr lang="en-GB" sz="3200" dirty="0">
                <a:latin typeface="Comic Sans MS" panose="030F0702030302020204" pitchFamily="66" charset="0"/>
              </a:rPr>
              <a:t> or Bodhisattva should be perfectly generous, patient, etc.</a:t>
            </a:r>
          </a:p>
        </p:txBody>
      </p:sp>
    </p:spTree>
    <p:extLst>
      <p:ext uri="{BB962C8B-B14F-4D97-AF65-F5344CB8AC3E}">
        <p14:creationId xmlns:p14="http://schemas.microsoft.com/office/powerpoint/2010/main" val="33913854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313</TotalTime>
  <Words>1190</Words>
  <Application>Microsoft Office PowerPoint</Application>
  <PresentationFormat>Widescreen</PresentationFormat>
  <Paragraphs>96</Paragraphs>
  <Slides>12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Calibri Light</vt:lpstr>
      <vt:lpstr>Comic Sans MS</vt:lpstr>
      <vt:lpstr>Cooper Black</vt:lpstr>
      <vt:lpstr>Office Theme</vt:lpstr>
      <vt:lpstr>The Arhat Path </vt:lpstr>
      <vt:lpstr>The four stages </vt:lpstr>
      <vt:lpstr>The four stages of Awakening….</vt:lpstr>
      <vt:lpstr>The four stages of Awakening….</vt:lpstr>
      <vt:lpstr>The four stages of Awakening….</vt:lpstr>
      <vt:lpstr>The four stages of Awakening….</vt:lpstr>
      <vt:lpstr>The 10 Paramis (perfections)</vt:lpstr>
      <vt:lpstr>The Bodhisattva Path (Mahayana)</vt:lpstr>
      <vt:lpstr>The Six Perfections (Paramitas)</vt:lpstr>
      <vt:lpstr>The 10 Bhumis (stages)</vt:lpstr>
      <vt:lpstr>Comparisons</vt:lpstr>
      <vt:lpstr>Comparisons</vt:lpstr>
    </vt:vector>
  </TitlesOfParts>
  <Company>The Godolphin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Sharkey</dc:creator>
  <cp:lastModifiedBy>NVeitch</cp:lastModifiedBy>
  <cp:revision>26</cp:revision>
  <cp:lastPrinted>2017-10-11T07:43:24Z</cp:lastPrinted>
  <dcterms:created xsi:type="dcterms:W3CDTF">2017-10-10T23:22:50Z</dcterms:created>
  <dcterms:modified xsi:type="dcterms:W3CDTF">2018-04-26T15:54:23Z</dcterms:modified>
</cp:coreProperties>
</file>