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393474-CB83-44D5-9A31-5D0D70C46C0E}" type="datetimeFigureOut">
              <a:rPr lang="en-GB" smtClean="0"/>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274029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393474-CB83-44D5-9A31-5D0D70C46C0E}" type="datetimeFigureOut">
              <a:rPr lang="en-GB" smtClean="0"/>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156002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393474-CB83-44D5-9A31-5D0D70C46C0E}" type="datetimeFigureOut">
              <a:rPr lang="en-GB" smtClean="0"/>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351302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393474-CB83-44D5-9A31-5D0D70C46C0E}" type="datetimeFigureOut">
              <a:rPr lang="en-GB" smtClean="0"/>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69165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93474-CB83-44D5-9A31-5D0D70C46C0E}" type="datetimeFigureOut">
              <a:rPr lang="en-GB" smtClean="0"/>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258972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393474-CB83-44D5-9A31-5D0D70C46C0E}" type="datetimeFigureOut">
              <a:rPr lang="en-GB" smtClean="0"/>
              <a:t>27/04/2018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300379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393474-CB83-44D5-9A31-5D0D70C46C0E}" type="datetimeFigureOut">
              <a:rPr lang="en-GB" smtClean="0"/>
              <a:t>27/04/2018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194570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393474-CB83-44D5-9A31-5D0D70C46C0E}" type="datetimeFigureOut">
              <a:rPr lang="en-GB" smtClean="0"/>
              <a:t>27/04/2018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117030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93474-CB83-44D5-9A31-5D0D70C46C0E}" type="datetimeFigureOut">
              <a:rPr lang="en-GB" smtClean="0"/>
              <a:t>27/04/2018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120212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93474-CB83-44D5-9A31-5D0D70C46C0E}" type="datetimeFigureOut">
              <a:rPr lang="en-GB" smtClean="0"/>
              <a:t>27/04/2018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48878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93474-CB83-44D5-9A31-5D0D70C46C0E}" type="datetimeFigureOut">
              <a:rPr lang="en-GB" smtClean="0"/>
              <a:t>27/04/2018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5E6A3A-97A0-42CE-A18D-F2EFAD001CC0}" type="slidenum">
              <a:rPr lang="en-GB" smtClean="0"/>
              <a:t>‹#›</a:t>
            </a:fld>
            <a:endParaRPr lang="en-GB"/>
          </a:p>
        </p:txBody>
      </p:sp>
    </p:spTree>
    <p:extLst>
      <p:ext uri="{BB962C8B-B14F-4D97-AF65-F5344CB8AC3E}">
        <p14:creationId xmlns:p14="http://schemas.microsoft.com/office/powerpoint/2010/main" val="220737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93474-CB83-44D5-9A31-5D0D70C46C0E}" type="datetimeFigureOut">
              <a:rPr lang="en-GB" smtClean="0"/>
              <a:t>27/04/2018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E6A3A-97A0-42CE-A18D-F2EFAD001CC0}" type="slidenum">
              <a:rPr lang="en-GB" smtClean="0"/>
              <a:t>‹#›</a:t>
            </a:fld>
            <a:endParaRPr lang="en-GB"/>
          </a:p>
        </p:txBody>
      </p:sp>
    </p:spTree>
    <p:extLst>
      <p:ext uri="{BB962C8B-B14F-4D97-AF65-F5344CB8AC3E}">
        <p14:creationId xmlns:p14="http://schemas.microsoft.com/office/powerpoint/2010/main" val="17475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houghtco.com/taking-the-bodhisattva-vows-450005" TargetMode="External"/><Relationship Id="rId2" Type="http://schemas.openxmlformats.org/officeDocument/2006/relationships/hyperlink" Target="https://www.thoughtco.com/upaya-skillful-or-expedient-means-450018" TargetMode="External"/><Relationship Id="rId1" Type="http://schemas.openxmlformats.org/officeDocument/2006/relationships/slideLayout" Target="../slideLayouts/slideLayout2.xml"/><Relationship Id="rId5" Type="http://schemas.openxmlformats.org/officeDocument/2006/relationships/hyperlink" Target="https://www.thoughtco.com/lord-krishna-speaks-on-knowledge-1770451" TargetMode="External"/><Relationship Id="rId4" Type="http://schemas.openxmlformats.org/officeDocument/2006/relationships/hyperlink" Target="https://www.thoughtco.com/the-powers-of-buddhism-4497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486" y="853441"/>
            <a:ext cx="11977914" cy="4069079"/>
          </a:xfrm>
          <a:ln>
            <a:solidFill>
              <a:schemeClr val="accent2"/>
            </a:solidFill>
          </a:ln>
        </p:spPr>
        <p:txBody>
          <a:bodyPr>
            <a:normAutofit fontScale="92500"/>
          </a:bodyPr>
          <a:lstStyle/>
          <a:p>
            <a:pPr marL="0" indent="0">
              <a:buNone/>
            </a:pPr>
            <a:r>
              <a:rPr lang="en-GB" dirty="0">
                <a:latin typeface="+mj-lt"/>
              </a:rPr>
              <a:t>A person becomes a </a:t>
            </a:r>
            <a:r>
              <a:rPr lang="en-GB" b="1" u="sng" dirty="0">
                <a:latin typeface="+mj-lt"/>
              </a:rPr>
              <a:t>Bodhisattva</a:t>
            </a:r>
            <a:r>
              <a:rPr lang="en-GB" dirty="0">
                <a:latin typeface="+mj-lt"/>
              </a:rPr>
              <a:t> by </a:t>
            </a:r>
            <a:r>
              <a:rPr lang="en-GB" b="1" dirty="0">
                <a:solidFill>
                  <a:srgbClr val="FF0000"/>
                </a:solidFill>
                <a:latin typeface="+mj-lt"/>
              </a:rPr>
              <a:t>perfecting certain attributes </a:t>
            </a:r>
            <a:r>
              <a:rPr lang="en-GB" dirty="0">
                <a:latin typeface="+mj-lt"/>
              </a:rPr>
              <a:t>in their lives.  There are six of these that Mahayana Buddhists focus on and are called the </a:t>
            </a:r>
            <a:r>
              <a:rPr lang="en-GB" b="1" dirty="0">
                <a:solidFill>
                  <a:srgbClr val="7030A0"/>
                </a:solidFill>
                <a:latin typeface="+mj-lt"/>
              </a:rPr>
              <a:t>six perfections</a:t>
            </a:r>
            <a:r>
              <a:rPr lang="en-GB" dirty="0">
                <a:latin typeface="+mj-lt"/>
              </a:rPr>
              <a:t>:</a:t>
            </a:r>
          </a:p>
          <a:p>
            <a:pPr marL="514350" indent="-514350">
              <a:buFont typeface="+mj-lt"/>
              <a:buAutoNum type="arabicPeriod"/>
            </a:pPr>
            <a:r>
              <a:rPr lang="en-GB" b="1" u="sng" dirty="0">
                <a:latin typeface="+mj-lt"/>
              </a:rPr>
              <a:t>Generosity</a:t>
            </a:r>
            <a:r>
              <a:rPr lang="en-GB" dirty="0">
                <a:latin typeface="+mj-lt"/>
              </a:rPr>
              <a:t> – to be charitable and generous in all that is done</a:t>
            </a:r>
          </a:p>
          <a:p>
            <a:pPr marL="514350" indent="-514350">
              <a:buFont typeface="+mj-lt"/>
              <a:buAutoNum type="arabicPeriod"/>
            </a:pPr>
            <a:r>
              <a:rPr lang="en-GB" b="1" u="sng" dirty="0">
                <a:latin typeface="+mj-lt"/>
              </a:rPr>
              <a:t>Morality</a:t>
            </a:r>
            <a:r>
              <a:rPr lang="en-GB" dirty="0">
                <a:latin typeface="+mj-lt"/>
              </a:rPr>
              <a:t> – to live with good morals and ethical behaviour</a:t>
            </a:r>
          </a:p>
          <a:p>
            <a:pPr marL="514350" indent="-514350">
              <a:buFont typeface="+mj-lt"/>
              <a:buAutoNum type="arabicPeriod"/>
            </a:pPr>
            <a:r>
              <a:rPr lang="en-GB" b="1" u="sng" dirty="0">
                <a:latin typeface="+mj-lt"/>
              </a:rPr>
              <a:t>Patience</a:t>
            </a:r>
            <a:r>
              <a:rPr lang="en-GB" dirty="0">
                <a:latin typeface="+mj-lt"/>
              </a:rPr>
              <a:t> – to practice being patient in all things</a:t>
            </a:r>
          </a:p>
          <a:p>
            <a:pPr marL="514350" indent="-514350">
              <a:buFont typeface="+mj-lt"/>
              <a:buAutoNum type="arabicPeriod"/>
            </a:pPr>
            <a:r>
              <a:rPr lang="en-GB" b="1" u="sng" dirty="0">
                <a:latin typeface="+mj-lt"/>
              </a:rPr>
              <a:t>Energy</a:t>
            </a:r>
            <a:r>
              <a:rPr lang="en-GB" dirty="0">
                <a:latin typeface="+mj-lt"/>
              </a:rPr>
              <a:t> – to cultivate the energy and perseverance needed to keep going even when things get difficult (resilience) </a:t>
            </a:r>
          </a:p>
          <a:p>
            <a:pPr marL="514350" indent="-514350">
              <a:buFont typeface="+mj-lt"/>
              <a:buAutoNum type="arabicPeriod"/>
            </a:pPr>
            <a:r>
              <a:rPr lang="en-GB" b="1" u="sng" dirty="0">
                <a:latin typeface="+mj-lt"/>
              </a:rPr>
              <a:t>Meditation</a:t>
            </a:r>
            <a:r>
              <a:rPr lang="en-GB" dirty="0">
                <a:latin typeface="+mj-lt"/>
              </a:rPr>
              <a:t> – to develop concentration and awareness</a:t>
            </a:r>
          </a:p>
          <a:p>
            <a:pPr marL="514350" indent="-514350">
              <a:buFont typeface="+mj-lt"/>
              <a:buAutoNum type="arabicPeriod"/>
            </a:pPr>
            <a:r>
              <a:rPr lang="en-GB" b="1" u="sng" dirty="0">
                <a:latin typeface="+mj-lt"/>
              </a:rPr>
              <a:t>Wisdom</a:t>
            </a:r>
            <a:r>
              <a:rPr lang="en-GB" dirty="0">
                <a:latin typeface="+mj-lt"/>
              </a:rPr>
              <a:t> – to obtain wisdom and understanding</a:t>
            </a:r>
          </a:p>
        </p:txBody>
      </p:sp>
      <p:sp>
        <p:nvSpPr>
          <p:cNvPr id="4" name="Title 1"/>
          <p:cNvSpPr txBox="1">
            <a:spLocks/>
          </p:cNvSpPr>
          <p:nvPr/>
        </p:nvSpPr>
        <p:spPr>
          <a:xfrm>
            <a:off x="112486" y="1"/>
            <a:ext cx="11977914" cy="731520"/>
          </a:xfrm>
          <a:prstGeom prst="rect">
            <a:avLst/>
          </a:prstGeom>
          <a:ln w="76200">
            <a:solidFill>
              <a:schemeClr val="accent2"/>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Becoming a Bodhisattva – introductions to the 6 perfections</a:t>
            </a:r>
          </a:p>
        </p:txBody>
      </p:sp>
      <p:sp>
        <p:nvSpPr>
          <p:cNvPr id="5" name="TextBox 4"/>
          <p:cNvSpPr txBox="1"/>
          <p:nvPr/>
        </p:nvSpPr>
        <p:spPr>
          <a:xfrm>
            <a:off x="112486" y="5042118"/>
            <a:ext cx="11977914" cy="1815882"/>
          </a:xfrm>
          <a:prstGeom prst="rect">
            <a:avLst/>
          </a:prstGeom>
          <a:noFill/>
          <a:ln>
            <a:solidFill>
              <a:schemeClr val="accent2"/>
            </a:solidFill>
          </a:ln>
        </p:spPr>
        <p:txBody>
          <a:bodyPr wrap="square" rtlCol="0">
            <a:spAutoFit/>
          </a:bodyPr>
          <a:lstStyle/>
          <a:p>
            <a:r>
              <a:rPr lang="en-GB" sz="2800" dirty="0">
                <a:latin typeface="+mj-lt"/>
              </a:rPr>
              <a:t>Mahayana Buddhists believe there are </a:t>
            </a:r>
            <a:r>
              <a:rPr lang="en-GB" sz="2800" b="1" dirty="0">
                <a:solidFill>
                  <a:srgbClr val="00B0F0"/>
                </a:solidFill>
                <a:latin typeface="+mj-lt"/>
              </a:rPr>
              <a:t>earthly and transcendent </a:t>
            </a:r>
            <a:r>
              <a:rPr lang="en-GB" sz="2800" b="1" u="sng" dirty="0">
                <a:latin typeface="+mj-lt"/>
              </a:rPr>
              <a:t>Bodhisattvas</a:t>
            </a:r>
            <a:r>
              <a:rPr lang="en-GB" sz="2800" dirty="0">
                <a:latin typeface="+mj-lt"/>
              </a:rPr>
              <a:t> – the ‘</a:t>
            </a:r>
            <a:r>
              <a:rPr lang="en-GB" sz="2800" b="1" dirty="0">
                <a:solidFill>
                  <a:srgbClr val="FF0066"/>
                </a:solidFill>
                <a:latin typeface="+mj-lt"/>
              </a:rPr>
              <a:t>earthly’ ones continue to be reborn and live on Earth</a:t>
            </a:r>
            <a:r>
              <a:rPr lang="en-GB" sz="2800" dirty="0">
                <a:latin typeface="+mj-lt"/>
              </a:rPr>
              <a:t>, while the </a:t>
            </a:r>
            <a:r>
              <a:rPr lang="en-GB" sz="2800" b="1" dirty="0">
                <a:solidFill>
                  <a:schemeClr val="accent6"/>
                </a:solidFill>
                <a:latin typeface="+mj-lt"/>
              </a:rPr>
              <a:t>‘transcendent’ ones remain as spiritual or mythical beings</a:t>
            </a:r>
            <a:r>
              <a:rPr lang="en-GB" sz="2800" dirty="0">
                <a:latin typeface="+mj-lt"/>
              </a:rPr>
              <a:t>.  Mahayana Buddhists pray to these </a:t>
            </a:r>
            <a:r>
              <a:rPr lang="en-GB" sz="2800" b="1" u="sng" dirty="0">
                <a:latin typeface="+mj-lt"/>
              </a:rPr>
              <a:t>Bodhisattvas</a:t>
            </a:r>
            <a:r>
              <a:rPr lang="en-GB" sz="2800" dirty="0">
                <a:latin typeface="+mj-lt"/>
              </a:rPr>
              <a:t> in times of need</a:t>
            </a:r>
          </a:p>
        </p:txBody>
      </p:sp>
    </p:spTree>
    <p:extLst>
      <p:ext uri="{BB962C8B-B14F-4D97-AF65-F5344CB8AC3E}">
        <p14:creationId xmlns:p14="http://schemas.microsoft.com/office/powerpoint/2010/main" val="254965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551305"/>
            <a:ext cx="11856720" cy="1938655"/>
          </a:xfrm>
          <a:ln>
            <a:solidFill>
              <a:schemeClr val="accent2"/>
            </a:solidFill>
          </a:ln>
        </p:spPr>
        <p:txBody>
          <a:bodyPr/>
          <a:lstStyle/>
          <a:p>
            <a:pPr marL="0" indent="0">
              <a:buNone/>
            </a:pPr>
            <a:r>
              <a:rPr lang="en-GB" dirty="0">
                <a:latin typeface="+mj-lt"/>
              </a:rPr>
              <a:t>The true generosity of spirit. It is giving from sincere desire to benefit others, without expectation of reward or recognition. There must be no selfishness attached. Even charity work done to "feel good about myself" is not true dana paramita</a:t>
            </a:r>
          </a:p>
        </p:txBody>
      </p:sp>
      <p:sp>
        <p:nvSpPr>
          <p:cNvPr id="4" name="Title 1"/>
          <p:cNvSpPr txBox="1">
            <a:spLocks/>
          </p:cNvSpPr>
          <p:nvPr/>
        </p:nvSpPr>
        <p:spPr>
          <a:xfrm>
            <a:off x="182880" y="0"/>
            <a:ext cx="11856720" cy="899795"/>
          </a:xfrm>
          <a:prstGeom prst="rect">
            <a:avLst/>
          </a:prstGeom>
          <a:ln w="76200">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The 6 perfections or </a:t>
            </a:r>
            <a:r>
              <a:rPr lang="en-GB" i="1"/>
              <a:t>paramitas</a:t>
            </a:r>
            <a:endParaRPr lang="en-GB" dirty="0"/>
          </a:p>
        </p:txBody>
      </p:sp>
      <p:sp>
        <p:nvSpPr>
          <p:cNvPr id="2" name="Title 1"/>
          <p:cNvSpPr>
            <a:spLocks noGrp="1"/>
          </p:cNvSpPr>
          <p:nvPr>
            <p:ph type="title"/>
          </p:nvPr>
        </p:nvSpPr>
        <p:spPr>
          <a:xfrm>
            <a:off x="5867400" y="771524"/>
            <a:ext cx="6035040" cy="591185"/>
          </a:xfrm>
          <a:solidFill>
            <a:schemeClr val="accent1">
              <a:lumMod val="40000"/>
              <a:lumOff val="60000"/>
            </a:schemeClr>
          </a:solidFill>
          <a:ln>
            <a:solidFill>
              <a:schemeClr val="accent2"/>
            </a:solidFill>
          </a:ln>
        </p:spPr>
        <p:txBody>
          <a:bodyPr>
            <a:normAutofit fontScale="90000"/>
          </a:bodyPr>
          <a:lstStyle/>
          <a:p>
            <a:r>
              <a:rPr lang="en-GB" dirty="0"/>
              <a:t>#1 - Perfection of generosity</a:t>
            </a:r>
          </a:p>
        </p:txBody>
      </p:sp>
      <p:sp>
        <p:nvSpPr>
          <p:cNvPr id="5" name="Title 1"/>
          <p:cNvSpPr txBox="1">
            <a:spLocks/>
          </p:cNvSpPr>
          <p:nvPr/>
        </p:nvSpPr>
        <p:spPr>
          <a:xfrm>
            <a:off x="365760" y="3678556"/>
            <a:ext cx="6035040" cy="591185"/>
          </a:xfrm>
          <a:prstGeom prst="rect">
            <a:avLst/>
          </a:prstGeom>
          <a:solidFill>
            <a:schemeClr val="accent2">
              <a:lumMod val="40000"/>
              <a:lumOff val="60000"/>
            </a:schemeClr>
          </a:solidFill>
          <a:ln>
            <a:solidFill>
              <a:schemeClr val="accent2"/>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#2 - Perfection of morality</a:t>
            </a:r>
          </a:p>
        </p:txBody>
      </p:sp>
      <p:sp>
        <p:nvSpPr>
          <p:cNvPr id="6" name="Content Placeholder 2"/>
          <p:cNvSpPr txBox="1">
            <a:spLocks/>
          </p:cNvSpPr>
          <p:nvPr/>
        </p:nvSpPr>
        <p:spPr>
          <a:xfrm>
            <a:off x="182880" y="4458337"/>
            <a:ext cx="11856720" cy="2140583"/>
          </a:xfrm>
          <a:prstGeom prst="rect">
            <a:avLst/>
          </a:prstGeom>
          <a:ln>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mj-lt"/>
              </a:rPr>
              <a:t>Buddhist morality is not about unquestioning obedience to a list of rules. An enlightened being is said to respond correctly to all situations without having to consult a list of rules.</a:t>
            </a:r>
          </a:p>
          <a:p>
            <a:pPr marL="0" indent="0">
              <a:buNone/>
            </a:pPr>
            <a:r>
              <a:rPr lang="en-GB" dirty="0">
                <a:latin typeface="+mj-lt"/>
              </a:rPr>
              <a:t>In the practice of morality, we develop selfless compassion. Along the way we practice renunciation and gain an appreciation for karma</a:t>
            </a:r>
          </a:p>
        </p:txBody>
      </p:sp>
    </p:spTree>
    <p:extLst>
      <p:ext uri="{BB962C8B-B14F-4D97-AF65-F5344CB8AC3E}">
        <p14:creationId xmlns:p14="http://schemas.microsoft.com/office/powerpoint/2010/main" val="366435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362709"/>
            <a:ext cx="11856720" cy="2127251"/>
          </a:xfrm>
          <a:ln>
            <a:solidFill>
              <a:schemeClr val="accent2"/>
            </a:solidFill>
          </a:ln>
        </p:spPr>
        <p:txBody>
          <a:bodyPr>
            <a:normAutofit fontScale="70000" lnSpcReduction="20000"/>
          </a:bodyPr>
          <a:lstStyle/>
          <a:p>
            <a:pPr marL="0" indent="0">
              <a:buNone/>
            </a:pPr>
            <a:r>
              <a:rPr lang="en-GB" dirty="0">
                <a:latin typeface="+mj-lt"/>
              </a:rPr>
              <a:t>Patience, tolerance, forbearance, endurance, or composure. It literally means "able to withstand." It is said there are three dimensions to patience: the ability to endure personal hardship; patience with others; and acceptance of truth.</a:t>
            </a:r>
          </a:p>
          <a:p>
            <a:pPr marL="0" indent="0">
              <a:buNone/>
            </a:pPr>
            <a:r>
              <a:rPr lang="en-GB" dirty="0">
                <a:latin typeface="+mj-lt"/>
              </a:rPr>
              <a:t>The perfection of patience begins with acceptance of the Four Noble Truths, including the truth of suffering (</a:t>
            </a:r>
            <a:r>
              <a:rPr lang="en-GB" i="1" dirty="0">
                <a:latin typeface="+mj-lt"/>
              </a:rPr>
              <a:t>dukkha</a:t>
            </a:r>
            <a:r>
              <a:rPr lang="en-GB" dirty="0">
                <a:latin typeface="+mj-lt"/>
              </a:rPr>
              <a:t>). Through practice our attention turns away from our own suffering and toward the suffering of others.</a:t>
            </a:r>
          </a:p>
          <a:p>
            <a:pPr marL="0" indent="0">
              <a:buNone/>
            </a:pPr>
            <a:r>
              <a:rPr lang="en-GB" dirty="0">
                <a:latin typeface="+mj-lt"/>
              </a:rPr>
              <a:t>Accepting truth refers to accepting difficult truths about ourselves -- that we are greedy, that we are mortal -- and also accepting the truth of the illusory nature of our existence</a:t>
            </a:r>
          </a:p>
        </p:txBody>
      </p:sp>
      <p:sp>
        <p:nvSpPr>
          <p:cNvPr id="4" name="Title 1"/>
          <p:cNvSpPr txBox="1">
            <a:spLocks/>
          </p:cNvSpPr>
          <p:nvPr/>
        </p:nvSpPr>
        <p:spPr>
          <a:xfrm>
            <a:off x="182880" y="0"/>
            <a:ext cx="11856720" cy="899795"/>
          </a:xfrm>
          <a:prstGeom prst="rect">
            <a:avLst/>
          </a:prstGeom>
          <a:ln w="76200">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The 6 perfections or </a:t>
            </a:r>
            <a:r>
              <a:rPr lang="en-GB" i="1"/>
              <a:t>paramitas</a:t>
            </a:r>
            <a:endParaRPr lang="en-GB" dirty="0"/>
          </a:p>
        </p:txBody>
      </p:sp>
      <p:sp>
        <p:nvSpPr>
          <p:cNvPr id="2" name="Title 1"/>
          <p:cNvSpPr>
            <a:spLocks noGrp="1"/>
          </p:cNvSpPr>
          <p:nvPr>
            <p:ph type="title"/>
          </p:nvPr>
        </p:nvSpPr>
        <p:spPr>
          <a:xfrm>
            <a:off x="5867400" y="771524"/>
            <a:ext cx="6035040" cy="591185"/>
          </a:xfrm>
          <a:solidFill>
            <a:srgbClr val="FAA2BD"/>
          </a:solidFill>
          <a:ln>
            <a:solidFill>
              <a:schemeClr val="accent2"/>
            </a:solidFill>
          </a:ln>
        </p:spPr>
        <p:txBody>
          <a:bodyPr>
            <a:normAutofit fontScale="90000"/>
          </a:bodyPr>
          <a:lstStyle/>
          <a:p>
            <a:r>
              <a:rPr lang="en-GB" dirty="0"/>
              <a:t>#3 - Perfection of patience</a:t>
            </a:r>
          </a:p>
        </p:txBody>
      </p:sp>
      <p:sp>
        <p:nvSpPr>
          <p:cNvPr id="5" name="Title 1"/>
          <p:cNvSpPr txBox="1">
            <a:spLocks/>
          </p:cNvSpPr>
          <p:nvPr/>
        </p:nvSpPr>
        <p:spPr>
          <a:xfrm>
            <a:off x="365760" y="3678556"/>
            <a:ext cx="6035040" cy="591185"/>
          </a:xfrm>
          <a:prstGeom prst="rect">
            <a:avLst/>
          </a:prstGeom>
          <a:solidFill>
            <a:schemeClr val="accent4">
              <a:lumMod val="40000"/>
              <a:lumOff val="60000"/>
            </a:schemeClr>
          </a:solidFill>
          <a:ln>
            <a:solidFill>
              <a:schemeClr val="accent2"/>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#4 - Perfection of energy</a:t>
            </a:r>
          </a:p>
        </p:txBody>
      </p:sp>
      <p:sp>
        <p:nvSpPr>
          <p:cNvPr id="6" name="Content Placeholder 2"/>
          <p:cNvSpPr txBox="1">
            <a:spLocks/>
          </p:cNvSpPr>
          <p:nvPr/>
        </p:nvSpPr>
        <p:spPr>
          <a:xfrm>
            <a:off x="182880" y="4458337"/>
            <a:ext cx="11856720" cy="2140583"/>
          </a:xfrm>
          <a:prstGeom prst="rect">
            <a:avLst/>
          </a:prstGeom>
          <a:ln>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mj-lt"/>
              </a:rPr>
              <a:t>Energy or zeal. It is about making a courageous, heroic effort to realise enlightenment.</a:t>
            </a:r>
          </a:p>
          <a:p>
            <a:pPr marL="0" indent="0">
              <a:buNone/>
            </a:pPr>
            <a:r>
              <a:rPr lang="en-GB" dirty="0">
                <a:latin typeface="+mj-lt"/>
              </a:rPr>
              <a:t>To practice energy, we first develop our own character and courage. We engage in spiritual training. And then we dedicate our fearless efforts to the benefit of others.</a:t>
            </a:r>
          </a:p>
        </p:txBody>
      </p:sp>
    </p:spTree>
    <p:extLst>
      <p:ext uri="{BB962C8B-B14F-4D97-AF65-F5344CB8AC3E}">
        <p14:creationId xmlns:p14="http://schemas.microsoft.com/office/powerpoint/2010/main" val="188748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362709"/>
            <a:ext cx="11856720" cy="2127251"/>
          </a:xfrm>
          <a:ln>
            <a:solidFill>
              <a:schemeClr val="accent2"/>
            </a:solidFill>
          </a:ln>
        </p:spPr>
        <p:txBody>
          <a:bodyPr>
            <a:normAutofit fontScale="92500"/>
          </a:bodyPr>
          <a:lstStyle/>
          <a:p>
            <a:pPr marL="0" indent="0">
              <a:buNone/>
            </a:pPr>
            <a:r>
              <a:rPr lang="en-GB" dirty="0">
                <a:latin typeface="+mj-lt"/>
              </a:rPr>
              <a:t>Buddhist meditation is a discipline intended to cultivate the mind. meditation also means "concentration," and in this case great concentration is applied to achieve clarity and insight.</a:t>
            </a:r>
          </a:p>
          <a:p>
            <a:pPr marL="0" indent="0">
              <a:buNone/>
            </a:pPr>
            <a:r>
              <a:rPr lang="en-GB" dirty="0">
                <a:latin typeface="+mj-lt"/>
              </a:rPr>
              <a:t>meditation refers to a single-pointed concentration in which all sense of self falls away. Meditation is said to be the foundations of wisdom, which is the next perfection.</a:t>
            </a:r>
          </a:p>
        </p:txBody>
      </p:sp>
      <p:sp>
        <p:nvSpPr>
          <p:cNvPr id="4" name="Title 1"/>
          <p:cNvSpPr txBox="1">
            <a:spLocks/>
          </p:cNvSpPr>
          <p:nvPr/>
        </p:nvSpPr>
        <p:spPr>
          <a:xfrm>
            <a:off x="182880" y="0"/>
            <a:ext cx="11856720" cy="899795"/>
          </a:xfrm>
          <a:prstGeom prst="rect">
            <a:avLst/>
          </a:prstGeom>
          <a:ln w="76200">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The 6 perfections or </a:t>
            </a:r>
            <a:r>
              <a:rPr lang="en-GB" i="1"/>
              <a:t>paramitas</a:t>
            </a:r>
            <a:endParaRPr lang="en-GB" dirty="0"/>
          </a:p>
        </p:txBody>
      </p:sp>
      <p:sp>
        <p:nvSpPr>
          <p:cNvPr id="2" name="Title 1"/>
          <p:cNvSpPr>
            <a:spLocks noGrp="1"/>
          </p:cNvSpPr>
          <p:nvPr>
            <p:ph type="title"/>
          </p:nvPr>
        </p:nvSpPr>
        <p:spPr>
          <a:xfrm>
            <a:off x="5562600" y="771524"/>
            <a:ext cx="6339840" cy="591185"/>
          </a:xfrm>
          <a:solidFill>
            <a:schemeClr val="accent6">
              <a:lumMod val="40000"/>
              <a:lumOff val="60000"/>
            </a:schemeClr>
          </a:solidFill>
          <a:ln>
            <a:solidFill>
              <a:schemeClr val="accent2"/>
            </a:solidFill>
          </a:ln>
        </p:spPr>
        <p:txBody>
          <a:bodyPr>
            <a:normAutofit fontScale="90000"/>
          </a:bodyPr>
          <a:lstStyle/>
          <a:p>
            <a:r>
              <a:rPr lang="en-GB" dirty="0"/>
              <a:t>#5 - Perfection of meditation</a:t>
            </a:r>
          </a:p>
        </p:txBody>
      </p:sp>
      <p:sp>
        <p:nvSpPr>
          <p:cNvPr id="5" name="Title 1"/>
          <p:cNvSpPr txBox="1">
            <a:spLocks/>
          </p:cNvSpPr>
          <p:nvPr/>
        </p:nvSpPr>
        <p:spPr>
          <a:xfrm>
            <a:off x="365760" y="3678556"/>
            <a:ext cx="6035040" cy="591185"/>
          </a:xfrm>
          <a:prstGeom prst="rect">
            <a:avLst/>
          </a:prstGeom>
          <a:solidFill>
            <a:srgbClr val="CCFF33"/>
          </a:solidFill>
          <a:ln>
            <a:solidFill>
              <a:schemeClr val="accent2"/>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#6 - Perfection of wisdom</a:t>
            </a:r>
          </a:p>
        </p:txBody>
      </p:sp>
      <p:sp>
        <p:nvSpPr>
          <p:cNvPr id="6" name="Content Placeholder 2"/>
          <p:cNvSpPr txBox="1">
            <a:spLocks/>
          </p:cNvSpPr>
          <p:nvPr/>
        </p:nvSpPr>
        <p:spPr>
          <a:xfrm>
            <a:off x="182880" y="4458337"/>
            <a:ext cx="11856720" cy="2140583"/>
          </a:xfrm>
          <a:prstGeom prst="rect">
            <a:avLst/>
          </a:prstGeom>
          <a:ln>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latin typeface="+mj-lt"/>
              </a:rPr>
              <a:t>Wisdom is the direct realisation of </a:t>
            </a:r>
            <a:r>
              <a:rPr lang="en-GB" dirty="0" err="1">
                <a:latin typeface="+mj-lt"/>
              </a:rPr>
              <a:t>sunyata</a:t>
            </a:r>
            <a:r>
              <a:rPr lang="en-GB" dirty="0">
                <a:latin typeface="+mj-lt"/>
              </a:rPr>
              <a:t> or emptiness, however this wisdom cannot be understood by intellect alone, so how do we understand it? Through the practice of the other perfections – generosity, morality, patience, energy and meditation</a:t>
            </a:r>
          </a:p>
        </p:txBody>
      </p:sp>
    </p:spTree>
    <p:extLst>
      <p:ext uri="{BB962C8B-B14F-4D97-AF65-F5344CB8AC3E}">
        <p14:creationId xmlns:p14="http://schemas.microsoft.com/office/powerpoint/2010/main" val="308096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C4C2B-1FE8-4394-BF7A-517FA5DEF3CA}"/>
              </a:ext>
            </a:extLst>
          </p:cNvPr>
          <p:cNvSpPr>
            <a:spLocks noGrp="1"/>
          </p:cNvSpPr>
          <p:nvPr>
            <p:ph idx="1"/>
          </p:nvPr>
        </p:nvSpPr>
        <p:spPr>
          <a:xfrm>
            <a:off x="110836" y="166255"/>
            <a:ext cx="11942618" cy="6553200"/>
          </a:xfrm>
        </p:spPr>
        <p:txBody>
          <a:bodyPr>
            <a:normAutofit fontScale="25000" lnSpcReduction="20000"/>
          </a:bodyPr>
          <a:lstStyle/>
          <a:p>
            <a:pPr marL="0" indent="0">
              <a:buNone/>
            </a:pPr>
            <a:endParaRPr lang="en-GB" sz="4400" b="1" dirty="0"/>
          </a:p>
          <a:p>
            <a:pPr marL="0" indent="0">
              <a:buNone/>
            </a:pPr>
            <a:r>
              <a:rPr lang="en-GB" sz="11600" b="1" dirty="0"/>
              <a:t>#7 of 10  </a:t>
            </a:r>
            <a:r>
              <a:rPr lang="en-GB" sz="11600" b="1" dirty="0" err="1">
                <a:hlinkClick r:id="rId2"/>
              </a:rPr>
              <a:t>Upaya</a:t>
            </a:r>
            <a:r>
              <a:rPr lang="en-GB" sz="11600" b="1" dirty="0">
                <a:hlinkClick r:id="rId2"/>
              </a:rPr>
              <a:t> Paramita: Perfection of </a:t>
            </a:r>
            <a:r>
              <a:rPr lang="en-GB" sz="11600" b="1" dirty="0" err="1">
                <a:hlinkClick r:id="rId2"/>
              </a:rPr>
              <a:t>Skillful</a:t>
            </a:r>
            <a:r>
              <a:rPr lang="en-GB" sz="11600" b="1" dirty="0">
                <a:hlinkClick r:id="rId2"/>
              </a:rPr>
              <a:t> Means</a:t>
            </a:r>
          </a:p>
          <a:p>
            <a:pPr marL="0" indent="0">
              <a:buNone/>
            </a:pPr>
            <a:r>
              <a:rPr lang="en-GB" sz="11600" dirty="0"/>
              <a:t>Very simply, </a:t>
            </a:r>
            <a:r>
              <a:rPr lang="en-GB" sz="11600" dirty="0" err="1"/>
              <a:t>upaya</a:t>
            </a:r>
            <a:r>
              <a:rPr lang="en-GB" sz="11600" dirty="0"/>
              <a:t> is any teaching or activity that helps others realize enlightenment. Sometimes </a:t>
            </a:r>
            <a:r>
              <a:rPr lang="en-GB" sz="11600" dirty="0" err="1"/>
              <a:t>upaya</a:t>
            </a:r>
            <a:r>
              <a:rPr lang="en-GB" sz="11600" dirty="0"/>
              <a:t> is spelled </a:t>
            </a:r>
            <a:r>
              <a:rPr lang="en-GB" sz="11600" i="1" dirty="0" err="1"/>
              <a:t>upaya-kausalya</a:t>
            </a:r>
            <a:r>
              <a:rPr lang="en-GB" sz="11600" dirty="0"/>
              <a:t>, which is "skill in means." One skilled in </a:t>
            </a:r>
            <a:r>
              <a:rPr lang="en-GB" sz="11600" dirty="0" err="1"/>
              <a:t>upaya</a:t>
            </a:r>
            <a:r>
              <a:rPr lang="en-GB" sz="11600" dirty="0"/>
              <a:t> can lead others away from their delusions.</a:t>
            </a:r>
          </a:p>
          <a:p>
            <a:pPr marL="0" indent="0">
              <a:buNone/>
            </a:pPr>
            <a:r>
              <a:rPr lang="en-GB" sz="11600" b="1" dirty="0"/>
              <a:t>#8 of 10 </a:t>
            </a:r>
            <a:r>
              <a:rPr lang="en-GB" sz="11600" b="1" dirty="0" err="1">
                <a:hlinkClick r:id="rId3"/>
              </a:rPr>
              <a:t>Pranidhana</a:t>
            </a:r>
            <a:r>
              <a:rPr lang="en-GB" sz="11600" b="1" dirty="0">
                <a:hlinkClick r:id="rId3"/>
              </a:rPr>
              <a:t> Paramita: Perfection of Vow</a:t>
            </a:r>
          </a:p>
          <a:p>
            <a:pPr marL="0" indent="0">
              <a:buNone/>
            </a:pPr>
            <a:r>
              <a:rPr lang="en-GB" sz="11600" dirty="0"/>
              <a:t>This one is sometimes called Perfection of Aspiration. In particular, it is about dedicating oneself to the bodhisattva path and living the bodhisattva vows. </a:t>
            </a:r>
          </a:p>
          <a:p>
            <a:pPr marL="0" indent="0">
              <a:buNone/>
            </a:pPr>
            <a:r>
              <a:rPr lang="en-GB" sz="11600" b="1" dirty="0"/>
              <a:t>#9 of 10 </a:t>
            </a:r>
            <a:r>
              <a:rPr lang="en-GB" sz="11600" b="1" dirty="0" err="1">
                <a:hlinkClick r:id="rId4"/>
              </a:rPr>
              <a:t>Bala</a:t>
            </a:r>
            <a:r>
              <a:rPr lang="en-GB" sz="11600" b="1" dirty="0">
                <a:hlinkClick r:id="rId4"/>
              </a:rPr>
              <a:t> Paramita: Perfection of Spiritual Power</a:t>
            </a:r>
          </a:p>
          <a:p>
            <a:pPr marL="0" indent="0">
              <a:buNone/>
            </a:pPr>
            <a:r>
              <a:rPr lang="en-GB" sz="11600" dirty="0"/>
              <a:t>Spiritual power in this sense could refer to supernormal powers, such as an ability to read minds. Or, it could refer to the natural powers awakened by spiritual practice, such as increasing concentration, awareness and patience.</a:t>
            </a:r>
          </a:p>
          <a:p>
            <a:pPr marL="0" indent="0">
              <a:buNone/>
            </a:pPr>
            <a:r>
              <a:rPr lang="en-GB" sz="11600" b="1" dirty="0"/>
              <a:t>#10 of 10 </a:t>
            </a:r>
            <a:r>
              <a:rPr lang="en-GB" sz="11600" b="1" dirty="0">
                <a:hlinkClick r:id="rId5"/>
              </a:rPr>
              <a:t>Jnana Paramita: Perfection of Knowledge</a:t>
            </a:r>
          </a:p>
          <a:p>
            <a:pPr marL="0" indent="0">
              <a:buNone/>
            </a:pPr>
            <a:r>
              <a:rPr lang="en-GB" sz="11600" dirty="0"/>
              <a:t>The Perfection of Knowledge is the implementation of wisdom in the phenomenal world. We can think of this as something like the way a physician uses knowledge of medicine to heal people. This Perfection also ties together the previous nine so that they can be put to work to help others. </a:t>
            </a:r>
          </a:p>
          <a:p>
            <a:pPr marL="0" indent="0">
              <a:buNone/>
            </a:pPr>
            <a:r>
              <a:rPr lang="en-GB" sz="11200" dirty="0"/>
              <a:t> </a:t>
            </a:r>
          </a:p>
          <a:p>
            <a:pPr marL="0" indent="0">
              <a:buNone/>
            </a:pPr>
            <a:endParaRPr lang="en-GB" dirty="0"/>
          </a:p>
          <a:p>
            <a:pPr marL="0" indent="0">
              <a:buNone/>
            </a:pPr>
            <a:endParaRPr lang="en-GB" dirty="0"/>
          </a:p>
          <a:p>
            <a:pPr marL="0" indent="0">
              <a:buNone/>
            </a:pPr>
            <a:r>
              <a:rPr lang="en-GB" dirty="0"/>
              <a:t> </a:t>
            </a:r>
          </a:p>
          <a:p>
            <a:endParaRPr lang="en-GB" dirty="0"/>
          </a:p>
        </p:txBody>
      </p:sp>
    </p:spTree>
    <p:extLst>
      <p:ext uri="{BB962C8B-B14F-4D97-AF65-F5344CB8AC3E}">
        <p14:creationId xmlns:p14="http://schemas.microsoft.com/office/powerpoint/2010/main" val="1748418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604</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#1 - Perfection of generosity</vt:lpstr>
      <vt:lpstr>#3 - Perfection of patience</vt:lpstr>
      <vt:lpstr>#5 - Perfection of meditation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Jenkins</dc:creator>
  <cp:lastModifiedBy>NVeitch</cp:lastModifiedBy>
  <cp:revision>8</cp:revision>
  <dcterms:created xsi:type="dcterms:W3CDTF">2017-01-08T16:43:57Z</dcterms:created>
  <dcterms:modified xsi:type="dcterms:W3CDTF">2018-04-27T09:38:09Z</dcterms:modified>
</cp:coreProperties>
</file>