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68" r:id="rId2"/>
    <p:sldId id="276" r:id="rId3"/>
    <p:sldId id="265" r:id="rId4"/>
    <p:sldId id="263" r:id="rId5"/>
    <p:sldId id="273" r:id="rId6"/>
    <p:sldId id="264" r:id="rId7"/>
    <p:sldId id="271" r:id="rId8"/>
    <p:sldId id="274" r:id="rId9"/>
    <p:sldId id="275" r:id="rId10"/>
    <p:sldId id="270" r:id="rId11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D7DBE-5937-4851-AAB4-36F7BCDF8480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D63160-8674-4C92-BDE2-9C9F6D8CDC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055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BA516-DC17-4D6F-B109-37C54E77764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207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29B7-1AB0-4CE5-ABCE-C5FE8C2F7EAE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5209EEC3-483B-4EAF-9A4C-0BE9DDFB9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281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29B7-1AB0-4CE5-ABCE-C5FE8C2F7EAE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EEC3-483B-4EAF-9A4C-0BE9DDFB9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161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29B7-1AB0-4CE5-ABCE-C5FE8C2F7EAE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EEC3-483B-4EAF-9A4C-0BE9DDFB9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000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29B7-1AB0-4CE5-ABCE-C5FE8C2F7EAE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EEC3-483B-4EAF-9A4C-0BE9DDFB9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455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24429B7-1AB0-4CE5-ABCE-C5FE8C2F7EAE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GB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5209EEC3-483B-4EAF-9A4C-0BE9DDFB9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180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29B7-1AB0-4CE5-ABCE-C5FE8C2F7EAE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EEC3-483B-4EAF-9A4C-0BE9DDFB9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512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29B7-1AB0-4CE5-ABCE-C5FE8C2F7EAE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EEC3-483B-4EAF-9A4C-0BE9DDFB9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740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24429B7-1AB0-4CE5-ABCE-C5FE8C2F7EAE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EEC3-483B-4EAF-9A4C-0BE9DDFB9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313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29B7-1AB0-4CE5-ABCE-C5FE8C2F7EAE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EEC3-483B-4EAF-9A4C-0BE9DDFB9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685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29B7-1AB0-4CE5-ABCE-C5FE8C2F7EAE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EEC3-483B-4EAF-9A4C-0BE9DDFB9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34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29B7-1AB0-4CE5-ABCE-C5FE8C2F7EAE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EEC3-483B-4EAF-9A4C-0BE9DDFB9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842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24429B7-1AB0-4CE5-ABCE-C5FE8C2F7EAE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5209EEC3-483B-4EAF-9A4C-0BE9DDFB9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350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the four noble truths">
            <a:extLst>
              <a:ext uri="{FF2B5EF4-FFF2-40B4-BE49-F238E27FC236}">
                <a16:creationId xmlns:a16="http://schemas.microsoft.com/office/drawing/2014/main" id="{3E9C81EF-1A17-4033-94DF-E4E2D442E8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4070" y="0"/>
            <a:ext cx="1004514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543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71486-CDF0-4A8E-B2E8-61D8AB652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565" y="153329"/>
            <a:ext cx="8362122" cy="1079854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GB" sz="3600" dirty="0"/>
              <a:t>AO2: ANALYSIS and Evaluation : The 4 noble truths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97843-2CC0-411B-99D0-364204E5D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661" y="1833631"/>
            <a:ext cx="8719929" cy="52743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800"/>
              <a:t>Discuss and evaluate </a:t>
            </a:r>
            <a:r>
              <a:rPr lang="en-GB" sz="3800" dirty="0"/>
              <a:t>whether the Buddhist teachings are pessimistic</a:t>
            </a:r>
          </a:p>
        </p:txBody>
      </p:sp>
    </p:spTree>
    <p:extLst>
      <p:ext uri="{BB962C8B-B14F-4D97-AF65-F5344CB8AC3E}">
        <p14:creationId xmlns:p14="http://schemas.microsoft.com/office/powerpoint/2010/main" val="521786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847697"/>
              </p:ext>
            </p:extLst>
          </p:nvPr>
        </p:nvGraphicFramePr>
        <p:xfrm>
          <a:off x="260060" y="486561"/>
          <a:ext cx="8657438" cy="6191076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012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5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5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5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7769">
                <a:tc>
                  <a:txBody>
                    <a:bodyPr/>
                    <a:lstStyle/>
                    <a:p>
                      <a:r>
                        <a:rPr lang="en-GB" b="0" dirty="0"/>
                        <a:t>Anatta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/>
                        <a:t>Annica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err="1"/>
                        <a:t>Samudaya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err="1"/>
                        <a:t>Dukkah</a:t>
                      </a:r>
                      <a:endParaRPr lang="en-GB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7769">
                <a:tc>
                  <a:txBody>
                    <a:bodyPr/>
                    <a:lstStyle/>
                    <a:p>
                      <a:r>
                        <a:rPr lang="en-GB" dirty="0" err="1"/>
                        <a:t>Nirodha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Magga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Eternalism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Annihilationism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7769">
                <a:tc>
                  <a:txBody>
                    <a:bodyPr/>
                    <a:lstStyle/>
                    <a:p>
                      <a:r>
                        <a:rPr lang="en-GB" dirty="0"/>
                        <a:t>Doctor</a:t>
                      </a:r>
                      <a:r>
                        <a:rPr lang="en-GB" baseline="0" dirty="0"/>
                        <a:t> Analogy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Dharma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Mustard Seed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Mindfulness and Meditation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268150"/>
                  </a:ext>
                </a:extLst>
              </a:tr>
              <a:tr h="1547769">
                <a:tc>
                  <a:txBody>
                    <a:bodyPr/>
                    <a:lstStyle/>
                    <a:p>
                      <a:r>
                        <a:rPr lang="en-GB" dirty="0"/>
                        <a:t>Dependant arising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Sila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en-GB" baseline="0" dirty="0">
                          <a:solidFill>
                            <a:srgbClr val="FF0000"/>
                          </a:solidFill>
                        </a:rPr>
                        <a:t> Noble Truths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Eightfold path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7903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8798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EF76E-C9DC-4A61-BAB6-CA3B81F06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529" y="234893"/>
            <a:ext cx="8613913" cy="830510"/>
          </a:xfrm>
          <a:ln w="2222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en-US" sz="2700" dirty="0">
                <a:solidFill>
                  <a:srgbClr val="FF0000"/>
                </a:solidFill>
              </a:rPr>
            </a:br>
            <a:br>
              <a:rPr lang="en-US" sz="2700" dirty="0">
                <a:solidFill>
                  <a:srgbClr val="FF0000"/>
                </a:solidFill>
              </a:rPr>
            </a:br>
            <a:r>
              <a:rPr lang="en-US" sz="2700" dirty="0">
                <a:solidFill>
                  <a:srgbClr val="FF0000"/>
                </a:solidFill>
              </a:rPr>
              <a:t>the Deer Park Sermon </a:t>
            </a:r>
            <a:br>
              <a:rPr lang="en-US" sz="2700" i="1" dirty="0"/>
            </a:br>
            <a:r>
              <a:rPr lang="en-US" sz="2200" dirty="0">
                <a:latin typeface="Calibri" panose="020F0502020204030204" pitchFamily="34" charset="0"/>
              </a:rPr>
              <a:t>(as recorded in </a:t>
            </a:r>
            <a:r>
              <a:rPr lang="en-US" sz="2200" i="1" dirty="0" err="1">
                <a:latin typeface="Calibri" panose="020F0502020204030204" pitchFamily="34" charset="0"/>
              </a:rPr>
              <a:t>Samyutta</a:t>
            </a:r>
            <a:r>
              <a:rPr lang="en-US" sz="2200" i="1" dirty="0">
                <a:latin typeface="Calibri" panose="020F0502020204030204" pitchFamily="34" charset="0"/>
              </a:rPr>
              <a:t> </a:t>
            </a:r>
            <a:r>
              <a:rPr lang="en-US" sz="2200" i="1" dirty="0" err="1">
                <a:latin typeface="Calibri" panose="020F0502020204030204" pitchFamily="34" charset="0"/>
              </a:rPr>
              <a:t>Nikaya</a:t>
            </a:r>
            <a:r>
              <a:rPr lang="en-US" sz="2200" i="1" dirty="0">
                <a:latin typeface="Calibri" panose="020F0502020204030204" pitchFamily="34" charset="0"/>
              </a:rPr>
              <a:t> </a:t>
            </a:r>
            <a:r>
              <a:rPr lang="en-US" sz="2200" dirty="0">
                <a:latin typeface="Calibri" panose="020F0502020204030204" pitchFamily="34" charset="0"/>
              </a:rPr>
              <a:t>56.11)</a:t>
            </a:r>
            <a:br>
              <a:rPr lang="en-GB" dirty="0"/>
            </a:br>
            <a:endParaRPr lang="en-GB" dirty="0"/>
          </a:p>
        </p:txBody>
      </p:sp>
      <p:pic>
        <p:nvPicPr>
          <p:cNvPr id="8194" name="Picture 2" descr="Image result for deer park sermon">
            <a:extLst>
              <a:ext uri="{FF2B5EF4-FFF2-40B4-BE49-F238E27FC236}">
                <a16:creationId xmlns:a16="http://schemas.microsoft.com/office/drawing/2014/main" id="{87FA44CD-3E83-4A48-A760-F92C066F2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83548">
            <a:off x="209879" y="1635124"/>
            <a:ext cx="4959064" cy="3447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D89171C-FEC0-45D6-8357-2ABFCF235A22}"/>
              </a:ext>
            </a:extLst>
          </p:cNvPr>
          <p:cNvSpPr/>
          <p:nvPr/>
        </p:nvSpPr>
        <p:spPr>
          <a:xfrm>
            <a:off x="5440455" y="1461489"/>
            <a:ext cx="3654849" cy="42617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>
                <a:solidFill>
                  <a:schemeClr val="tx1"/>
                </a:solidFill>
              </a:rPr>
              <a:t>It is believed that the day after his </a:t>
            </a:r>
            <a:r>
              <a:rPr lang="en-GB" sz="2000" dirty="0">
                <a:solidFill>
                  <a:srgbClr val="FF0000"/>
                </a:solidFill>
              </a:rPr>
              <a:t>enlightenment</a:t>
            </a:r>
            <a:r>
              <a:rPr lang="en-GB" sz="2000" dirty="0">
                <a:solidFill>
                  <a:schemeClr val="tx1"/>
                </a:solidFill>
              </a:rPr>
              <a:t>, the Buddha sat with 5 ascetics and taught them. A key focus was the 4 noble truths.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r>
              <a:rPr lang="en-GB" sz="2000" dirty="0">
                <a:solidFill>
                  <a:schemeClr val="tx1"/>
                </a:solidFill>
              </a:rPr>
              <a:t>Those monks gained enlightenment as a result of his teachings.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r>
              <a:rPr lang="en-GB" sz="2000" dirty="0">
                <a:solidFill>
                  <a:schemeClr val="tx1"/>
                </a:solidFill>
              </a:rPr>
              <a:t>They became </a:t>
            </a:r>
            <a:r>
              <a:rPr lang="en-GB" sz="2000" dirty="0" err="1">
                <a:solidFill>
                  <a:srgbClr val="FF0000"/>
                </a:solidFill>
              </a:rPr>
              <a:t>arhats</a:t>
            </a:r>
            <a:r>
              <a:rPr lang="en-GB" sz="2000" i="1" dirty="0">
                <a:solidFill>
                  <a:schemeClr val="tx1"/>
                </a:solidFill>
              </a:rPr>
              <a:t> </a:t>
            </a:r>
            <a:r>
              <a:rPr lang="en-GB" sz="2000" dirty="0">
                <a:solidFill>
                  <a:schemeClr val="tx1"/>
                </a:solidFill>
              </a:rPr>
              <a:t>those who are spiritually enlightened. </a:t>
            </a:r>
          </a:p>
        </p:txBody>
      </p:sp>
    </p:spTree>
    <p:extLst>
      <p:ext uri="{BB962C8B-B14F-4D97-AF65-F5344CB8AC3E}">
        <p14:creationId xmlns:p14="http://schemas.microsoft.com/office/powerpoint/2010/main" val="157830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71486-CDF0-4A8E-B2E8-61D8AB652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565" y="153328"/>
            <a:ext cx="8362122" cy="800829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n-GB" sz="5400" dirty="0"/>
              <a:t>The four noble truths</a:t>
            </a:r>
          </a:p>
        </p:txBody>
      </p:sp>
      <p:sp>
        <p:nvSpPr>
          <p:cNvPr id="5" name="Scroll: Horizontal 4">
            <a:extLst>
              <a:ext uri="{FF2B5EF4-FFF2-40B4-BE49-F238E27FC236}">
                <a16:creationId xmlns:a16="http://schemas.microsoft.com/office/drawing/2014/main" id="{E1F0972E-6AD9-496A-8091-5ADBBA622696}"/>
              </a:ext>
            </a:extLst>
          </p:cNvPr>
          <p:cNvSpPr/>
          <p:nvPr/>
        </p:nvSpPr>
        <p:spPr>
          <a:xfrm rot="250480">
            <a:off x="4708269" y="834887"/>
            <a:ext cx="4161183" cy="3167269"/>
          </a:xfrm>
          <a:prstGeom prst="horizontalScroll">
            <a:avLst/>
          </a:prstGeom>
          <a:solidFill>
            <a:srgbClr val="00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</a:rPr>
              <a:t>2</a:t>
            </a:r>
            <a:r>
              <a:rPr lang="en-GB" sz="3200" b="1" baseline="30000" dirty="0">
                <a:solidFill>
                  <a:schemeClr val="tx1"/>
                </a:solidFill>
              </a:rPr>
              <a:t>nd</a:t>
            </a:r>
            <a:r>
              <a:rPr lang="en-GB" sz="3200" b="1" dirty="0">
                <a:solidFill>
                  <a:schemeClr val="tx1"/>
                </a:solidFill>
              </a:rPr>
              <a:t>: </a:t>
            </a:r>
            <a:r>
              <a:rPr lang="en-GB" sz="3200" b="1" dirty="0" err="1">
                <a:solidFill>
                  <a:schemeClr val="tx1"/>
                </a:solidFill>
              </a:rPr>
              <a:t>Samudaya</a:t>
            </a:r>
            <a:r>
              <a:rPr lang="en-GB" sz="3200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GB" sz="3200" b="1" dirty="0">
                <a:solidFill>
                  <a:schemeClr val="tx1"/>
                </a:solidFill>
              </a:rPr>
              <a:t>(the arising of dukkha)</a:t>
            </a:r>
          </a:p>
          <a:p>
            <a:pPr algn="ctr"/>
            <a:r>
              <a:rPr lang="en-GB" sz="3200" b="1" dirty="0">
                <a:solidFill>
                  <a:schemeClr val="tx1"/>
                </a:solidFill>
              </a:rPr>
              <a:t>Tanah </a:t>
            </a:r>
            <a:endParaRPr lang="en-GB" sz="1600" b="1" dirty="0">
              <a:solidFill>
                <a:schemeClr val="tx1"/>
              </a:solidFill>
            </a:endParaRPr>
          </a:p>
          <a:p>
            <a:pPr algn="ctr"/>
            <a:r>
              <a:rPr lang="en-GB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" name="Scroll: Horizontal 6">
            <a:extLst>
              <a:ext uri="{FF2B5EF4-FFF2-40B4-BE49-F238E27FC236}">
                <a16:creationId xmlns:a16="http://schemas.microsoft.com/office/drawing/2014/main" id="{D3CE939B-2A42-4396-B22D-3CAA8F9F9AFC}"/>
              </a:ext>
            </a:extLst>
          </p:cNvPr>
          <p:cNvSpPr/>
          <p:nvPr/>
        </p:nvSpPr>
        <p:spPr>
          <a:xfrm>
            <a:off x="4678018" y="3538330"/>
            <a:ext cx="4399722" cy="3094383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err="1">
                <a:solidFill>
                  <a:schemeClr val="tx1"/>
                </a:solidFill>
              </a:rPr>
              <a:t>Magga</a:t>
            </a:r>
            <a:r>
              <a:rPr lang="en-GB" sz="3200" b="1" dirty="0">
                <a:solidFill>
                  <a:schemeClr val="tx1"/>
                </a:solidFill>
              </a:rPr>
              <a:t>                        (the middle path)</a:t>
            </a:r>
            <a:endParaRPr lang="en-GB" sz="1600" b="1" dirty="0">
              <a:solidFill>
                <a:schemeClr val="tx1"/>
              </a:solidFill>
            </a:endParaRPr>
          </a:p>
          <a:p>
            <a:pPr algn="ctr"/>
            <a:r>
              <a:rPr lang="en-GB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" name="Scroll: Horizontal 7">
            <a:extLst>
              <a:ext uri="{FF2B5EF4-FFF2-40B4-BE49-F238E27FC236}">
                <a16:creationId xmlns:a16="http://schemas.microsoft.com/office/drawing/2014/main" id="{289B28F8-1F88-4599-A77E-8A7959F9A405}"/>
              </a:ext>
            </a:extLst>
          </p:cNvPr>
          <p:cNvSpPr/>
          <p:nvPr/>
        </p:nvSpPr>
        <p:spPr>
          <a:xfrm rot="21325784">
            <a:off x="417444" y="3543472"/>
            <a:ext cx="4161183" cy="3167269"/>
          </a:xfrm>
          <a:prstGeom prst="horizontalScroll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err="1">
                <a:solidFill>
                  <a:schemeClr val="tx1"/>
                </a:solidFill>
              </a:rPr>
              <a:t>Nirodha</a:t>
            </a:r>
            <a:r>
              <a:rPr lang="en-GB" sz="3200" b="1" dirty="0">
                <a:solidFill>
                  <a:schemeClr val="tx1"/>
                </a:solidFill>
              </a:rPr>
              <a:t>                   (the cessation of dukkha)</a:t>
            </a:r>
            <a:endParaRPr lang="en-GB" sz="1600" b="1" dirty="0">
              <a:solidFill>
                <a:schemeClr val="tx1"/>
              </a:solidFill>
            </a:endParaRPr>
          </a:p>
          <a:p>
            <a:pPr algn="ctr"/>
            <a:r>
              <a:rPr lang="en-GB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9" name="Scroll: Horizontal 8">
            <a:extLst>
              <a:ext uri="{FF2B5EF4-FFF2-40B4-BE49-F238E27FC236}">
                <a16:creationId xmlns:a16="http://schemas.microsoft.com/office/drawing/2014/main" id="{FDE5A1C8-FADF-4E6F-B50F-CC1F84E84BFA}"/>
              </a:ext>
            </a:extLst>
          </p:cNvPr>
          <p:cNvSpPr/>
          <p:nvPr/>
        </p:nvSpPr>
        <p:spPr>
          <a:xfrm>
            <a:off x="403419" y="844202"/>
            <a:ext cx="4161183" cy="3157941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</a:rPr>
              <a:t>1</a:t>
            </a:r>
            <a:r>
              <a:rPr lang="en-GB" sz="3200" b="1" baseline="30000" dirty="0">
                <a:solidFill>
                  <a:schemeClr val="tx1"/>
                </a:solidFill>
              </a:rPr>
              <a:t>st</a:t>
            </a:r>
            <a:r>
              <a:rPr lang="en-GB" sz="3200" b="1" dirty="0">
                <a:solidFill>
                  <a:schemeClr val="tx1"/>
                </a:solidFill>
              </a:rPr>
              <a:t>: dukkha</a:t>
            </a:r>
          </a:p>
          <a:p>
            <a:pPr algn="ctr"/>
            <a:r>
              <a:rPr lang="en-GB" sz="3200" b="1" dirty="0">
                <a:solidFill>
                  <a:schemeClr val="tx1"/>
                </a:solidFill>
              </a:rPr>
              <a:t>(Suffering)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93564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71486-CDF0-4A8E-B2E8-61D8AB652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565" y="153328"/>
            <a:ext cx="8362122" cy="800829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n-GB" sz="5400" dirty="0"/>
              <a:t>Recall: The four noble truths</a:t>
            </a:r>
          </a:p>
        </p:txBody>
      </p:sp>
      <p:sp>
        <p:nvSpPr>
          <p:cNvPr id="5" name="Scroll: Horizontal 4">
            <a:extLst>
              <a:ext uri="{FF2B5EF4-FFF2-40B4-BE49-F238E27FC236}">
                <a16:creationId xmlns:a16="http://schemas.microsoft.com/office/drawing/2014/main" id="{E1F0972E-6AD9-496A-8091-5ADBBA622696}"/>
              </a:ext>
            </a:extLst>
          </p:cNvPr>
          <p:cNvSpPr/>
          <p:nvPr/>
        </p:nvSpPr>
        <p:spPr>
          <a:xfrm rot="250480">
            <a:off x="4708269" y="834887"/>
            <a:ext cx="4161183" cy="3167269"/>
          </a:xfrm>
          <a:prstGeom prst="horizontalScroll">
            <a:avLst/>
          </a:prstGeom>
          <a:solidFill>
            <a:srgbClr val="00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" name="Scroll: Horizontal 6">
            <a:extLst>
              <a:ext uri="{FF2B5EF4-FFF2-40B4-BE49-F238E27FC236}">
                <a16:creationId xmlns:a16="http://schemas.microsoft.com/office/drawing/2014/main" id="{D3CE939B-2A42-4396-B22D-3CAA8F9F9AFC}"/>
              </a:ext>
            </a:extLst>
          </p:cNvPr>
          <p:cNvSpPr/>
          <p:nvPr/>
        </p:nvSpPr>
        <p:spPr>
          <a:xfrm>
            <a:off x="4678018" y="3538330"/>
            <a:ext cx="4399722" cy="3094383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" name="Scroll: Horizontal 7">
            <a:extLst>
              <a:ext uri="{FF2B5EF4-FFF2-40B4-BE49-F238E27FC236}">
                <a16:creationId xmlns:a16="http://schemas.microsoft.com/office/drawing/2014/main" id="{289B28F8-1F88-4599-A77E-8A7959F9A405}"/>
              </a:ext>
            </a:extLst>
          </p:cNvPr>
          <p:cNvSpPr/>
          <p:nvPr/>
        </p:nvSpPr>
        <p:spPr>
          <a:xfrm rot="21325784">
            <a:off x="417444" y="3543472"/>
            <a:ext cx="4161183" cy="3167269"/>
          </a:xfrm>
          <a:prstGeom prst="horizontalScroll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9" name="Scroll: Horizontal 8">
            <a:extLst>
              <a:ext uri="{FF2B5EF4-FFF2-40B4-BE49-F238E27FC236}">
                <a16:creationId xmlns:a16="http://schemas.microsoft.com/office/drawing/2014/main" id="{FDE5A1C8-FADF-4E6F-B50F-CC1F84E84BFA}"/>
              </a:ext>
            </a:extLst>
          </p:cNvPr>
          <p:cNvSpPr/>
          <p:nvPr/>
        </p:nvSpPr>
        <p:spPr>
          <a:xfrm>
            <a:off x="403419" y="844202"/>
            <a:ext cx="4161183" cy="3157941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254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2CA39-9548-42BC-BCAF-F30AD37D8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89626"/>
            <a:ext cx="7772400" cy="977291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4800" dirty="0"/>
              <a:t>The doctor analogy</a:t>
            </a:r>
          </a:p>
        </p:txBody>
      </p:sp>
      <p:pic>
        <p:nvPicPr>
          <p:cNvPr id="3074" name="Picture 2" descr="Image result for four noble truths doctor analogy">
            <a:extLst>
              <a:ext uri="{FF2B5EF4-FFF2-40B4-BE49-F238E27FC236}">
                <a16:creationId xmlns:a16="http://schemas.microsoft.com/office/drawing/2014/main" id="{D96BF4BA-27F7-4981-9EAB-8B42DDB4C9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3359" y="4068661"/>
            <a:ext cx="6946084" cy="266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1727" y="1359017"/>
            <a:ext cx="518439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C00000"/>
                </a:solidFill>
              </a:rPr>
              <a:t>A: Is Buddhism pessimistic or not – give a reason?</a:t>
            </a:r>
          </a:p>
          <a:p>
            <a:r>
              <a:rPr lang="en-GB" dirty="0"/>
              <a:t>B: What aspects of Buddhism might be difficult to accept and why?</a:t>
            </a:r>
          </a:p>
          <a:p>
            <a:endParaRPr lang="en-GB" dirty="0"/>
          </a:p>
          <a:p>
            <a:r>
              <a:rPr lang="en-GB" dirty="0">
                <a:solidFill>
                  <a:srgbClr val="C00000"/>
                </a:solidFill>
              </a:rPr>
              <a:t>A: Explain the Doctor Analogy – which teaching does this link to?</a:t>
            </a:r>
          </a:p>
          <a:p>
            <a:r>
              <a:rPr lang="en-GB" dirty="0"/>
              <a:t>B: Why might the Doctor Analogy mean that Buddhism is optimistic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1336" y="4236440"/>
            <a:ext cx="1669409" cy="258532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</a:rPr>
              <a:t>Challenge:</a:t>
            </a:r>
          </a:p>
          <a:p>
            <a:endParaRPr lang="en-GB" dirty="0"/>
          </a:p>
          <a:p>
            <a:r>
              <a:rPr lang="en-GB" dirty="0"/>
              <a:t>Is taking medicine always easy?</a:t>
            </a:r>
          </a:p>
          <a:p>
            <a:endParaRPr lang="en-GB" dirty="0"/>
          </a:p>
          <a:p>
            <a:r>
              <a:rPr lang="en-GB" dirty="0"/>
              <a:t>What is the difficult ‘cure’ in Buddhism?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9073" y="1672439"/>
            <a:ext cx="28575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141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71486-CDF0-4A8E-B2E8-61D8AB652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565" y="153328"/>
            <a:ext cx="8362122" cy="800829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n-GB" sz="5400" dirty="0"/>
              <a:t>ANALYSIS: ANATTA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97843-2CC0-411B-99D0-364204E5D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3" y="954157"/>
            <a:ext cx="4465982" cy="5512905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GB" sz="6000" dirty="0"/>
              <a:t>Explain why Buddhism is neither: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GB" sz="6000" dirty="0" err="1"/>
              <a:t>eternalistic</a:t>
            </a:r>
            <a:r>
              <a:rPr lang="en-GB" sz="6000" dirty="0"/>
              <a:t> nor annihilationist</a:t>
            </a:r>
          </a:p>
        </p:txBody>
      </p:sp>
      <p:sp>
        <p:nvSpPr>
          <p:cNvPr id="5" name="Scroll: Horizontal 4">
            <a:extLst>
              <a:ext uri="{FF2B5EF4-FFF2-40B4-BE49-F238E27FC236}">
                <a16:creationId xmlns:a16="http://schemas.microsoft.com/office/drawing/2014/main" id="{E1F0972E-6AD9-496A-8091-5ADBBA622696}"/>
              </a:ext>
            </a:extLst>
          </p:cNvPr>
          <p:cNvSpPr/>
          <p:nvPr/>
        </p:nvSpPr>
        <p:spPr>
          <a:xfrm rot="250480">
            <a:off x="4708269" y="834887"/>
            <a:ext cx="4161183" cy="3167269"/>
          </a:xfrm>
          <a:prstGeom prst="horizontalScroll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err="1">
                <a:solidFill>
                  <a:schemeClr val="tx1"/>
                </a:solidFill>
              </a:rPr>
              <a:t>eternalism</a:t>
            </a:r>
            <a:r>
              <a:rPr lang="en-GB" sz="3200" b="1" dirty="0">
                <a:solidFill>
                  <a:schemeClr val="tx1"/>
                </a:solidFill>
              </a:rPr>
              <a:t> (</a:t>
            </a:r>
            <a:r>
              <a:rPr lang="en-GB" sz="3200" b="1" dirty="0" err="1">
                <a:solidFill>
                  <a:schemeClr val="tx1"/>
                </a:solidFill>
              </a:rPr>
              <a:t>sassatavaada</a:t>
            </a:r>
            <a:r>
              <a:rPr lang="en-GB" sz="3200" b="1" dirty="0">
                <a:solidFill>
                  <a:schemeClr val="tx1"/>
                </a:solidFill>
              </a:rPr>
              <a:t>)</a:t>
            </a:r>
            <a:endParaRPr lang="en-GB" sz="1600" b="1" dirty="0">
              <a:solidFill>
                <a:schemeClr val="tx1"/>
              </a:solidFill>
            </a:endParaRPr>
          </a:p>
          <a:p>
            <a:pPr algn="ctr"/>
            <a:r>
              <a:rPr lang="en-GB" dirty="0">
                <a:solidFill>
                  <a:schemeClr val="tx1"/>
                </a:solidFill>
              </a:rPr>
              <a:t>The belief in our ongoing survival across lives; our immortality.</a:t>
            </a:r>
          </a:p>
        </p:txBody>
      </p:sp>
      <p:sp>
        <p:nvSpPr>
          <p:cNvPr id="7" name="Scroll: Horizontal 6">
            <a:extLst>
              <a:ext uri="{FF2B5EF4-FFF2-40B4-BE49-F238E27FC236}">
                <a16:creationId xmlns:a16="http://schemas.microsoft.com/office/drawing/2014/main" id="{D3CE939B-2A42-4396-B22D-3CAA8F9F9AFC}"/>
              </a:ext>
            </a:extLst>
          </p:cNvPr>
          <p:cNvSpPr/>
          <p:nvPr/>
        </p:nvSpPr>
        <p:spPr>
          <a:xfrm rot="21244109">
            <a:off x="4678018" y="3538330"/>
            <a:ext cx="4399722" cy="3094383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err="1">
                <a:solidFill>
                  <a:schemeClr val="tx1"/>
                </a:solidFill>
              </a:rPr>
              <a:t>annihilationism</a:t>
            </a:r>
            <a:r>
              <a:rPr lang="en-GB" sz="3200" b="1" dirty="0">
                <a:solidFill>
                  <a:schemeClr val="tx1"/>
                </a:solidFill>
              </a:rPr>
              <a:t> (</a:t>
            </a:r>
            <a:r>
              <a:rPr lang="en-GB" sz="3200" b="1" dirty="0" err="1">
                <a:solidFill>
                  <a:schemeClr val="tx1"/>
                </a:solidFill>
              </a:rPr>
              <a:t>ucchedavaada</a:t>
            </a:r>
            <a:r>
              <a:rPr lang="en-GB" sz="3200" b="1" dirty="0">
                <a:solidFill>
                  <a:schemeClr val="tx1"/>
                </a:solidFill>
              </a:rPr>
              <a:t>)</a:t>
            </a:r>
            <a:endParaRPr lang="en-GB" sz="1600" b="1" dirty="0">
              <a:solidFill>
                <a:schemeClr val="tx1"/>
              </a:solidFill>
            </a:endParaRPr>
          </a:p>
          <a:p>
            <a:pPr algn="ctr"/>
            <a:r>
              <a:rPr lang="en-GB" dirty="0">
                <a:solidFill>
                  <a:schemeClr val="tx1"/>
                </a:solidFill>
              </a:rPr>
              <a:t>The truth of our nothingness, that we do not survive and cease to exist at death.</a:t>
            </a:r>
          </a:p>
        </p:txBody>
      </p:sp>
    </p:spTree>
    <p:extLst>
      <p:ext uri="{BB962C8B-B14F-4D97-AF65-F5344CB8AC3E}">
        <p14:creationId xmlns:p14="http://schemas.microsoft.com/office/powerpoint/2010/main" val="197977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525" y="64252"/>
            <a:ext cx="7772400" cy="604007"/>
          </a:xfrm>
          <a:solidFill>
            <a:srgbClr val="FFFF66"/>
          </a:solidFill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Is Buddhism inherently pessimistic?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647" y="735943"/>
            <a:ext cx="4205143" cy="2745487"/>
          </a:xfrm>
          <a:ln w="25400">
            <a:solidFill>
              <a:srgbClr val="00B050"/>
            </a:solidFill>
          </a:ln>
        </p:spPr>
        <p:txBody>
          <a:bodyPr/>
          <a:lstStyle/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9112" y="735942"/>
            <a:ext cx="4303552" cy="2745489"/>
          </a:xfrm>
          <a:ln w="22225">
            <a:solidFill>
              <a:schemeClr val="accent1"/>
            </a:solidFill>
          </a:ln>
        </p:spPr>
        <p:txBody>
          <a:bodyPr/>
          <a:lstStyle/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9112" y="3657601"/>
            <a:ext cx="4303552" cy="298342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722" y="3657601"/>
            <a:ext cx="4230991" cy="2983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024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808" y="132870"/>
            <a:ext cx="8548381" cy="87438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GB" dirty="0"/>
              <a:t>Make them think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398" y="1128074"/>
            <a:ext cx="8307200" cy="3918254"/>
          </a:xfrm>
        </p:spPr>
        <p:txBody>
          <a:bodyPr/>
          <a:lstStyle/>
          <a:p>
            <a:pPr marL="0" indent="0" algn="ctr">
              <a:buNone/>
            </a:pPr>
            <a:r>
              <a:rPr lang="en-GB" sz="1800" b="1" dirty="0">
                <a:solidFill>
                  <a:srgbClr val="FF0000"/>
                </a:solidFill>
              </a:rPr>
              <a:t>Let’s make sure your arguments are well explained…</a:t>
            </a:r>
          </a:p>
          <a:p>
            <a:pPr marL="0" indent="0" algn="ctr">
              <a:buNone/>
            </a:pPr>
            <a:r>
              <a:rPr lang="en-GB" sz="1800" b="1" dirty="0">
                <a:solidFill>
                  <a:srgbClr val="FF0000"/>
                </a:solidFill>
              </a:rPr>
              <a:t>You must include in your arguments the following words and phrases. </a:t>
            </a:r>
          </a:p>
          <a:p>
            <a:pPr marL="0" indent="0" algn="ctr">
              <a:buNone/>
            </a:pPr>
            <a:r>
              <a:rPr lang="en-GB" sz="1800" b="1" dirty="0">
                <a:solidFill>
                  <a:srgbClr val="FF0000"/>
                </a:solidFill>
              </a:rPr>
              <a:t>Try to cross them off as you use them.</a:t>
            </a:r>
          </a:p>
          <a:p>
            <a:pPr marL="0" indent="0" algn="ctr">
              <a:buNone/>
            </a:pPr>
            <a:endParaRPr lang="en-GB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722534"/>
              </p:ext>
            </p:extLst>
          </p:nvPr>
        </p:nvGraphicFramePr>
        <p:xfrm>
          <a:off x="685799" y="2388765"/>
          <a:ext cx="7965976" cy="273932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851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81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81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81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4832">
                <a:tc>
                  <a:txBody>
                    <a:bodyPr/>
                    <a:lstStyle/>
                    <a:p>
                      <a:r>
                        <a:rPr lang="en-GB" b="0" dirty="0"/>
                        <a:t>Anatta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/>
                        <a:t>Annica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err="1"/>
                        <a:t>Samudaya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err="1"/>
                        <a:t>Dukkah</a:t>
                      </a:r>
                      <a:endParaRPr lang="en-GB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4832">
                <a:tc>
                  <a:txBody>
                    <a:bodyPr/>
                    <a:lstStyle/>
                    <a:p>
                      <a:r>
                        <a:rPr lang="en-GB" dirty="0" err="1"/>
                        <a:t>Nirodha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Magga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Eternalism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Annihilationism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4832">
                <a:tc>
                  <a:txBody>
                    <a:bodyPr/>
                    <a:lstStyle/>
                    <a:p>
                      <a:r>
                        <a:rPr lang="en-GB" dirty="0"/>
                        <a:t>Cessation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Dharma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Mustard Seed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Mindfulness and Meditation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268150"/>
                  </a:ext>
                </a:extLst>
              </a:tr>
              <a:tr h="684832">
                <a:tc>
                  <a:txBody>
                    <a:bodyPr/>
                    <a:lstStyle/>
                    <a:p>
                      <a:r>
                        <a:rPr lang="en-GB" dirty="0"/>
                        <a:t>Dependant arising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 Types of suffering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en-GB" baseline="0" dirty="0">
                          <a:solidFill>
                            <a:srgbClr val="FF0000"/>
                          </a:solidFill>
                        </a:rPr>
                        <a:t> Noble Truths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Eightfold path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790346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1854" y="5375713"/>
            <a:ext cx="4586983" cy="135421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Stretch yourself task:</a:t>
            </a:r>
          </a:p>
          <a:p>
            <a:r>
              <a:rPr lang="en-GB" sz="1600" dirty="0">
                <a:solidFill>
                  <a:schemeClr val="tx1"/>
                </a:solidFill>
              </a:rPr>
              <a:t>Use The Evaluation Stem support sheet to write a conclusion</a:t>
            </a:r>
          </a:p>
          <a:p>
            <a:r>
              <a:rPr lang="en-GB" sz="1600" dirty="0">
                <a:solidFill>
                  <a:schemeClr val="tx1"/>
                </a:solidFill>
              </a:rPr>
              <a:t>Make sure you refer back to some of the above terms and teachings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11534" y="5484378"/>
            <a:ext cx="3781464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Top Philosopher task:</a:t>
            </a:r>
          </a:p>
          <a:p>
            <a:r>
              <a:rPr lang="en-GB" dirty="0">
                <a:solidFill>
                  <a:schemeClr val="tx1"/>
                </a:solidFill>
              </a:rPr>
              <a:t>Tricycle Article </a:t>
            </a:r>
          </a:p>
          <a:p>
            <a:r>
              <a:rPr lang="en-GB" dirty="0">
                <a:solidFill>
                  <a:schemeClr val="tx1"/>
                </a:solidFill>
              </a:rPr>
              <a:t>‘Lighten Up’</a:t>
            </a:r>
          </a:p>
          <a:p>
            <a:r>
              <a:rPr lang="en-GB" dirty="0">
                <a:solidFill>
                  <a:schemeClr val="tx1"/>
                </a:solidFill>
              </a:rPr>
              <a:t>Is there joy in Buddhist teachings?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6871" y="5167148"/>
            <a:ext cx="1122656" cy="1122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3736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718</TotalTime>
  <Words>374</Words>
  <Application>Microsoft Office PowerPoint</Application>
  <PresentationFormat>On-screen Show (4:3)</PresentationFormat>
  <Paragraphs>88</Paragraphs>
  <Slides>10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Rockwell</vt:lpstr>
      <vt:lpstr>Rockwell Condensed</vt:lpstr>
      <vt:lpstr>Wingdings</vt:lpstr>
      <vt:lpstr>Wood Type</vt:lpstr>
      <vt:lpstr>PowerPoint Presentation</vt:lpstr>
      <vt:lpstr>PowerPoint Presentation</vt:lpstr>
      <vt:lpstr>  the Deer Park Sermon  (as recorded in Samyutta Nikaya 56.11) </vt:lpstr>
      <vt:lpstr>The four noble truths</vt:lpstr>
      <vt:lpstr>Recall: The four noble truths</vt:lpstr>
      <vt:lpstr>The doctor analogy</vt:lpstr>
      <vt:lpstr>ANALYSIS: ANATTA</vt:lpstr>
      <vt:lpstr>Is Buddhism inherently pessimistic?</vt:lpstr>
      <vt:lpstr>Make them think</vt:lpstr>
      <vt:lpstr>AO2: ANALYSIS and Evaluation : The 4 noble truths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Katja Sass</dc:creator>
  <cp:lastModifiedBy>VFarr</cp:lastModifiedBy>
  <cp:revision>80</cp:revision>
  <cp:lastPrinted>2018-11-15T08:44:33Z</cp:lastPrinted>
  <dcterms:created xsi:type="dcterms:W3CDTF">2017-09-10T11:23:34Z</dcterms:created>
  <dcterms:modified xsi:type="dcterms:W3CDTF">2018-11-15T08:49:47Z</dcterms:modified>
</cp:coreProperties>
</file>