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BD86-8A0E-4CBE-BF1A-DC79FE35079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78B9-4536-4C0B-968E-A9C54240A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23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BD86-8A0E-4CBE-BF1A-DC79FE35079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78B9-4536-4C0B-968E-A9C54240A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43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BD86-8A0E-4CBE-BF1A-DC79FE35079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78B9-4536-4C0B-968E-A9C54240A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37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BD86-8A0E-4CBE-BF1A-DC79FE35079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78B9-4536-4C0B-968E-A9C54240A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08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BD86-8A0E-4CBE-BF1A-DC79FE35079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78B9-4536-4C0B-968E-A9C54240A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474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BD86-8A0E-4CBE-BF1A-DC79FE35079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78B9-4536-4C0B-968E-A9C54240A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72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BD86-8A0E-4CBE-BF1A-DC79FE35079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78B9-4536-4C0B-968E-A9C54240A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65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BD86-8A0E-4CBE-BF1A-DC79FE35079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78B9-4536-4C0B-968E-A9C54240A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51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BD86-8A0E-4CBE-BF1A-DC79FE35079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78B9-4536-4C0B-968E-A9C54240A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31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BD86-8A0E-4CBE-BF1A-DC79FE35079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78B9-4536-4C0B-968E-A9C54240A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89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BD86-8A0E-4CBE-BF1A-DC79FE35079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78B9-4536-4C0B-968E-A9C54240A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91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CBD86-8A0E-4CBE-BF1A-DC79FE350794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F78B9-4536-4C0B-968E-A9C54240A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95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Exam technique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72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OCR </a:t>
            </a:r>
            <a:r>
              <a:rPr lang="en-GB" dirty="0" smtClean="0"/>
              <a:t>A2 </a:t>
            </a:r>
            <a:r>
              <a:rPr lang="en-GB" dirty="0" smtClean="0"/>
              <a:t>Philosophy and Ethics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For OCR’s </a:t>
            </a:r>
            <a:r>
              <a:rPr lang="en-GB" b="1" dirty="0" smtClean="0">
                <a:solidFill>
                  <a:srgbClr val="FF0000"/>
                </a:solidFill>
              </a:rPr>
              <a:t>A2 </a:t>
            </a:r>
            <a:r>
              <a:rPr lang="en-GB" b="1" dirty="0" smtClean="0">
                <a:solidFill>
                  <a:srgbClr val="FF0000"/>
                </a:solidFill>
              </a:rPr>
              <a:t>Level in Religious Studies learners will study three components that are externally assessed, these are: </a:t>
            </a:r>
          </a:p>
          <a:p>
            <a:r>
              <a:rPr lang="en-GB" dirty="0" smtClean="0"/>
              <a:t>Philosophy of religion (01) </a:t>
            </a:r>
          </a:p>
          <a:p>
            <a:r>
              <a:rPr lang="en-GB" dirty="0" smtClean="0"/>
              <a:t>Religion and ethics (02) </a:t>
            </a:r>
          </a:p>
          <a:p>
            <a:r>
              <a:rPr lang="en-GB" dirty="0" smtClean="0"/>
              <a:t>Developments in religious thought (06) for which learners will study one from: Buddhism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Each paper will contain four essay questions, with the learner choosing three out of four to answer.</a:t>
            </a:r>
          </a:p>
          <a:p>
            <a:pPr marL="0" indent="0" algn="ctr">
              <a:buNone/>
            </a:pPr>
            <a:r>
              <a:rPr lang="en-GB" dirty="0" smtClean="0"/>
              <a:t> </a:t>
            </a:r>
            <a:r>
              <a:rPr lang="en-GB" i="1" dirty="0" smtClean="0">
                <a:solidFill>
                  <a:srgbClr val="FF0000"/>
                </a:solidFill>
              </a:rPr>
              <a:t>Two questions might be set from one specification section, or all questions might be from different sections. </a:t>
            </a:r>
          </a:p>
          <a:p>
            <a:pPr marL="0" indent="0" algn="ctr">
              <a:buNone/>
            </a:pPr>
            <a:r>
              <a:rPr lang="en-GB" dirty="0" smtClean="0"/>
              <a:t>Each essay will be worth 40 marks and will test both AO1 and AO2. Time allowed: 2 hours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1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The Exam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One examination for Philosophy, lasting </a:t>
            </a:r>
            <a:r>
              <a:rPr lang="en-GB" dirty="0"/>
              <a:t> </a:t>
            </a:r>
            <a:r>
              <a:rPr lang="en-GB" dirty="0" smtClean="0"/>
              <a:t>2 hours.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There will be a </a:t>
            </a:r>
            <a:r>
              <a:rPr lang="en-GB" b="1" dirty="0" smtClean="0">
                <a:solidFill>
                  <a:srgbClr val="FF0000"/>
                </a:solidFill>
              </a:rPr>
              <a:t>choice of four questions</a:t>
            </a:r>
            <a:r>
              <a:rPr lang="en-GB" dirty="0" smtClean="0"/>
              <a:t>, you will </a:t>
            </a:r>
            <a:r>
              <a:rPr lang="en-GB" b="1" dirty="0" smtClean="0">
                <a:solidFill>
                  <a:srgbClr val="FF0000"/>
                </a:solidFill>
              </a:rPr>
              <a:t>choose the three </a:t>
            </a:r>
            <a:r>
              <a:rPr lang="en-GB" dirty="0" smtClean="0"/>
              <a:t>you feel most confident about.</a:t>
            </a:r>
          </a:p>
          <a:p>
            <a:pPr marL="0" indent="0" algn="ctr"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Each question is worth 40 marks, with 120 marks overall for this paper.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268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Assessment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931224" cy="244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There are two assessment objectives: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976944"/>
              </p:ext>
            </p:extLst>
          </p:nvPr>
        </p:nvGraphicFramePr>
        <p:xfrm>
          <a:off x="395536" y="2276872"/>
          <a:ext cx="7920880" cy="3698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5510816"/>
                <a:gridCol w="969904"/>
              </a:tblGrid>
              <a:tr h="180020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A01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Demonstrate knowledge and understanding of religion and belief, including: </a:t>
                      </a:r>
                    </a:p>
                    <a:p>
                      <a:r>
                        <a:rPr lang="en-GB" sz="1600" dirty="0" smtClean="0"/>
                        <a:t>• religious, philosophical and/or ethical thought and teaching </a:t>
                      </a:r>
                    </a:p>
                    <a:p>
                      <a:r>
                        <a:rPr lang="en-GB" sz="1600" dirty="0" smtClean="0"/>
                        <a:t>• influence of beliefs, teachings and practices on individuals, communities and societies </a:t>
                      </a:r>
                    </a:p>
                    <a:p>
                      <a:r>
                        <a:rPr lang="en-GB" sz="1600" dirty="0" smtClean="0"/>
                        <a:t>• cause and significance of similarities and differences in belief, teaching and practice </a:t>
                      </a:r>
                    </a:p>
                    <a:p>
                      <a:r>
                        <a:rPr lang="en-GB" sz="1600" dirty="0" smtClean="0"/>
                        <a:t>• approaches to the study of religion and belief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40%</a:t>
                      </a:r>
                      <a:endParaRPr lang="en-GB" sz="1600" dirty="0"/>
                    </a:p>
                  </a:txBody>
                  <a:tcPr/>
                </a:tc>
              </a:tr>
              <a:tr h="1656184">
                <a:tc>
                  <a:txBody>
                    <a:bodyPr/>
                    <a:lstStyle/>
                    <a:p>
                      <a:r>
                        <a:rPr lang="en-GB" dirty="0" smtClean="0"/>
                        <a:t>A02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Analyse and evaluate aspects of, and approaches to, religion and belief including their significance, influence and study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60%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2860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Question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792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 smtClean="0">
                <a:solidFill>
                  <a:srgbClr val="FF0000"/>
                </a:solidFill>
              </a:rPr>
              <a:t>Introduction</a:t>
            </a:r>
          </a:p>
          <a:p>
            <a:pPr marL="0" indent="0">
              <a:buNone/>
            </a:pPr>
            <a:r>
              <a:rPr lang="en-GB" sz="3200" dirty="0" smtClean="0"/>
              <a:t>For </a:t>
            </a:r>
          </a:p>
          <a:p>
            <a:pPr marL="0" indent="0">
              <a:buNone/>
            </a:pPr>
            <a:r>
              <a:rPr lang="en-GB" sz="3200" dirty="0" smtClean="0"/>
              <a:t>Against</a:t>
            </a:r>
          </a:p>
          <a:p>
            <a:pPr marL="0" indent="0">
              <a:buNone/>
            </a:pPr>
            <a:r>
              <a:rPr lang="en-GB" sz="3200" dirty="0" smtClean="0"/>
              <a:t>For </a:t>
            </a:r>
          </a:p>
          <a:p>
            <a:pPr marL="0" indent="0">
              <a:buNone/>
            </a:pPr>
            <a:r>
              <a:rPr lang="en-GB" sz="3200" dirty="0" smtClean="0"/>
              <a:t>Against</a:t>
            </a:r>
          </a:p>
          <a:p>
            <a:pPr marL="0" indent="0">
              <a:buNone/>
            </a:pPr>
            <a:r>
              <a:rPr lang="en-GB" sz="3200" dirty="0" smtClean="0"/>
              <a:t>For</a:t>
            </a:r>
          </a:p>
          <a:p>
            <a:pPr marL="0" indent="0">
              <a:buNone/>
            </a:pPr>
            <a:r>
              <a:rPr lang="en-GB" sz="3200" dirty="0" smtClean="0"/>
              <a:t>Against</a:t>
            </a:r>
          </a:p>
          <a:p>
            <a:pPr marL="0" indent="0">
              <a:buNone/>
            </a:pPr>
            <a:r>
              <a:rPr lang="en-GB" sz="3200" b="1" dirty="0" smtClean="0">
                <a:solidFill>
                  <a:srgbClr val="FF0000"/>
                </a:solidFill>
              </a:rPr>
              <a:t>Conclusion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600200"/>
            <a:ext cx="4042792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In each paragraph: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P</a:t>
            </a:r>
            <a:r>
              <a:rPr lang="en-GB" dirty="0" smtClean="0"/>
              <a:t>oint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E</a:t>
            </a:r>
            <a:r>
              <a:rPr lang="en-GB" dirty="0" smtClean="0"/>
              <a:t>vidence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E</a:t>
            </a:r>
            <a:r>
              <a:rPr lang="en-GB" dirty="0" smtClean="0"/>
              <a:t>xplanation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L</a:t>
            </a:r>
            <a:r>
              <a:rPr lang="en-GB" dirty="0" smtClean="0"/>
              <a:t>ink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You must refer to the question throughout your answer.</a:t>
            </a:r>
            <a:endParaRPr lang="en-GB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24" b="27965"/>
          <a:stretch/>
        </p:blipFill>
        <p:spPr bwMode="auto">
          <a:xfrm rot="5400000">
            <a:off x="1642178" y="3406494"/>
            <a:ext cx="3240360" cy="1413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80498" y="6002346"/>
            <a:ext cx="612068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Note: </a:t>
            </a:r>
            <a:r>
              <a:rPr lang="en-GB" dirty="0" smtClean="0"/>
              <a:t>Change all questions into ‘discuss’ questions. This means you can see a clear argument to improve your AO2.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783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303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Exam technique</vt:lpstr>
      <vt:lpstr>OCR A2 Philosophy and Ethics</vt:lpstr>
      <vt:lpstr>The Exam</vt:lpstr>
      <vt:lpstr>Assessment Objectives</vt:lpstr>
      <vt:lpstr>Question structure</vt:lpstr>
    </vt:vector>
  </TitlesOfParts>
  <Company>Rosset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NVeitch</dc:creator>
  <cp:lastModifiedBy>NVeitch</cp:lastModifiedBy>
  <cp:revision>9</cp:revision>
  <dcterms:created xsi:type="dcterms:W3CDTF">2016-09-07T15:33:03Z</dcterms:created>
  <dcterms:modified xsi:type="dcterms:W3CDTF">2017-09-26T16:53:51Z</dcterms:modified>
</cp:coreProperties>
</file>