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7" r:id="rId5"/>
    <p:sldId id="258" r:id="rId6"/>
    <p:sldId id="259" r:id="rId7"/>
    <p:sldId id="261" r:id="rId8"/>
    <p:sldId id="262" r:id="rId9"/>
    <p:sldId id="270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9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1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1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9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17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6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1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6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214F-7239-4162-A47F-1C988430381F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8FF0-67C3-471C-887E-225CFE2B6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7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What are the four causes of the Universe?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Discuss in pairs.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639519" cy="39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00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Aristotle’s epistemology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Complete this question in your notes: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Why does Aristotle need the Prime Mover in his epistemology?</a:t>
            </a:r>
          </a:p>
          <a:p>
            <a:pPr marL="0" indent="0" algn="ctr">
              <a:buNone/>
            </a:pPr>
            <a:r>
              <a:rPr lang="en-GB" dirty="0"/>
              <a:t>Remember to use key words!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174917"/>
            <a:ext cx="270831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Include an explanation of how Aristotle influenced the  ‘Christian’ teleological argument.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674" y="454371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524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A: Describe the purpose of Prime Mover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Explain the qualities of Prime Mover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A: Why does Aristotle need a Prime Mover in his epistemology?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What would Christians say the efficient cause of the universe is?</a:t>
            </a:r>
          </a:p>
        </p:txBody>
      </p:sp>
    </p:spTree>
    <p:extLst>
      <p:ext uri="{BB962C8B-B14F-4D97-AF65-F5344CB8AC3E}">
        <p14:creationId xmlns:p14="http://schemas.microsoft.com/office/powerpoint/2010/main" val="211548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Learning outcome 1:</a:t>
            </a:r>
          </a:p>
          <a:p>
            <a:r>
              <a:rPr lang="en-GB" dirty="0"/>
              <a:t>To be able to describe Aristotle’s concept of the Prime Mover.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Learning outcome 2:</a:t>
            </a:r>
          </a:p>
          <a:p>
            <a:r>
              <a:rPr lang="en-GB" dirty="0"/>
              <a:t>To be able to explain how the concept of the prime mover fits into Aristotle’s epistemology. </a:t>
            </a:r>
          </a:p>
        </p:txBody>
      </p:sp>
    </p:spTree>
    <p:extLst>
      <p:ext uri="{BB962C8B-B14F-4D97-AF65-F5344CB8AC3E}">
        <p14:creationId xmlns:p14="http://schemas.microsoft.com/office/powerpoint/2010/main" val="376713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Learning outcome 1:</a:t>
            </a:r>
          </a:p>
          <a:p>
            <a:r>
              <a:rPr lang="en-GB" dirty="0"/>
              <a:t>To be able to describe Aristotle’s concept of the Prime Mover.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Learning outcome 2:</a:t>
            </a:r>
          </a:p>
          <a:p>
            <a:r>
              <a:rPr lang="en-GB" dirty="0"/>
              <a:t>To be able to explain how the concept of the prime mover fits into Aristotle’s epistemology. </a:t>
            </a:r>
          </a:p>
        </p:txBody>
      </p:sp>
    </p:spTree>
    <p:extLst>
      <p:ext uri="{BB962C8B-B14F-4D97-AF65-F5344CB8AC3E}">
        <p14:creationId xmlns:p14="http://schemas.microsoft.com/office/powerpoint/2010/main" val="34400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Aristotle’s understanding of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392488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3800" dirty="0"/>
              <a:t>Aristotle used the term </a:t>
            </a:r>
            <a:r>
              <a:rPr lang="en-GB" sz="3800" dirty="0">
                <a:solidFill>
                  <a:srgbClr val="FF0000"/>
                </a:solidFill>
              </a:rPr>
              <a:t>‘</a:t>
            </a:r>
            <a:r>
              <a:rPr lang="en-GB" sz="3800" dirty="0" err="1">
                <a:solidFill>
                  <a:srgbClr val="FF0000"/>
                </a:solidFill>
              </a:rPr>
              <a:t>aetion</a:t>
            </a:r>
            <a:r>
              <a:rPr lang="en-GB" sz="3800" dirty="0">
                <a:solidFill>
                  <a:srgbClr val="FF0000"/>
                </a:solidFill>
              </a:rPr>
              <a:t>’ </a:t>
            </a:r>
            <a:r>
              <a:rPr lang="en-GB" sz="3800" dirty="0"/>
              <a:t>when he was thinking and writing about different kinds of explanation. It </a:t>
            </a:r>
            <a:r>
              <a:rPr lang="en-GB" sz="3800"/>
              <a:t>is usually </a:t>
            </a:r>
            <a:r>
              <a:rPr lang="en-GB" sz="3800" dirty="0"/>
              <a:t>translated as cause, although the words are not exactly the same in meaning, as </a:t>
            </a:r>
            <a:r>
              <a:rPr lang="en-GB" sz="3800" dirty="0">
                <a:solidFill>
                  <a:srgbClr val="FF0000"/>
                </a:solidFill>
              </a:rPr>
              <a:t>‘</a:t>
            </a:r>
            <a:r>
              <a:rPr lang="en-GB" sz="3800" dirty="0" err="1">
                <a:solidFill>
                  <a:srgbClr val="FF0000"/>
                </a:solidFill>
              </a:rPr>
              <a:t>aetion</a:t>
            </a:r>
            <a:r>
              <a:rPr lang="en-GB" sz="3800" dirty="0">
                <a:solidFill>
                  <a:srgbClr val="FF0000"/>
                </a:solidFill>
              </a:rPr>
              <a:t>’ </a:t>
            </a:r>
            <a:r>
              <a:rPr lang="en-GB" sz="3800" dirty="0"/>
              <a:t>can include the concept of origin as well as explanation.</a:t>
            </a:r>
          </a:p>
          <a:p>
            <a:pPr marL="0" indent="0" algn="ctr">
              <a:buNone/>
            </a:pPr>
            <a:endParaRPr lang="en-GB" sz="3800" dirty="0"/>
          </a:p>
          <a:p>
            <a:pPr marL="0" indent="0" algn="ctr">
              <a:buNone/>
            </a:pPr>
            <a:r>
              <a:rPr lang="en-GB" sz="3800" dirty="0"/>
              <a:t>In other words, </a:t>
            </a:r>
            <a:r>
              <a:rPr lang="en-GB" sz="3800" dirty="0">
                <a:solidFill>
                  <a:srgbClr val="FF0000"/>
                </a:solidFill>
              </a:rPr>
              <a:t>‘</a:t>
            </a:r>
            <a:r>
              <a:rPr lang="en-GB" sz="3800" dirty="0" err="1">
                <a:solidFill>
                  <a:srgbClr val="FF0000"/>
                </a:solidFill>
              </a:rPr>
              <a:t>aetion</a:t>
            </a:r>
            <a:r>
              <a:rPr lang="en-GB" sz="3800" dirty="0">
                <a:solidFill>
                  <a:srgbClr val="FF0000"/>
                </a:solidFill>
              </a:rPr>
              <a:t>’ </a:t>
            </a:r>
            <a:r>
              <a:rPr lang="en-GB" sz="3800" dirty="0"/>
              <a:t>can be used to describe what something looks like or what it is made from, as well as what caused it to come into being.</a:t>
            </a:r>
          </a:p>
          <a:p>
            <a:pPr marL="0" indent="0" algn="ctr">
              <a:buNone/>
            </a:pPr>
            <a:endParaRPr lang="en-GB" sz="33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176464" cy="5040560"/>
          </a:xfrm>
        </p:spPr>
        <p:txBody>
          <a:bodyPr>
            <a:normAutofit fontScale="62500" lnSpcReduction="20000"/>
          </a:bodyPr>
          <a:lstStyle/>
          <a:p>
            <a:r>
              <a:rPr lang="en-GB" sz="3200" dirty="0"/>
              <a:t>One question which fascinated Aristotle was the question of cause. Why are things the way that they are? What caused them?</a:t>
            </a:r>
          </a:p>
          <a:p>
            <a:endParaRPr lang="en-GB" sz="3200" dirty="0"/>
          </a:p>
          <a:p>
            <a:r>
              <a:rPr lang="en-GB" sz="3200" dirty="0"/>
              <a:t>Remember Aristotle believes that all things have a cause.</a:t>
            </a:r>
          </a:p>
          <a:p>
            <a:endParaRPr lang="en-GB" sz="3200" dirty="0"/>
          </a:p>
          <a:p>
            <a:r>
              <a:rPr lang="en-GB" sz="3200" dirty="0"/>
              <a:t>All causes fall into his categories (4 causes)</a:t>
            </a:r>
          </a:p>
          <a:p>
            <a:endParaRPr lang="en-GB" sz="3200" dirty="0"/>
          </a:p>
          <a:p>
            <a:r>
              <a:rPr lang="en-GB" sz="3200" dirty="0"/>
              <a:t>Everything can be logically traced back to find out how it came to be in existence.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He had a problem, what is the efficient and final cause of the universe?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78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What is the efficient and final cause of the universe?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Research and create a mind map explaining how Aristotle answered this question….</a:t>
            </a:r>
          </a:p>
          <a:p>
            <a:pPr marL="0" indent="0" algn="ctr">
              <a:buNone/>
            </a:pPr>
            <a:r>
              <a:rPr lang="en-GB" dirty="0"/>
              <a:t>Use the QR code to help!</a:t>
            </a:r>
          </a:p>
        </p:txBody>
      </p:sp>
      <p:sp>
        <p:nvSpPr>
          <p:cNvPr id="6" name="Cloud 5"/>
          <p:cNvSpPr/>
          <p:nvPr/>
        </p:nvSpPr>
        <p:spPr>
          <a:xfrm>
            <a:off x="2699792" y="3356992"/>
            <a:ext cx="3960440" cy="252028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Aristotle’s Prime Mover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8" y="4969665"/>
            <a:ext cx="1702087" cy="1630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61465" y="5517232"/>
            <a:ext cx="27363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Find 5 facts on how Aristotle influences St Thomas Aquinas… </a:t>
            </a:r>
          </a:p>
        </p:txBody>
      </p:sp>
    </p:spTree>
    <p:extLst>
      <p:ext uri="{BB962C8B-B14F-4D97-AF65-F5344CB8AC3E}">
        <p14:creationId xmlns:p14="http://schemas.microsoft.com/office/powerpoint/2010/main" val="285956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920880" cy="954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Constant flux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dirty="0">
                <a:latin typeface="Gill Sans MT" pitchFamily="34" charset="0"/>
              </a:rPr>
              <a:t>Aristotle believed that all movement depends on there being a mover.  For Aristotle, movement meant more than something travelling from A to B. Movement also included change, growth, melting, cooling, heating…etc. </a:t>
            </a:r>
          </a:p>
          <a:p>
            <a:pPr marL="0" indent="0" algn="ctr">
              <a:buNone/>
            </a:pPr>
            <a:r>
              <a:rPr lang="en-GB" sz="2800" dirty="0">
                <a:solidFill>
                  <a:srgbClr val="FF0000"/>
                </a:solidFill>
                <a:latin typeface="Gill Sans MT" pitchFamily="34" charset="0"/>
              </a:rPr>
              <a:t>Aristotle argued that behind every movement there must be a chain of events that brought about the movement that we see taking place.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2800" dirty="0">
                <a:latin typeface="Gill Sans MT" pitchFamily="34" charset="0"/>
              </a:rPr>
              <a:t>Aristotle argued that this chain of events must lead back to something which moves but is itself unmoved. </a:t>
            </a:r>
            <a:r>
              <a:rPr lang="en-GB" sz="2800" dirty="0">
                <a:solidFill>
                  <a:srgbClr val="FF0000"/>
                </a:solidFill>
                <a:latin typeface="Gill Sans MT" pitchFamily="34" charset="0"/>
              </a:rPr>
              <a:t>This is referred to as the Prime (first) Mover.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62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Prime Mover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0200"/>
            <a:ext cx="8352928" cy="506916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2800" dirty="0">
                <a:latin typeface="Gill Sans MT" pitchFamily="34" charset="0"/>
              </a:rPr>
              <a:t>Aristotle said that God or the Prime Mover didn’t exactly ‘make’ things change but that things changed due to his desires.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GB" sz="2800" dirty="0">
              <a:latin typeface="Gill Sans MT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sz="2800" dirty="0">
                <a:latin typeface="Gill Sans MT" pitchFamily="34" charset="0"/>
              </a:rPr>
              <a:t>He said that God doesn’t actually push things into changing as by pushing God would change himself and God is unchangeable. </a:t>
            </a:r>
          </a:p>
          <a:p>
            <a:pPr>
              <a:lnSpc>
                <a:spcPct val="80000"/>
              </a:lnSpc>
              <a:buNone/>
            </a:pPr>
            <a:endParaRPr lang="en-GB" sz="2800" dirty="0"/>
          </a:p>
          <a:p>
            <a:pPr algn="ctr">
              <a:lnSpc>
                <a:spcPct val="80000"/>
              </a:lnSpc>
              <a:buNone/>
            </a:pPr>
            <a:r>
              <a:rPr lang="en-GB" sz="2800" dirty="0">
                <a:solidFill>
                  <a:srgbClr val="FF0000"/>
                </a:solidFill>
              </a:rPr>
              <a:t>The Prime mover is the final cause because the purpose of the movement in the universe is a desire for God. Everything in the universe is drawn towards God’s perfection and wants to copy it. So this attraction causes the movement.</a:t>
            </a:r>
          </a:p>
        </p:txBody>
      </p:sp>
    </p:spTree>
    <p:extLst>
      <p:ext uri="{BB962C8B-B14F-4D97-AF65-F5344CB8AC3E}">
        <p14:creationId xmlns:p14="http://schemas.microsoft.com/office/powerpoint/2010/main" val="36811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>
                <a:latin typeface="Gill Sans MT" pitchFamily="34" charset="0"/>
              </a:rPr>
            </a:br>
            <a:r>
              <a:rPr lang="en-GB" dirty="0">
                <a:latin typeface="Gill Sans MT" pitchFamily="34" charset="0"/>
              </a:rPr>
              <a:t>What is the Prime Mover Like?</a:t>
            </a:r>
            <a:br>
              <a:rPr lang="en-GB" dirty="0">
                <a:latin typeface="Gill Sans MT" pitchFamily="34" charset="0"/>
              </a:rPr>
            </a:b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63272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>
                <a:latin typeface="Gill Sans MT" pitchFamily="34" charset="0"/>
              </a:rPr>
              <a:t>    </a:t>
            </a:r>
            <a:endParaRPr lang="en-GB" sz="3500" dirty="0">
              <a:latin typeface="Gill Sans MT" pitchFamily="34" charset="0"/>
            </a:endParaRPr>
          </a:p>
          <a:p>
            <a:pPr marL="0" indent="0" algn="ctr">
              <a:buNone/>
            </a:pPr>
            <a:r>
              <a:rPr lang="en-GB" sz="3300" dirty="0">
                <a:latin typeface="Gill Sans MT" pitchFamily="34" charset="0"/>
              </a:rPr>
              <a:t>Aristotle calls the source of all movement (change and everything that happens) the Prime Mover</a:t>
            </a:r>
            <a:r>
              <a:rPr lang="en-GB" sz="3000" dirty="0">
                <a:latin typeface="Gill Sans MT" pitchFamily="34" charset="0"/>
              </a:rPr>
              <a:t>. </a:t>
            </a:r>
          </a:p>
          <a:p>
            <a:pPr marL="0" indent="0" algn="ctr">
              <a:buNone/>
            </a:pPr>
            <a:endParaRPr lang="en-GB" sz="3000" dirty="0">
              <a:latin typeface="Gill Sans MT" pitchFamily="34" charset="0"/>
            </a:endParaRPr>
          </a:p>
          <a:p>
            <a:pPr marL="0" indent="0" algn="ctr">
              <a:buNone/>
            </a:pPr>
            <a:r>
              <a:rPr lang="en-GB" sz="3000" dirty="0">
                <a:solidFill>
                  <a:srgbClr val="FF0000"/>
                </a:solidFill>
                <a:latin typeface="Gill Sans MT" pitchFamily="34" charset="0"/>
              </a:rPr>
              <a:t>The Prime Mover to Aristotle is the first of all substances and the necessary first source of movement which is </a:t>
            </a:r>
            <a:r>
              <a:rPr lang="en-GB" sz="3000" b="1" dirty="0">
                <a:solidFill>
                  <a:srgbClr val="FF0000"/>
                </a:solidFill>
                <a:latin typeface="Gill Sans MT" pitchFamily="34" charset="0"/>
              </a:rPr>
              <a:t>itself unmoved</a:t>
            </a:r>
            <a:r>
              <a:rPr lang="en-GB" sz="3000" dirty="0">
                <a:solidFill>
                  <a:srgbClr val="FF0000"/>
                </a:solidFill>
                <a:latin typeface="Gill Sans MT" pitchFamily="34" charset="0"/>
              </a:rPr>
              <a:t>. </a:t>
            </a:r>
            <a:r>
              <a:rPr lang="en-GB" sz="3000" dirty="0">
                <a:latin typeface="Gill Sans MT" pitchFamily="34" charset="0"/>
              </a:rPr>
              <a:t>It is a being with everlasting life, and in his book Metaphysics Aristotle also calls this being ‘God’ </a:t>
            </a:r>
          </a:p>
          <a:p>
            <a:pPr>
              <a:buFontTx/>
              <a:buNone/>
            </a:pPr>
            <a:endParaRPr lang="en-GB" sz="3000" dirty="0">
              <a:latin typeface="Gill Sans MT" pitchFamily="34" charset="0"/>
            </a:endParaRPr>
          </a:p>
          <a:p>
            <a:pPr marL="0" indent="0" algn="ctr">
              <a:buNone/>
            </a:pPr>
            <a:r>
              <a:rPr lang="en-GB" sz="3000" dirty="0">
                <a:solidFill>
                  <a:srgbClr val="FF0000"/>
                </a:solidFill>
                <a:latin typeface="Gill Sans MT" pitchFamily="34" charset="0"/>
              </a:rPr>
              <a:t>Aristotle thinks that God (Prime Mover) can’t be changed as he is immaterial, so God cant decay or alter as time goes by. </a:t>
            </a:r>
            <a:r>
              <a:rPr lang="en-GB" sz="3000" dirty="0">
                <a:latin typeface="Gill Sans MT" pitchFamily="34" charset="0"/>
              </a:rPr>
              <a:t>He believed God cant be effected or changed by anything else. </a:t>
            </a:r>
            <a:r>
              <a:rPr lang="en-GB" sz="3000" dirty="0">
                <a:solidFill>
                  <a:srgbClr val="FF0000"/>
                </a:solidFill>
                <a:latin typeface="Gill Sans MT" pitchFamily="34" charset="0"/>
              </a:rPr>
              <a:t>He thought God was non contingent, eternal or never ending. He is pure actuality.</a:t>
            </a:r>
          </a:p>
        </p:txBody>
      </p:sp>
    </p:spTree>
    <p:extLst>
      <p:ext uri="{BB962C8B-B14F-4D97-AF65-F5344CB8AC3E}">
        <p14:creationId xmlns:p14="http://schemas.microsoft.com/office/powerpoint/2010/main" val="27616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Prime Mover’s four qualities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853786"/>
              </p:ext>
            </p:extLst>
          </p:nvPr>
        </p:nvGraphicFramePr>
        <p:xfrm>
          <a:off x="971600" y="1988840"/>
          <a:ext cx="7488832" cy="3744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1) Non</a:t>
                      </a:r>
                      <a:r>
                        <a:rPr lang="en-GB" baseline="0" dirty="0"/>
                        <a:t>-contingent  (</a:t>
                      </a:r>
                      <a:r>
                        <a:rPr lang="en-GB" dirty="0"/>
                        <a:t>Unmoved)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2)Eternal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r>
                        <a:rPr lang="en-GB" dirty="0"/>
                        <a:t>3) Perfectly good</a:t>
                      </a:r>
                      <a:r>
                        <a:rPr lang="en-GB" baseline="0" dirty="0"/>
                        <a:t> (pure actuality)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4) Immaterial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777" y="5877272"/>
            <a:ext cx="676875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Stretch yourself task:</a:t>
            </a:r>
          </a:p>
          <a:p>
            <a:r>
              <a:rPr lang="en-GB" dirty="0"/>
              <a:t>Explain why Aristotle describes God as being ‘Wholly Simple’.</a:t>
            </a:r>
          </a:p>
        </p:txBody>
      </p:sp>
    </p:spTree>
    <p:extLst>
      <p:ext uri="{BB962C8B-B14F-4D97-AF65-F5344CB8AC3E}">
        <p14:creationId xmlns:p14="http://schemas.microsoft.com/office/powerpoint/2010/main" val="71618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Substance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In order for Aristotle’s ideas of the four causes to work everything in the universe must be explicable by it. He sets out various substance categories to help him do this.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Research and explain what the three categories are…</a:t>
            </a:r>
          </a:p>
          <a:p>
            <a:pPr marL="0" indent="0">
              <a:buNone/>
            </a:pPr>
            <a:r>
              <a:rPr lang="en-GB" dirty="0"/>
              <a:t>1)</a:t>
            </a:r>
          </a:p>
          <a:p>
            <a:pPr marL="0" indent="0">
              <a:buNone/>
            </a:pPr>
            <a:r>
              <a:rPr lang="en-GB" dirty="0"/>
              <a:t>2)</a:t>
            </a:r>
          </a:p>
          <a:p>
            <a:pPr marL="0" indent="0">
              <a:buNone/>
            </a:pPr>
            <a:r>
              <a:rPr lang="en-GB" dirty="0"/>
              <a:t>3)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5" t="27351" r="9954" b="49017"/>
          <a:stretch/>
        </p:blipFill>
        <p:spPr bwMode="auto">
          <a:xfrm>
            <a:off x="3491880" y="4702619"/>
            <a:ext cx="1935081" cy="172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31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796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Office Theme</vt:lpstr>
      <vt:lpstr>What are the four causes of the Universe?</vt:lpstr>
      <vt:lpstr>Learning Outcomes</vt:lpstr>
      <vt:lpstr>Aristotle’s understanding of reality</vt:lpstr>
      <vt:lpstr>What is the efficient and final cause of the universe?</vt:lpstr>
      <vt:lpstr>Constant flux</vt:lpstr>
      <vt:lpstr>Prime Mover </vt:lpstr>
      <vt:lpstr> What is the Prime Mover Like? </vt:lpstr>
      <vt:lpstr>The Prime Mover’s four qualities</vt:lpstr>
      <vt:lpstr>Substance Categories</vt:lpstr>
      <vt:lpstr>Aristotle’s epistemology</vt:lpstr>
      <vt:lpstr>Think, pair, share</vt:lpstr>
      <vt:lpstr>Learning Outcomes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four causes of the Universe?</dc:title>
  <dc:creator>NVeitch</dc:creator>
  <cp:lastModifiedBy>NVeitch</cp:lastModifiedBy>
  <cp:revision>4</cp:revision>
  <dcterms:created xsi:type="dcterms:W3CDTF">2017-09-29T10:54:50Z</dcterms:created>
  <dcterms:modified xsi:type="dcterms:W3CDTF">2017-09-29T13:26:03Z</dcterms:modified>
</cp:coreProperties>
</file>