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3" r:id="rId6"/>
    <p:sldId id="264"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CB0840-5237-42D5-8C13-8A20B87AAFC0}"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345684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B0840-5237-42D5-8C13-8A20B87AAFC0}"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229086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B0840-5237-42D5-8C13-8A20B87AAFC0}"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5597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B0840-5237-42D5-8C13-8A20B87AAFC0}"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226717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CB0840-5237-42D5-8C13-8A20B87AAFC0}"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412498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CB0840-5237-42D5-8C13-8A20B87AAFC0}"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351608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CB0840-5237-42D5-8C13-8A20B87AAFC0}"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17484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CB0840-5237-42D5-8C13-8A20B87AAFC0}"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132448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B0840-5237-42D5-8C13-8A20B87AAFC0}"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158778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B0840-5237-42D5-8C13-8A20B87AAFC0}"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16242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B0840-5237-42D5-8C13-8A20B87AAFC0}"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F567D-28B1-4DA8-B3DC-B8B31FFDFF40}" type="slidenum">
              <a:rPr lang="en-GB" smtClean="0"/>
              <a:t>‹#›</a:t>
            </a:fld>
            <a:endParaRPr lang="en-GB"/>
          </a:p>
        </p:txBody>
      </p:sp>
    </p:spTree>
    <p:extLst>
      <p:ext uri="{BB962C8B-B14F-4D97-AF65-F5344CB8AC3E}">
        <p14:creationId xmlns:p14="http://schemas.microsoft.com/office/powerpoint/2010/main" val="368290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B0840-5237-42D5-8C13-8A20B87AAFC0}" type="datetimeFigureOut">
              <a:rPr lang="en-GB" smtClean="0"/>
              <a:t>21/05/2018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F567D-28B1-4DA8-B3DC-B8B31FFDFF40}" type="slidenum">
              <a:rPr lang="en-GB" smtClean="0"/>
              <a:t>‹#›</a:t>
            </a:fld>
            <a:endParaRPr lang="en-GB"/>
          </a:p>
        </p:txBody>
      </p:sp>
    </p:spTree>
    <p:extLst>
      <p:ext uri="{BB962C8B-B14F-4D97-AF65-F5344CB8AC3E}">
        <p14:creationId xmlns:p14="http://schemas.microsoft.com/office/powerpoint/2010/main" val="56141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LY45o6rHm0"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816B-8627-46C6-BD04-7853BCBEBFEE}"/>
              </a:ext>
            </a:extLst>
          </p:cNvPr>
          <p:cNvSpPr>
            <a:spLocks noGrp="1"/>
          </p:cNvSpPr>
          <p:nvPr>
            <p:ph type="ctrTitle"/>
          </p:nvPr>
        </p:nvSpPr>
        <p:spPr>
          <a:xfrm>
            <a:off x="685800" y="0"/>
            <a:ext cx="7772400" cy="2387600"/>
          </a:xfrm>
        </p:spPr>
        <p:txBody>
          <a:bodyPr>
            <a:normAutofit fontScale="90000"/>
          </a:bodyPr>
          <a:lstStyle/>
          <a:p>
            <a:r>
              <a:rPr lang="en-GB" sz="8800" dirty="0">
                <a:latin typeface="Cooper Black" panose="0208090404030B020404" pitchFamily="18" charset="0"/>
              </a:rPr>
              <a:t>Buddhism in the West</a:t>
            </a:r>
          </a:p>
        </p:txBody>
      </p:sp>
      <p:pic>
        <p:nvPicPr>
          <p:cNvPr id="1026" name="Picture 2" descr="Image result for buddhism in the west">
            <a:extLst>
              <a:ext uri="{FF2B5EF4-FFF2-40B4-BE49-F238E27FC236}">
                <a16:creationId xmlns:a16="http://schemas.microsoft.com/office/drawing/2014/main" id="{BFE3AC72-8CD3-4FAF-94E4-305FCB96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282" y="2374756"/>
            <a:ext cx="6435436" cy="430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1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5968-BA7F-4F00-A939-4081E5DF9438}"/>
              </a:ext>
            </a:extLst>
          </p:cNvPr>
          <p:cNvSpPr>
            <a:spLocks noGrp="1"/>
          </p:cNvSpPr>
          <p:nvPr>
            <p:ph type="title"/>
          </p:nvPr>
        </p:nvSpPr>
        <p:spPr>
          <a:xfrm>
            <a:off x="253218" y="112542"/>
            <a:ext cx="8707902" cy="731520"/>
          </a:xfrm>
          <a:solidFill>
            <a:schemeClr val="accent6">
              <a:lumMod val="40000"/>
              <a:lumOff val="60000"/>
            </a:schemeClr>
          </a:solidFill>
          <a:ln w="38100">
            <a:solidFill>
              <a:schemeClr val="tx1"/>
            </a:solidFill>
          </a:ln>
        </p:spPr>
        <p:txBody>
          <a:bodyPr>
            <a:normAutofit/>
          </a:bodyPr>
          <a:lstStyle/>
          <a:p>
            <a:pPr algn="ctr"/>
            <a:r>
              <a:rPr lang="en-GB" dirty="0">
                <a:latin typeface="Cooper Black" panose="0208090404030B020404" pitchFamily="18" charset="0"/>
              </a:rPr>
              <a:t>Buddhism in the West</a:t>
            </a:r>
          </a:p>
        </p:txBody>
      </p:sp>
      <p:sp>
        <p:nvSpPr>
          <p:cNvPr id="3" name="Content Placeholder 2">
            <a:extLst>
              <a:ext uri="{FF2B5EF4-FFF2-40B4-BE49-F238E27FC236}">
                <a16:creationId xmlns:a16="http://schemas.microsoft.com/office/drawing/2014/main" id="{CF1673D0-A63A-49DC-8C74-7209F66A83C2}"/>
              </a:ext>
            </a:extLst>
          </p:cNvPr>
          <p:cNvSpPr>
            <a:spLocks noGrp="1"/>
          </p:cNvSpPr>
          <p:nvPr>
            <p:ph idx="1"/>
          </p:nvPr>
        </p:nvSpPr>
        <p:spPr>
          <a:xfrm>
            <a:off x="253219" y="1041010"/>
            <a:ext cx="4079630" cy="2968282"/>
          </a:xfrm>
          <a:ln w="38100">
            <a:solidFill>
              <a:schemeClr val="tx1"/>
            </a:solidFill>
          </a:ln>
        </p:spPr>
        <p:txBody>
          <a:bodyPr>
            <a:normAutofit/>
          </a:bodyPr>
          <a:lstStyle/>
          <a:p>
            <a:pPr marL="0" indent="0">
              <a:buNone/>
            </a:pPr>
            <a:r>
              <a:rPr lang="en-GB" sz="2500" b="1" dirty="0"/>
              <a:t>The spread of Buddhism to the West</a:t>
            </a:r>
          </a:p>
          <a:p>
            <a:pPr marL="0" indent="0">
              <a:spcBef>
                <a:spcPts val="0"/>
              </a:spcBef>
              <a:buNone/>
            </a:pPr>
            <a:r>
              <a:rPr lang="en-GB" sz="2500" dirty="0"/>
              <a:t>The main reasons for the spread of Buddhism, such as migration and the popularity of Buddhist ideas in modern western societies</a:t>
            </a:r>
          </a:p>
          <a:p>
            <a:pPr marL="0" indent="0">
              <a:buNone/>
            </a:pPr>
            <a:endParaRPr lang="en-GB" dirty="0"/>
          </a:p>
        </p:txBody>
      </p:sp>
      <p:sp>
        <p:nvSpPr>
          <p:cNvPr id="4" name="Content Placeholder 2">
            <a:extLst>
              <a:ext uri="{FF2B5EF4-FFF2-40B4-BE49-F238E27FC236}">
                <a16:creationId xmlns:a16="http://schemas.microsoft.com/office/drawing/2014/main" id="{963BB5A8-9DE6-4D3A-A432-DD3356BD298E}"/>
              </a:ext>
            </a:extLst>
          </p:cNvPr>
          <p:cNvSpPr txBox="1">
            <a:spLocks/>
          </p:cNvSpPr>
          <p:nvPr/>
        </p:nvSpPr>
        <p:spPr>
          <a:xfrm>
            <a:off x="4459458" y="1024597"/>
            <a:ext cx="4501664" cy="2984695"/>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500" b="1" dirty="0"/>
              <a:t>Buddhism in popular culture</a:t>
            </a:r>
          </a:p>
          <a:p>
            <a:pPr marL="0" lvl="0" indent="0">
              <a:lnSpc>
                <a:spcPct val="100000"/>
              </a:lnSpc>
              <a:spcBef>
                <a:spcPts val="0"/>
              </a:spcBef>
              <a:buNone/>
            </a:pPr>
            <a:r>
              <a:rPr lang="en-US" sz="2500" dirty="0"/>
              <a:t>Exploration of how Buddhism is portrayed in the West, including media stereotypes and depiction of Buddhist role models, including portrayals of figures such as the Dalai Lama</a:t>
            </a:r>
            <a:r>
              <a:rPr lang="en-GB" sz="2500" dirty="0"/>
              <a:t>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38CFB34E-F181-4EF9-B168-622B9B039BF7}"/>
              </a:ext>
            </a:extLst>
          </p:cNvPr>
          <p:cNvSpPr txBox="1">
            <a:spLocks/>
          </p:cNvSpPr>
          <p:nvPr/>
        </p:nvSpPr>
        <p:spPr>
          <a:xfrm>
            <a:off x="253217" y="4206240"/>
            <a:ext cx="8707902" cy="2536874"/>
          </a:xfrm>
          <a:prstGeom prst="rect">
            <a:avLst/>
          </a:prstGeom>
          <a:ln w="38100">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700" b="1" dirty="0"/>
              <a:t>Western ‘inculturation’</a:t>
            </a:r>
          </a:p>
          <a:p>
            <a:pPr lvl="0">
              <a:lnSpc>
                <a:spcPct val="100000"/>
              </a:lnSpc>
              <a:spcBef>
                <a:spcPts val="0"/>
              </a:spcBef>
            </a:pPr>
            <a:r>
              <a:rPr lang="en-US" sz="2700" dirty="0"/>
              <a:t>the ways in which Buddhism has changed and adapted on encountering Western science, ideas and culture, including the ideas of Secular Buddhism, with reference to </a:t>
            </a:r>
            <a:r>
              <a:rPr lang="en-US" sz="2700" b="1" dirty="0"/>
              <a:t>Stephen </a:t>
            </a:r>
            <a:r>
              <a:rPr lang="en-US" sz="2700" b="1" dirty="0" err="1"/>
              <a:t>Batchelor</a:t>
            </a:r>
            <a:endParaRPr lang="en-GB" sz="2700" b="1" dirty="0"/>
          </a:p>
          <a:p>
            <a:pPr>
              <a:lnSpc>
                <a:spcPct val="100000"/>
              </a:lnSpc>
              <a:spcBef>
                <a:spcPts val="0"/>
              </a:spcBef>
            </a:pPr>
            <a:r>
              <a:rPr lang="en-US" sz="2700" dirty="0"/>
              <a:t>the interplay of Christianity and Buddhism, the idea of ‘dual-belonging’, with reference to </a:t>
            </a:r>
            <a:r>
              <a:rPr lang="en-US" sz="2700" b="1" dirty="0"/>
              <a:t>Paul Knitter</a:t>
            </a:r>
            <a:endParaRPr lang="en-GB" sz="2700" b="1"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65776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705A-562F-4837-AD5F-BB14E45AC37D}"/>
              </a:ext>
            </a:extLst>
          </p:cNvPr>
          <p:cNvSpPr>
            <a:spLocks noGrp="1"/>
          </p:cNvSpPr>
          <p:nvPr>
            <p:ph type="title"/>
          </p:nvPr>
        </p:nvSpPr>
        <p:spPr>
          <a:xfrm>
            <a:off x="145472" y="193965"/>
            <a:ext cx="8853055" cy="1260762"/>
          </a:xfrm>
          <a:solidFill>
            <a:schemeClr val="accent6">
              <a:lumMod val="40000"/>
              <a:lumOff val="60000"/>
            </a:schemeClr>
          </a:solidFill>
          <a:ln w="38100">
            <a:solidFill>
              <a:schemeClr val="tx1"/>
            </a:solidFill>
          </a:ln>
        </p:spPr>
        <p:txBody>
          <a:bodyPr>
            <a:noAutofit/>
          </a:bodyPr>
          <a:lstStyle/>
          <a:p>
            <a:pPr marL="0" indent="0" algn="ctr">
              <a:lnSpc>
                <a:spcPct val="100000"/>
              </a:lnSpc>
              <a:spcBef>
                <a:spcPts val="0"/>
              </a:spcBef>
            </a:pPr>
            <a:r>
              <a:rPr lang="en-GB" sz="4500" dirty="0">
                <a:latin typeface="Cooper Black" panose="0208090404030B020404" pitchFamily="18" charset="0"/>
              </a:rPr>
              <a:t>Buddhism in popular culture</a:t>
            </a:r>
            <a:br>
              <a:rPr lang="en-GB" sz="1600" b="1" dirty="0"/>
            </a:br>
            <a:r>
              <a:rPr lang="en-US" sz="1600" dirty="0"/>
              <a:t>Exploration of how Buddhism is portrayed in the West, including media stereotypes and depiction of Buddhist role models, including portrayals of figures such as the Dalai Lama</a:t>
            </a:r>
            <a:r>
              <a:rPr lang="en-GB" sz="1600" dirty="0"/>
              <a:t> </a:t>
            </a:r>
            <a:br>
              <a:rPr lang="en-GB" sz="1600" dirty="0"/>
            </a:br>
            <a:endParaRPr lang="en-GB" sz="1600" dirty="0"/>
          </a:p>
        </p:txBody>
      </p:sp>
      <p:pic>
        <p:nvPicPr>
          <p:cNvPr id="1026" name="Picture 2" descr="Image result for dalai lama">
            <a:extLst>
              <a:ext uri="{FF2B5EF4-FFF2-40B4-BE49-F238E27FC236}">
                <a16:creationId xmlns:a16="http://schemas.microsoft.com/office/drawing/2014/main" id="{302B604B-7A9B-4F38-91FE-AFD31F378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6087"/>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A736F0C7-2729-4D72-8BD8-BF65F52F15E6}"/>
              </a:ext>
            </a:extLst>
          </p:cNvPr>
          <p:cNvSpPr/>
          <p:nvPr/>
        </p:nvSpPr>
        <p:spPr>
          <a:xfrm>
            <a:off x="1704109" y="1454727"/>
            <a:ext cx="6497782" cy="4558146"/>
          </a:xfrm>
          <a:prstGeom prst="cloudCallout">
            <a:avLst>
              <a:gd name="adj1" fmla="val -66888"/>
              <a:gd name="adj2" fmla="val 509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What do you already know about the Dalai Lama?</a:t>
            </a:r>
          </a:p>
        </p:txBody>
      </p:sp>
    </p:spTree>
    <p:extLst>
      <p:ext uri="{BB962C8B-B14F-4D97-AF65-F5344CB8AC3E}">
        <p14:creationId xmlns:p14="http://schemas.microsoft.com/office/powerpoint/2010/main" val="19408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alai lama cartoon">
            <a:extLst>
              <a:ext uri="{FF2B5EF4-FFF2-40B4-BE49-F238E27FC236}">
                <a16:creationId xmlns:a16="http://schemas.microsoft.com/office/drawing/2014/main" id="{8B9CA619-5F68-4C33-A349-44A7A6AD9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655" y="-195560"/>
            <a:ext cx="1894609" cy="28409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3"/>
            <a:extLst>
              <a:ext uri="{FF2B5EF4-FFF2-40B4-BE49-F238E27FC236}">
                <a16:creationId xmlns:a16="http://schemas.microsoft.com/office/drawing/2014/main" id="{53FB5AA4-D624-400E-A9D4-0257AF3042A4}"/>
              </a:ext>
            </a:extLst>
          </p:cNvPr>
          <p:cNvPicPr>
            <a:picLocks noChangeAspect="1"/>
          </p:cNvPicPr>
          <p:nvPr/>
        </p:nvPicPr>
        <p:blipFill rotWithShape="1">
          <a:blip r:embed="rId4"/>
          <a:srcRect l="1666" t="20761" r="33485" b="8363"/>
          <a:stretch/>
        </p:blipFill>
        <p:spPr>
          <a:xfrm>
            <a:off x="145472" y="3716546"/>
            <a:ext cx="5112327" cy="3141454"/>
          </a:xfrm>
          <a:prstGeom prst="rect">
            <a:avLst/>
          </a:prstGeom>
        </p:spPr>
      </p:pic>
      <p:sp>
        <p:nvSpPr>
          <p:cNvPr id="6" name="Title 1">
            <a:extLst>
              <a:ext uri="{FF2B5EF4-FFF2-40B4-BE49-F238E27FC236}">
                <a16:creationId xmlns:a16="http://schemas.microsoft.com/office/drawing/2014/main" id="{187E56EB-4CAA-46D4-96DA-7DE62E32D79D}"/>
              </a:ext>
            </a:extLst>
          </p:cNvPr>
          <p:cNvSpPr txBox="1">
            <a:spLocks/>
          </p:cNvSpPr>
          <p:nvPr/>
        </p:nvSpPr>
        <p:spPr>
          <a:xfrm>
            <a:off x="145473" y="193965"/>
            <a:ext cx="7363692" cy="789708"/>
          </a:xfrm>
          <a:prstGeom prst="rect">
            <a:avLst/>
          </a:prstGeom>
          <a:solidFill>
            <a:schemeClr val="accent6">
              <a:lumMod val="40000"/>
              <a:lumOff val="60000"/>
            </a:schemeClr>
          </a:solidFill>
          <a:ln w="38100">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GB" sz="4500" dirty="0">
                <a:latin typeface="Cooper Black" panose="0208090404030B020404" pitchFamily="18" charset="0"/>
              </a:rPr>
              <a:t>The 14</a:t>
            </a:r>
            <a:r>
              <a:rPr lang="en-GB" sz="4500" baseline="30000" dirty="0">
                <a:latin typeface="Cooper Black" panose="0208090404030B020404" pitchFamily="18" charset="0"/>
              </a:rPr>
              <a:t>th</a:t>
            </a:r>
            <a:r>
              <a:rPr lang="en-GB" sz="4500" dirty="0">
                <a:latin typeface="Cooper Black" panose="0208090404030B020404" pitchFamily="18" charset="0"/>
              </a:rPr>
              <a:t> Dalai Lama</a:t>
            </a:r>
            <a:endParaRPr lang="en-GB" sz="1600" dirty="0"/>
          </a:p>
        </p:txBody>
      </p:sp>
      <p:sp>
        <p:nvSpPr>
          <p:cNvPr id="5" name="Rectangle 4">
            <a:extLst>
              <a:ext uri="{FF2B5EF4-FFF2-40B4-BE49-F238E27FC236}">
                <a16:creationId xmlns:a16="http://schemas.microsoft.com/office/drawing/2014/main" id="{7E81E818-79AB-4294-8290-708E2F68F687}"/>
              </a:ext>
            </a:extLst>
          </p:cNvPr>
          <p:cNvSpPr/>
          <p:nvPr/>
        </p:nvSpPr>
        <p:spPr>
          <a:xfrm>
            <a:off x="145472" y="1111893"/>
            <a:ext cx="7363692" cy="26046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400" dirty="0">
                <a:solidFill>
                  <a:schemeClr val="tx1"/>
                </a:solidFill>
              </a:rPr>
              <a:t>Nobel peace prize winner (1989), writer, speaker</a:t>
            </a:r>
          </a:p>
          <a:p>
            <a:pPr marL="457200" indent="-457200">
              <a:buFont typeface="Arial" panose="020B0604020202020204" pitchFamily="34" charset="0"/>
              <a:buChar char="•"/>
            </a:pPr>
            <a:r>
              <a:rPr lang="en-GB" sz="2400" b="1" dirty="0">
                <a:solidFill>
                  <a:schemeClr val="tx1"/>
                </a:solidFill>
              </a:rPr>
              <a:t>De facto </a:t>
            </a:r>
            <a:r>
              <a:rPr lang="en-GB" sz="2400" dirty="0">
                <a:solidFill>
                  <a:schemeClr val="tx1"/>
                </a:solidFill>
              </a:rPr>
              <a:t>leader of Tibetan Buddhism (branch of Mahayana)</a:t>
            </a:r>
          </a:p>
          <a:p>
            <a:pPr marL="457200" indent="-457200">
              <a:buFont typeface="Arial" panose="020B0604020202020204" pitchFamily="34" charset="0"/>
              <a:buChar char="•"/>
            </a:pPr>
            <a:r>
              <a:rPr lang="en-GB" sz="2400" dirty="0">
                <a:solidFill>
                  <a:schemeClr val="tx1"/>
                </a:solidFill>
              </a:rPr>
              <a:t>In exile from Chinese-occupied Tibet since 1959</a:t>
            </a:r>
          </a:p>
          <a:p>
            <a:pPr marL="457200" indent="-457200">
              <a:buFont typeface="Arial" panose="020B0604020202020204" pitchFamily="34" charset="0"/>
              <a:buChar char="•"/>
            </a:pPr>
            <a:r>
              <a:rPr lang="en-GB" sz="2400" dirty="0">
                <a:solidFill>
                  <a:schemeClr val="tx1"/>
                </a:solidFill>
              </a:rPr>
              <a:t>Buddhist name </a:t>
            </a:r>
            <a:r>
              <a:rPr lang="en-GB" sz="2400" b="1" i="1" dirty="0">
                <a:solidFill>
                  <a:schemeClr val="tx1"/>
                </a:solidFill>
              </a:rPr>
              <a:t>Tenzin Gyatso</a:t>
            </a:r>
          </a:p>
          <a:p>
            <a:pPr marL="457200" indent="-457200">
              <a:buFont typeface="Arial" panose="020B0604020202020204" pitchFamily="34" charset="0"/>
              <a:buChar char="•"/>
            </a:pPr>
            <a:r>
              <a:rPr lang="en-GB" sz="2400" dirty="0">
                <a:solidFill>
                  <a:schemeClr val="tx1"/>
                </a:solidFill>
              </a:rPr>
              <a:t>Born 6 July 1935 </a:t>
            </a:r>
          </a:p>
          <a:p>
            <a:pPr marL="457200" indent="-457200">
              <a:buFont typeface="Arial" panose="020B0604020202020204" pitchFamily="34" charset="0"/>
              <a:buChar char="•"/>
            </a:pPr>
            <a:r>
              <a:rPr lang="en-GB" sz="2400" dirty="0">
                <a:solidFill>
                  <a:schemeClr val="tx1"/>
                </a:solidFill>
              </a:rPr>
              <a:t>Incarnation of </a:t>
            </a:r>
            <a:r>
              <a:rPr lang="en-GB" sz="2400" i="1" dirty="0">
                <a:solidFill>
                  <a:schemeClr val="tx1"/>
                </a:solidFill>
              </a:rPr>
              <a:t>Avalokitesvara</a:t>
            </a:r>
            <a:r>
              <a:rPr lang="en-GB" sz="2400" dirty="0">
                <a:solidFill>
                  <a:schemeClr val="tx1"/>
                </a:solidFill>
              </a:rPr>
              <a:t> </a:t>
            </a:r>
          </a:p>
        </p:txBody>
      </p:sp>
      <p:sp>
        <p:nvSpPr>
          <p:cNvPr id="7" name="Callout: Left Arrow 6">
            <a:extLst>
              <a:ext uri="{FF2B5EF4-FFF2-40B4-BE49-F238E27FC236}">
                <a16:creationId xmlns:a16="http://schemas.microsoft.com/office/drawing/2014/main" id="{85BB07DA-1F15-482F-9898-A92E73BF6DC2}"/>
              </a:ext>
            </a:extLst>
          </p:cNvPr>
          <p:cNvSpPr/>
          <p:nvPr/>
        </p:nvSpPr>
        <p:spPr>
          <a:xfrm>
            <a:off x="3990110" y="2646218"/>
            <a:ext cx="5008418" cy="4017818"/>
          </a:xfrm>
          <a:prstGeom prst="leftArrow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50" dirty="0">
                <a:solidFill>
                  <a:schemeClr val="tx1"/>
                </a:solidFill>
              </a:rPr>
              <a:t>The Dalai Lama was featured on the March 5, 2017, episode of the HBO late-night talk show Last Week Tonight, in which host John Oliver conducted a comedic interview with the Dalai Lama, focusing on the topics of Tibetan sovereignty, Tibetan self-immolations, and his succession plans.</a:t>
            </a:r>
          </a:p>
        </p:txBody>
      </p:sp>
    </p:spTree>
    <p:extLst>
      <p:ext uri="{BB962C8B-B14F-4D97-AF65-F5344CB8AC3E}">
        <p14:creationId xmlns:p14="http://schemas.microsoft.com/office/powerpoint/2010/main" val="105783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1D37-3159-4A3C-AF33-B10E08CBFAB8}"/>
              </a:ext>
            </a:extLst>
          </p:cNvPr>
          <p:cNvSpPr txBox="1">
            <a:spLocks/>
          </p:cNvSpPr>
          <p:nvPr/>
        </p:nvSpPr>
        <p:spPr>
          <a:xfrm>
            <a:off x="689263" y="180111"/>
            <a:ext cx="7765473" cy="789708"/>
          </a:xfrm>
          <a:prstGeom prst="rect">
            <a:avLst/>
          </a:prstGeom>
          <a:solidFill>
            <a:schemeClr val="accent6">
              <a:lumMod val="40000"/>
              <a:lumOff val="60000"/>
            </a:schemeClr>
          </a:solidFill>
          <a:ln w="38100">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GB" sz="4500" dirty="0">
                <a:latin typeface="Cooper Black" panose="0208090404030B020404" pitchFamily="18" charset="0"/>
              </a:rPr>
              <a:t>The 14</a:t>
            </a:r>
            <a:r>
              <a:rPr lang="en-GB" sz="4500" baseline="30000" dirty="0">
                <a:latin typeface="Cooper Black" panose="0208090404030B020404" pitchFamily="18" charset="0"/>
              </a:rPr>
              <a:t>th</a:t>
            </a:r>
            <a:r>
              <a:rPr lang="en-GB" sz="4500" dirty="0">
                <a:latin typeface="Cooper Black" panose="0208090404030B020404" pitchFamily="18" charset="0"/>
              </a:rPr>
              <a:t> Dalai Lama</a:t>
            </a:r>
            <a:endParaRPr lang="en-GB" sz="1600" dirty="0"/>
          </a:p>
        </p:txBody>
      </p:sp>
      <p:sp>
        <p:nvSpPr>
          <p:cNvPr id="3" name="Oval 2">
            <a:extLst>
              <a:ext uri="{FF2B5EF4-FFF2-40B4-BE49-F238E27FC236}">
                <a16:creationId xmlns:a16="http://schemas.microsoft.com/office/drawing/2014/main" id="{5F011B99-64BB-4106-85C7-0BB4412B5C8F}"/>
              </a:ext>
            </a:extLst>
          </p:cNvPr>
          <p:cNvSpPr/>
          <p:nvPr/>
        </p:nvSpPr>
        <p:spPr>
          <a:xfrm>
            <a:off x="689263" y="1260764"/>
            <a:ext cx="4409210" cy="216823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The weirdness of the </a:t>
            </a:r>
            <a:r>
              <a:rPr lang="en-GB" sz="3600" b="1" dirty="0">
                <a:solidFill>
                  <a:schemeClr val="tx1"/>
                </a:solidFill>
              </a:rPr>
              <a:t>reincarnation</a:t>
            </a:r>
          </a:p>
        </p:txBody>
      </p:sp>
      <p:sp>
        <p:nvSpPr>
          <p:cNvPr id="4" name="Oval 3">
            <a:extLst>
              <a:ext uri="{FF2B5EF4-FFF2-40B4-BE49-F238E27FC236}">
                <a16:creationId xmlns:a16="http://schemas.microsoft.com/office/drawing/2014/main" id="{E63BD7AF-0D1A-4351-AF89-B5282DD81C38}"/>
              </a:ext>
            </a:extLst>
          </p:cNvPr>
          <p:cNvSpPr/>
          <p:nvPr/>
        </p:nvSpPr>
        <p:spPr>
          <a:xfrm>
            <a:off x="5333999" y="1260764"/>
            <a:ext cx="3352801" cy="216823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Cheerful bloke</a:t>
            </a:r>
          </a:p>
        </p:txBody>
      </p:sp>
      <p:sp>
        <p:nvSpPr>
          <p:cNvPr id="5" name="Oval 4">
            <a:extLst>
              <a:ext uri="{FF2B5EF4-FFF2-40B4-BE49-F238E27FC236}">
                <a16:creationId xmlns:a16="http://schemas.microsoft.com/office/drawing/2014/main" id="{0F927C0D-D77A-4C24-AACA-674D4E08CB47}"/>
              </a:ext>
            </a:extLst>
          </p:cNvPr>
          <p:cNvSpPr/>
          <p:nvPr/>
        </p:nvSpPr>
        <p:spPr>
          <a:xfrm>
            <a:off x="249381" y="3574472"/>
            <a:ext cx="3616037" cy="252152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Political cause: occupied Tibet</a:t>
            </a:r>
          </a:p>
        </p:txBody>
      </p:sp>
      <p:sp>
        <p:nvSpPr>
          <p:cNvPr id="6" name="Oval 5">
            <a:extLst>
              <a:ext uri="{FF2B5EF4-FFF2-40B4-BE49-F238E27FC236}">
                <a16:creationId xmlns:a16="http://schemas.microsoft.com/office/drawing/2014/main" id="{B34AB5F3-DC92-4340-9C45-086912F2EE4F}"/>
              </a:ext>
            </a:extLst>
          </p:cNvPr>
          <p:cNvSpPr/>
          <p:nvPr/>
        </p:nvSpPr>
        <p:spPr>
          <a:xfrm>
            <a:off x="4045527" y="3574472"/>
            <a:ext cx="4849092" cy="241069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Says “interesting quotes!”</a:t>
            </a:r>
          </a:p>
        </p:txBody>
      </p:sp>
    </p:spTree>
    <p:extLst>
      <p:ext uri="{BB962C8B-B14F-4D97-AF65-F5344CB8AC3E}">
        <p14:creationId xmlns:p14="http://schemas.microsoft.com/office/powerpoint/2010/main" val="34511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5ACA1C-8F2A-41A5-AC89-EF7FDD1E409B}"/>
              </a:ext>
            </a:extLst>
          </p:cNvPr>
          <p:cNvPicPr>
            <a:picLocks noChangeAspect="1"/>
          </p:cNvPicPr>
          <p:nvPr/>
        </p:nvPicPr>
        <p:blipFill rotWithShape="1">
          <a:blip r:embed="rId2"/>
          <a:srcRect l="50000" t="34775" r="13636" b="18873"/>
          <a:stretch/>
        </p:blipFill>
        <p:spPr>
          <a:xfrm>
            <a:off x="4696691" y="4121797"/>
            <a:ext cx="3732819" cy="2675187"/>
          </a:xfrm>
          <a:prstGeom prst="rect">
            <a:avLst/>
          </a:prstGeom>
        </p:spPr>
      </p:pic>
      <p:sp>
        <p:nvSpPr>
          <p:cNvPr id="2" name="Title 1">
            <a:extLst>
              <a:ext uri="{FF2B5EF4-FFF2-40B4-BE49-F238E27FC236}">
                <a16:creationId xmlns:a16="http://schemas.microsoft.com/office/drawing/2014/main" id="{C98B1D37-3159-4A3C-AF33-B10E08CBFAB8}"/>
              </a:ext>
            </a:extLst>
          </p:cNvPr>
          <p:cNvSpPr txBox="1">
            <a:spLocks/>
          </p:cNvSpPr>
          <p:nvPr/>
        </p:nvSpPr>
        <p:spPr>
          <a:xfrm>
            <a:off x="689263" y="180111"/>
            <a:ext cx="7765473" cy="698242"/>
          </a:xfrm>
          <a:prstGeom prst="rect">
            <a:avLst/>
          </a:prstGeom>
          <a:solidFill>
            <a:schemeClr val="accent6">
              <a:lumMod val="40000"/>
              <a:lumOff val="60000"/>
            </a:schemeClr>
          </a:solidFill>
          <a:ln w="38100">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GB" sz="4500" dirty="0">
                <a:latin typeface="Cooper Black" panose="0208090404030B020404" pitchFamily="18" charset="0"/>
              </a:rPr>
              <a:t>The 14</a:t>
            </a:r>
            <a:r>
              <a:rPr lang="en-GB" sz="4500" baseline="30000" dirty="0">
                <a:latin typeface="Cooper Black" panose="0208090404030B020404" pitchFamily="18" charset="0"/>
              </a:rPr>
              <a:t>th</a:t>
            </a:r>
            <a:r>
              <a:rPr lang="en-GB" sz="4500" dirty="0">
                <a:latin typeface="Cooper Black" panose="0208090404030B020404" pitchFamily="18" charset="0"/>
              </a:rPr>
              <a:t> Dalai Lama</a:t>
            </a:r>
            <a:endParaRPr lang="en-GB" sz="1600" dirty="0"/>
          </a:p>
        </p:txBody>
      </p:sp>
      <p:pic>
        <p:nvPicPr>
          <p:cNvPr id="7" name="Picture 6">
            <a:extLst>
              <a:ext uri="{FF2B5EF4-FFF2-40B4-BE49-F238E27FC236}">
                <a16:creationId xmlns:a16="http://schemas.microsoft.com/office/drawing/2014/main" id="{EBDAE8AF-8AE4-4057-B088-A9D08AA94398}"/>
              </a:ext>
            </a:extLst>
          </p:cNvPr>
          <p:cNvPicPr>
            <a:picLocks noChangeAspect="1"/>
          </p:cNvPicPr>
          <p:nvPr/>
        </p:nvPicPr>
        <p:blipFill rotWithShape="1">
          <a:blip r:embed="rId3"/>
          <a:srcRect l="25000" t="25342" r="24091" b="9711"/>
          <a:stretch/>
        </p:blipFill>
        <p:spPr>
          <a:xfrm>
            <a:off x="152400" y="997543"/>
            <a:ext cx="4253346" cy="3050764"/>
          </a:xfrm>
          <a:prstGeom prst="rect">
            <a:avLst/>
          </a:prstGeom>
        </p:spPr>
      </p:pic>
      <p:sp>
        <p:nvSpPr>
          <p:cNvPr id="8" name="Callout: Left Arrow 7">
            <a:extLst>
              <a:ext uri="{FF2B5EF4-FFF2-40B4-BE49-F238E27FC236}">
                <a16:creationId xmlns:a16="http://schemas.microsoft.com/office/drawing/2014/main" id="{BD9D2E00-BE8E-44E9-B130-44AFBC5406D7}"/>
              </a:ext>
            </a:extLst>
          </p:cNvPr>
          <p:cNvSpPr/>
          <p:nvPr/>
        </p:nvSpPr>
        <p:spPr>
          <a:xfrm>
            <a:off x="4051213" y="997543"/>
            <a:ext cx="4862946" cy="2937163"/>
          </a:xfrm>
          <a:prstGeom prst="left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Cooper Black" panose="0208090404030B020404" pitchFamily="18" charset="0"/>
              </a:rPr>
              <a:t>Task 1</a:t>
            </a:r>
          </a:p>
          <a:p>
            <a:r>
              <a:rPr lang="en-GB" dirty="0">
                <a:solidFill>
                  <a:schemeClr val="tx1"/>
                </a:solidFill>
              </a:rPr>
              <a:t>Read through these quotes attributed to the Dalai Lama. a) Identify the 3 most ‘Buddhist’ and the 3 most ‘secular’.</a:t>
            </a:r>
          </a:p>
          <a:p>
            <a:r>
              <a:rPr lang="en-GB" dirty="0">
                <a:solidFill>
                  <a:schemeClr val="tx1"/>
                </a:solidFill>
              </a:rPr>
              <a:t>Be prepared to explain your reasoning.</a:t>
            </a:r>
          </a:p>
          <a:p>
            <a:r>
              <a:rPr lang="en-GB" dirty="0">
                <a:solidFill>
                  <a:schemeClr val="tx1"/>
                </a:solidFill>
              </a:rPr>
              <a:t>b) Based on these teachings, why do you think the DL has so much secular appeal?</a:t>
            </a:r>
          </a:p>
        </p:txBody>
      </p:sp>
      <p:pic>
        <p:nvPicPr>
          <p:cNvPr id="9" name="Picture 8">
            <a:extLst>
              <a:ext uri="{FF2B5EF4-FFF2-40B4-BE49-F238E27FC236}">
                <a16:creationId xmlns:a16="http://schemas.microsoft.com/office/drawing/2014/main" id="{DDDCDAAD-1446-4953-90F8-6ADD8B71AA6D}"/>
              </a:ext>
            </a:extLst>
          </p:cNvPr>
          <p:cNvPicPr>
            <a:picLocks noChangeAspect="1"/>
          </p:cNvPicPr>
          <p:nvPr/>
        </p:nvPicPr>
        <p:blipFill rotWithShape="1">
          <a:blip r:embed="rId2"/>
          <a:srcRect l="13636" t="34775" r="50000" b="18873"/>
          <a:stretch/>
        </p:blipFill>
        <p:spPr>
          <a:xfrm rot="271476">
            <a:off x="5323003" y="3980177"/>
            <a:ext cx="3573158" cy="2560764"/>
          </a:xfrm>
          <a:prstGeom prst="rect">
            <a:avLst/>
          </a:prstGeom>
        </p:spPr>
      </p:pic>
      <p:sp>
        <p:nvSpPr>
          <p:cNvPr id="11" name="Callout: Right Arrow 10">
            <a:extLst>
              <a:ext uri="{FF2B5EF4-FFF2-40B4-BE49-F238E27FC236}">
                <a16:creationId xmlns:a16="http://schemas.microsoft.com/office/drawing/2014/main" id="{F9BC6834-C5A1-41D2-B9D2-E569A8AF094C}"/>
              </a:ext>
            </a:extLst>
          </p:cNvPr>
          <p:cNvSpPr/>
          <p:nvPr/>
        </p:nvSpPr>
        <p:spPr>
          <a:xfrm>
            <a:off x="152401" y="4167498"/>
            <a:ext cx="5126181" cy="2510392"/>
          </a:xfrm>
          <a:prstGeom prst="right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70C0"/>
                </a:solidFill>
                <a:latin typeface="Cooper Black" panose="0208090404030B020404" pitchFamily="18" charset="0"/>
              </a:rPr>
              <a:t>Extra reading</a:t>
            </a:r>
          </a:p>
          <a:p>
            <a:r>
              <a:rPr lang="en-GB" dirty="0">
                <a:solidFill>
                  <a:schemeClr val="tx1"/>
                </a:solidFill>
              </a:rPr>
              <a:t>In this article Georges Dreyfus analyses the Dalai Lama’s appeal and assesses the nature and impact of his modernism.</a:t>
            </a:r>
          </a:p>
          <a:p>
            <a:r>
              <a:rPr lang="en-GB" dirty="0">
                <a:solidFill>
                  <a:schemeClr val="tx1"/>
                </a:solidFill>
              </a:rPr>
              <a:t>Highlight any </a:t>
            </a:r>
            <a:r>
              <a:rPr lang="en-GB" u="sng" dirty="0">
                <a:solidFill>
                  <a:schemeClr val="tx1"/>
                </a:solidFill>
              </a:rPr>
              <a:t>three</a:t>
            </a:r>
            <a:r>
              <a:rPr lang="en-GB" dirty="0">
                <a:solidFill>
                  <a:schemeClr val="tx1"/>
                </a:solidFill>
              </a:rPr>
              <a:t> quote/excerpts worthy of discussion and explain why you chose these. </a:t>
            </a:r>
          </a:p>
        </p:txBody>
      </p:sp>
      <p:pic>
        <p:nvPicPr>
          <p:cNvPr id="3" name="Picture 2"/>
          <p:cNvPicPr>
            <a:picLocks noChangeAspect="1"/>
          </p:cNvPicPr>
          <p:nvPr/>
        </p:nvPicPr>
        <p:blipFill rotWithShape="1">
          <a:blip r:embed="rId4"/>
          <a:srcRect l="71229" t="46928" r="16326" b="38039"/>
          <a:stretch/>
        </p:blipFill>
        <p:spPr>
          <a:xfrm>
            <a:off x="6526305" y="4638500"/>
            <a:ext cx="1335742" cy="1290845"/>
          </a:xfrm>
          <a:prstGeom prst="rect">
            <a:avLst/>
          </a:prstGeom>
        </p:spPr>
      </p:pic>
    </p:spTree>
    <p:extLst>
      <p:ext uri="{BB962C8B-B14F-4D97-AF65-F5344CB8AC3E}">
        <p14:creationId xmlns:p14="http://schemas.microsoft.com/office/powerpoint/2010/main" val="38952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p:cNvPr>
          <p:cNvSpPr/>
          <p:nvPr/>
        </p:nvSpPr>
        <p:spPr>
          <a:xfrm>
            <a:off x="547255" y="1403926"/>
            <a:ext cx="8160327" cy="3837709"/>
          </a:xfrm>
          <a:prstGeom prst="wedgeEllipseCallout">
            <a:avLst>
              <a:gd name="adj1" fmla="val -30850"/>
              <a:gd name="adj2" fmla="val 7513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solidFill>
                  <a:schemeClr val="tx1"/>
                </a:solidFill>
              </a:rPr>
              <a:t>How might the depiction of Buddhism in the Western media, including the fame of figures such as </a:t>
            </a:r>
            <a:r>
              <a:rPr lang="en-GB" sz="3200" b="1" dirty="0">
                <a:solidFill>
                  <a:schemeClr val="tx1"/>
                </a:solidFill>
              </a:rPr>
              <a:t>the Dalai Lama</a:t>
            </a:r>
            <a:r>
              <a:rPr lang="en-GB" sz="3200" dirty="0">
                <a:solidFill>
                  <a:schemeClr val="tx1"/>
                </a:solidFill>
              </a:rPr>
              <a:t>, shape (and possibly distort) Western understandings of Buddhism?</a:t>
            </a:r>
          </a:p>
        </p:txBody>
      </p:sp>
    </p:spTree>
    <p:extLst>
      <p:ext uri="{BB962C8B-B14F-4D97-AF65-F5344CB8AC3E}">
        <p14:creationId xmlns:p14="http://schemas.microsoft.com/office/powerpoint/2010/main" val="1752316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382</Words>
  <Application>Microsoft Office PowerPoint</Application>
  <PresentationFormat>On-screen Show (4:3)</PresentationFormat>
  <Paragraphs>34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Cooper Black</vt:lpstr>
      <vt:lpstr>Office Theme</vt:lpstr>
      <vt:lpstr>Buddhism in the West</vt:lpstr>
      <vt:lpstr>Buddhism in the West</vt:lpstr>
      <vt:lpstr>Buddhism in popular culture Exploration of how Buddhism is portrayed in the West, including media stereotypes and depiction of Buddhist role models, including portrayals of figures such as the Dalai Lama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Buddhism in the West</dc:title>
  <dc:creator>NVeitch</dc:creator>
  <cp:lastModifiedBy>NVeitch</cp:lastModifiedBy>
  <cp:revision>4</cp:revision>
  <dcterms:created xsi:type="dcterms:W3CDTF">2018-05-21T14:13:36Z</dcterms:created>
  <dcterms:modified xsi:type="dcterms:W3CDTF">2018-05-21T14:31:09Z</dcterms:modified>
</cp:coreProperties>
</file>