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4" r:id="rId3"/>
    <p:sldId id="259" r:id="rId4"/>
    <p:sldId id="265" r:id="rId5"/>
    <p:sldId id="271" r:id="rId6"/>
    <p:sldId id="273" r:id="rId7"/>
    <p:sldId id="285" r:id="rId8"/>
    <p:sldId id="292" r:id="rId9"/>
    <p:sldId id="294" r:id="rId10"/>
    <p:sldId id="312" r:id="rId11"/>
    <p:sldId id="309" r:id="rId12"/>
    <p:sldId id="313" r:id="rId13"/>
    <p:sldId id="315"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8" autoAdjust="0"/>
  </p:normalViewPr>
  <p:slideViewPr>
    <p:cSldViewPr>
      <p:cViewPr varScale="1">
        <p:scale>
          <a:sx n="68" d="100"/>
          <a:sy n="68" d="100"/>
        </p:scale>
        <p:origin x="5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6871AE-2B78-4FCB-B0B3-019CDAD48965}" type="datetimeFigureOut">
              <a:rPr lang="en-GB" smtClean="0"/>
              <a:t>14/06/2018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2EA04E2-2449-44BD-A366-F7D4F795D23A}" type="slidenum">
              <a:rPr lang="en-GB" smtClean="0"/>
              <a:t>‹#›</a:t>
            </a:fld>
            <a:endParaRPr lang="en-GB"/>
          </a:p>
        </p:txBody>
      </p:sp>
    </p:spTree>
    <p:extLst>
      <p:ext uri="{BB962C8B-B14F-4D97-AF65-F5344CB8AC3E}">
        <p14:creationId xmlns:p14="http://schemas.microsoft.com/office/powerpoint/2010/main" val="343751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AD5340E-7C75-4922-9F17-3A8A346FD037}"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BE53AE-C250-428D-B042-66FA395A1BB3}" type="slidenum">
              <a:rPr lang="en-GB" smtClean="0"/>
              <a:t>‹#›</a:t>
            </a:fld>
            <a:endParaRPr lang="en-GB"/>
          </a:p>
        </p:txBody>
      </p:sp>
    </p:spTree>
    <p:extLst>
      <p:ext uri="{BB962C8B-B14F-4D97-AF65-F5344CB8AC3E}">
        <p14:creationId xmlns:p14="http://schemas.microsoft.com/office/powerpoint/2010/main" val="92061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D5340E-7C75-4922-9F17-3A8A346FD037}"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BE53AE-C250-428D-B042-66FA395A1BB3}" type="slidenum">
              <a:rPr lang="en-GB" smtClean="0"/>
              <a:t>‹#›</a:t>
            </a:fld>
            <a:endParaRPr lang="en-GB"/>
          </a:p>
        </p:txBody>
      </p:sp>
    </p:spTree>
    <p:extLst>
      <p:ext uri="{BB962C8B-B14F-4D97-AF65-F5344CB8AC3E}">
        <p14:creationId xmlns:p14="http://schemas.microsoft.com/office/powerpoint/2010/main" val="81056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D5340E-7C75-4922-9F17-3A8A346FD037}"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BE53AE-C250-428D-B042-66FA395A1BB3}" type="slidenum">
              <a:rPr lang="en-GB" smtClean="0"/>
              <a:t>‹#›</a:t>
            </a:fld>
            <a:endParaRPr lang="en-GB"/>
          </a:p>
        </p:txBody>
      </p:sp>
    </p:spTree>
    <p:extLst>
      <p:ext uri="{BB962C8B-B14F-4D97-AF65-F5344CB8AC3E}">
        <p14:creationId xmlns:p14="http://schemas.microsoft.com/office/powerpoint/2010/main" val="412345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D5340E-7C75-4922-9F17-3A8A346FD037}"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BE53AE-C250-428D-B042-66FA395A1BB3}" type="slidenum">
              <a:rPr lang="en-GB" smtClean="0"/>
              <a:t>‹#›</a:t>
            </a:fld>
            <a:endParaRPr lang="en-GB"/>
          </a:p>
        </p:txBody>
      </p:sp>
    </p:spTree>
    <p:extLst>
      <p:ext uri="{BB962C8B-B14F-4D97-AF65-F5344CB8AC3E}">
        <p14:creationId xmlns:p14="http://schemas.microsoft.com/office/powerpoint/2010/main" val="290631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5340E-7C75-4922-9F17-3A8A346FD037}"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BE53AE-C250-428D-B042-66FA395A1BB3}" type="slidenum">
              <a:rPr lang="en-GB" smtClean="0"/>
              <a:t>‹#›</a:t>
            </a:fld>
            <a:endParaRPr lang="en-GB"/>
          </a:p>
        </p:txBody>
      </p:sp>
    </p:spTree>
    <p:extLst>
      <p:ext uri="{BB962C8B-B14F-4D97-AF65-F5344CB8AC3E}">
        <p14:creationId xmlns:p14="http://schemas.microsoft.com/office/powerpoint/2010/main" val="254530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AD5340E-7C75-4922-9F17-3A8A346FD037}"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BE53AE-C250-428D-B042-66FA395A1BB3}" type="slidenum">
              <a:rPr lang="en-GB" smtClean="0"/>
              <a:t>‹#›</a:t>
            </a:fld>
            <a:endParaRPr lang="en-GB"/>
          </a:p>
        </p:txBody>
      </p:sp>
    </p:spTree>
    <p:extLst>
      <p:ext uri="{BB962C8B-B14F-4D97-AF65-F5344CB8AC3E}">
        <p14:creationId xmlns:p14="http://schemas.microsoft.com/office/powerpoint/2010/main" val="146391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D5340E-7C75-4922-9F17-3A8A346FD037}" type="datetimeFigureOut">
              <a:rPr lang="en-GB" smtClean="0"/>
              <a:t>14/06/2018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BE53AE-C250-428D-B042-66FA395A1BB3}" type="slidenum">
              <a:rPr lang="en-GB" smtClean="0"/>
              <a:t>‹#›</a:t>
            </a:fld>
            <a:endParaRPr lang="en-GB"/>
          </a:p>
        </p:txBody>
      </p:sp>
    </p:spTree>
    <p:extLst>
      <p:ext uri="{BB962C8B-B14F-4D97-AF65-F5344CB8AC3E}">
        <p14:creationId xmlns:p14="http://schemas.microsoft.com/office/powerpoint/2010/main" val="375494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AD5340E-7C75-4922-9F17-3A8A346FD037}" type="datetimeFigureOut">
              <a:rPr lang="en-GB" smtClean="0"/>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BE53AE-C250-428D-B042-66FA395A1BB3}" type="slidenum">
              <a:rPr lang="en-GB" smtClean="0"/>
              <a:t>‹#›</a:t>
            </a:fld>
            <a:endParaRPr lang="en-GB"/>
          </a:p>
        </p:txBody>
      </p:sp>
    </p:spTree>
    <p:extLst>
      <p:ext uri="{BB962C8B-B14F-4D97-AF65-F5344CB8AC3E}">
        <p14:creationId xmlns:p14="http://schemas.microsoft.com/office/powerpoint/2010/main" val="248742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5340E-7C75-4922-9F17-3A8A346FD037}" type="datetimeFigureOut">
              <a:rPr lang="en-GB" smtClean="0"/>
              <a:t>14/06/2018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BE53AE-C250-428D-B042-66FA395A1BB3}" type="slidenum">
              <a:rPr lang="en-GB" smtClean="0"/>
              <a:t>‹#›</a:t>
            </a:fld>
            <a:endParaRPr lang="en-GB"/>
          </a:p>
        </p:txBody>
      </p:sp>
    </p:spTree>
    <p:extLst>
      <p:ext uri="{BB962C8B-B14F-4D97-AF65-F5344CB8AC3E}">
        <p14:creationId xmlns:p14="http://schemas.microsoft.com/office/powerpoint/2010/main" val="50238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5340E-7C75-4922-9F17-3A8A346FD037}"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BE53AE-C250-428D-B042-66FA395A1BB3}" type="slidenum">
              <a:rPr lang="en-GB" smtClean="0"/>
              <a:t>‹#›</a:t>
            </a:fld>
            <a:endParaRPr lang="en-GB"/>
          </a:p>
        </p:txBody>
      </p:sp>
    </p:spTree>
    <p:extLst>
      <p:ext uri="{BB962C8B-B14F-4D97-AF65-F5344CB8AC3E}">
        <p14:creationId xmlns:p14="http://schemas.microsoft.com/office/powerpoint/2010/main" val="17054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5340E-7C75-4922-9F17-3A8A346FD037}"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BE53AE-C250-428D-B042-66FA395A1BB3}" type="slidenum">
              <a:rPr lang="en-GB" smtClean="0"/>
              <a:t>‹#›</a:t>
            </a:fld>
            <a:endParaRPr lang="en-GB"/>
          </a:p>
        </p:txBody>
      </p:sp>
    </p:spTree>
    <p:extLst>
      <p:ext uri="{BB962C8B-B14F-4D97-AF65-F5344CB8AC3E}">
        <p14:creationId xmlns:p14="http://schemas.microsoft.com/office/powerpoint/2010/main" val="325462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5340E-7C75-4922-9F17-3A8A346FD037}" type="datetimeFigureOut">
              <a:rPr lang="en-GB" smtClean="0"/>
              <a:t>14/06/2018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E53AE-C250-428D-B042-66FA395A1BB3}" type="slidenum">
              <a:rPr lang="en-GB" smtClean="0"/>
              <a:t>‹#›</a:t>
            </a:fld>
            <a:endParaRPr lang="en-GB"/>
          </a:p>
        </p:txBody>
      </p:sp>
    </p:spTree>
    <p:extLst>
      <p:ext uri="{BB962C8B-B14F-4D97-AF65-F5344CB8AC3E}">
        <p14:creationId xmlns:p14="http://schemas.microsoft.com/office/powerpoint/2010/main" val="512687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urbandharma.org/udharma8/greening.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clear-vision.org/Schools/Students/Ages-17-18/Nature-of-Reality/three-marks.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B03Atq33_KQ"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2952" y="2829745"/>
            <a:ext cx="1253869" cy="400110"/>
          </a:xfrm>
          <a:prstGeom prst="rect">
            <a:avLst/>
          </a:prstGeom>
          <a:noFill/>
          <a:ln w="38100">
            <a:solidFill>
              <a:schemeClr val="tx1"/>
            </a:solidFill>
          </a:ln>
        </p:spPr>
        <p:txBody>
          <a:bodyPr wrap="none" rtlCol="0">
            <a:spAutoFit/>
          </a:bodyPr>
          <a:lstStyle/>
          <a:p>
            <a:r>
              <a:rPr lang="en-GB" sz="2000" b="1" dirty="0"/>
              <a:t>Buddhism</a:t>
            </a:r>
          </a:p>
        </p:txBody>
      </p:sp>
      <p:sp>
        <p:nvSpPr>
          <p:cNvPr id="5" name="TextBox 4"/>
          <p:cNvSpPr txBox="1"/>
          <p:nvPr/>
        </p:nvSpPr>
        <p:spPr>
          <a:xfrm>
            <a:off x="3321490" y="3350403"/>
            <a:ext cx="2261709" cy="369332"/>
          </a:xfrm>
          <a:prstGeom prst="rect">
            <a:avLst/>
          </a:prstGeom>
          <a:solidFill>
            <a:srgbClr val="FFFF00"/>
          </a:solidFill>
          <a:ln w="38100">
            <a:solidFill>
              <a:schemeClr val="tx1"/>
            </a:solidFill>
          </a:ln>
        </p:spPr>
        <p:txBody>
          <a:bodyPr wrap="none" rtlCol="0">
            <a:spAutoFit/>
          </a:bodyPr>
          <a:lstStyle/>
          <a:p>
            <a:r>
              <a:rPr lang="en-GB" dirty="0"/>
              <a:t>Section 1 Foundations</a:t>
            </a:r>
          </a:p>
        </p:txBody>
      </p:sp>
      <p:sp>
        <p:nvSpPr>
          <p:cNvPr id="6" name="TextBox 5"/>
          <p:cNvSpPr txBox="1"/>
          <p:nvPr/>
        </p:nvSpPr>
        <p:spPr>
          <a:xfrm>
            <a:off x="1038491" y="2596624"/>
            <a:ext cx="1380506"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GB" b="1" dirty="0"/>
              <a:t>The Buddha </a:t>
            </a:r>
          </a:p>
        </p:txBody>
      </p:sp>
      <p:sp>
        <p:nvSpPr>
          <p:cNvPr id="8" name="TextBox 7"/>
          <p:cNvSpPr txBox="1"/>
          <p:nvPr/>
        </p:nvSpPr>
        <p:spPr>
          <a:xfrm>
            <a:off x="1690178" y="1541866"/>
            <a:ext cx="1403096" cy="646331"/>
          </a:xfrm>
          <a:prstGeom prst="rect">
            <a:avLst/>
          </a:prstGeom>
          <a:noFill/>
          <a:ln>
            <a:solidFill>
              <a:schemeClr val="tx1"/>
            </a:solidFill>
          </a:ln>
        </p:spPr>
        <p:txBody>
          <a:bodyPr wrap="square" rtlCol="0" anchor="ctr">
            <a:spAutoFit/>
          </a:bodyPr>
          <a:lstStyle/>
          <a:p>
            <a:pPr algn="ctr"/>
            <a:r>
              <a:rPr lang="en-GB" b="1" dirty="0"/>
              <a:t>The background </a:t>
            </a:r>
          </a:p>
        </p:txBody>
      </p:sp>
      <p:sp>
        <p:nvSpPr>
          <p:cNvPr id="10" name="TextBox 9"/>
          <p:cNvSpPr txBox="1"/>
          <p:nvPr/>
        </p:nvSpPr>
        <p:spPr>
          <a:xfrm>
            <a:off x="3175604" y="2043878"/>
            <a:ext cx="1806079" cy="738664"/>
          </a:xfrm>
          <a:prstGeom prst="rect">
            <a:avLst/>
          </a:prstGeom>
          <a:noFill/>
          <a:ln>
            <a:solidFill>
              <a:schemeClr val="tx1"/>
            </a:solidFill>
            <a:prstDash val="dash"/>
          </a:ln>
        </p:spPr>
        <p:txBody>
          <a:bodyPr wrap="square" rtlCol="0">
            <a:spAutoFit/>
          </a:bodyPr>
          <a:lstStyle/>
          <a:p>
            <a:pPr algn="ctr"/>
            <a:r>
              <a:rPr lang="en-GB" sz="1050" dirty="0"/>
              <a:t>Some of both influences is rejected  is rejected by </a:t>
            </a:r>
            <a:r>
              <a:rPr lang="en-GB" sz="1050" dirty="0" err="1"/>
              <a:t>Siddarttha</a:t>
            </a:r>
            <a:r>
              <a:rPr lang="en-GB" sz="1050" dirty="0"/>
              <a:t>  </a:t>
            </a:r>
            <a:r>
              <a:rPr lang="en-GB" sz="1050" dirty="0" err="1"/>
              <a:t>Gotama</a:t>
            </a:r>
            <a:r>
              <a:rPr lang="en-GB" sz="1050" dirty="0"/>
              <a:t>?  Which is more important?</a:t>
            </a:r>
            <a:endParaRPr lang="en-GB" dirty="0"/>
          </a:p>
        </p:txBody>
      </p:sp>
      <p:sp>
        <p:nvSpPr>
          <p:cNvPr id="11" name="TextBox 10"/>
          <p:cNvSpPr txBox="1"/>
          <p:nvPr/>
        </p:nvSpPr>
        <p:spPr>
          <a:xfrm>
            <a:off x="1736472" y="1062215"/>
            <a:ext cx="1252009" cy="369332"/>
          </a:xfrm>
          <a:prstGeom prst="rect">
            <a:avLst/>
          </a:prstGeom>
          <a:noFill/>
        </p:spPr>
        <p:txBody>
          <a:bodyPr wrap="none" rtlCol="0">
            <a:spAutoFit/>
          </a:bodyPr>
          <a:lstStyle/>
          <a:p>
            <a:r>
              <a:rPr lang="en-GB" b="1" dirty="0" err="1"/>
              <a:t>Shramana</a:t>
            </a:r>
            <a:r>
              <a:rPr lang="en-GB" dirty="0"/>
              <a:t>  </a:t>
            </a:r>
          </a:p>
        </p:txBody>
      </p:sp>
      <p:sp>
        <p:nvSpPr>
          <p:cNvPr id="13" name="Rectangle 12"/>
          <p:cNvSpPr/>
          <p:nvPr/>
        </p:nvSpPr>
        <p:spPr>
          <a:xfrm>
            <a:off x="4641388" y="677494"/>
            <a:ext cx="2166906" cy="769441"/>
          </a:xfrm>
          <a:prstGeom prst="rect">
            <a:avLst/>
          </a:prstGeom>
        </p:spPr>
        <p:txBody>
          <a:bodyPr wrap="square">
            <a:spAutoFit/>
          </a:bodyPr>
          <a:lstStyle/>
          <a:p>
            <a:r>
              <a:rPr lang="en-GB" sz="1100" dirty="0"/>
              <a:t>Indus valley</a:t>
            </a:r>
          </a:p>
          <a:p>
            <a:r>
              <a:rPr lang="en-GB" sz="1100" dirty="0"/>
              <a:t>Aryan tribes arrival Ganges Plain</a:t>
            </a:r>
          </a:p>
          <a:p>
            <a:r>
              <a:rPr lang="en-GB" sz="1100" dirty="0"/>
              <a:t>Formation of Brahmin priesthood and control over worship  </a:t>
            </a:r>
            <a:r>
              <a:rPr lang="en-GB" sz="1100" dirty="0" err="1"/>
              <a:t>etc</a:t>
            </a:r>
            <a:r>
              <a:rPr lang="en-GB" sz="1100" dirty="0"/>
              <a:t>   </a:t>
            </a:r>
          </a:p>
        </p:txBody>
      </p:sp>
      <p:sp>
        <p:nvSpPr>
          <p:cNvPr id="14" name="Rectangle 13"/>
          <p:cNvSpPr/>
          <p:nvPr/>
        </p:nvSpPr>
        <p:spPr>
          <a:xfrm>
            <a:off x="6882108" y="1249479"/>
            <a:ext cx="1567823" cy="584775"/>
          </a:xfrm>
          <a:prstGeom prst="rect">
            <a:avLst/>
          </a:prstGeom>
        </p:spPr>
        <p:txBody>
          <a:bodyPr wrap="square">
            <a:spAutoFit/>
          </a:bodyPr>
          <a:lstStyle/>
          <a:p>
            <a:r>
              <a:rPr lang="en-GB" sz="1600" i="1" dirty="0"/>
              <a:t>Vedic- holy books  the Vedas</a:t>
            </a:r>
            <a:endParaRPr lang="en-GB" sz="2400" i="1" dirty="0"/>
          </a:p>
        </p:txBody>
      </p:sp>
      <p:sp>
        <p:nvSpPr>
          <p:cNvPr id="15" name="Rectangle 14"/>
          <p:cNvSpPr/>
          <p:nvPr/>
        </p:nvSpPr>
        <p:spPr>
          <a:xfrm>
            <a:off x="6884853" y="107423"/>
            <a:ext cx="1471779" cy="1015663"/>
          </a:xfrm>
          <a:prstGeom prst="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sz="1000" dirty="0"/>
              <a:t>Cush says </a:t>
            </a:r>
          </a:p>
          <a:p>
            <a:r>
              <a:rPr lang="en-GB" sz="1000" dirty="0"/>
              <a:t>Caste Varna system </a:t>
            </a:r>
          </a:p>
          <a:p>
            <a:r>
              <a:rPr lang="en-GB" sz="1000" dirty="0"/>
              <a:t>Power of Brahmins/ possible that the warrior caste </a:t>
            </a:r>
            <a:r>
              <a:rPr lang="en-GB" sz="1000" dirty="0" err="1"/>
              <a:t>Ksatriya</a:t>
            </a:r>
            <a:r>
              <a:rPr lang="en-GB" sz="1000" dirty="0"/>
              <a:t> not subservient </a:t>
            </a:r>
          </a:p>
        </p:txBody>
      </p:sp>
      <p:sp>
        <p:nvSpPr>
          <p:cNvPr id="16" name="Rectangle 15"/>
          <p:cNvSpPr/>
          <p:nvPr/>
        </p:nvSpPr>
        <p:spPr>
          <a:xfrm>
            <a:off x="5057987" y="1947933"/>
            <a:ext cx="1664629" cy="707886"/>
          </a:xfrm>
          <a:prstGeom prst="rect">
            <a:avLst/>
          </a:prstGeom>
          <a:solidFill>
            <a:schemeClr val="accent6">
              <a:lumMod val="60000"/>
              <a:lumOff val="40000"/>
            </a:schemeClr>
          </a:solidFill>
          <a:ln w="12700">
            <a:solidFill>
              <a:schemeClr val="tx1"/>
            </a:solidFill>
          </a:ln>
        </p:spPr>
        <p:txBody>
          <a:bodyPr wrap="square">
            <a:spAutoFit/>
          </a:bodyPr>
          <a:lstStyle/>
          <a:p>
            <a:r>
              <a:rPr lang="en-GB" sz="1000" dirty="0"/>
              <a:t>Cush says </a:t>
            </a:r>
          </a:p>
          <a:p>
            <a:r>
              <a:rPr lang="en-GB" sz="1000" dirty="0"/>
              <a:t>Ritual worship, </a:t>
            </a:r>
          </a:p>
          <a:p>
            <a:r>
              <a:rPr lang="en-GB" sz="1000" dirty="0"/>
              <a:t>use of Soma, sacrifices to Gods, polytheistic  pantheon</a:t>
            </a:r>
          </a:p>
        </p:txBody>
      </p:sp>
      <p:sp>
        <p:nvSpPr>
          <p:cNvPr id="17" name="Rectangle 16"/>
          <p:cNvSpPr/>
          <p:nvPr/>
        </p:nvSpPr>
        <p:spPr>
          <a:xfrm>
            <a:off x="6808294" y="1834254"/>
            <a:ext cx="1865594" cy="707886"/>
          </a:xfrm>
          <a:prstGeom prst="rect">
            <a:avLst/>
          </a:prstGeom>
          <a:solidFill>
            <a:schemeClr val="accent6">
              <a:lumMod val="60000"/>
              <a:lumOff val="40000"/>
            </a:schemeClr>
          </a:solidFill>
          <a:ln>
            <a:solidFill>
              <a:schemeClr val="tx1"/>
            </a:solidFill>
          </a:ln>
        </p:spPr>
        <p:txBody>
          <a:bodyPr wrap="square">
            <a:spAutoFit/>
          </a:bodyPr>
          <a:lstStyle/>
          <a:p>
            <a:r>
              <a:rPr lang="en-GB" sz="1000" dirty="0"/>
              <a:t>Ling says Pre Aryan folk  beliefs focused on a single God Brahma</a:t>
            </a:r>
          </a:p>
          <a:p>
            <a:r>
              <a:rPr lang="en-GB" sz="1000" dirty="0"/>
              <a:t>Cush says these beliefs coexisted with Buddhism  </a:t>
            </a:r>
          </a:p>
        </p:txBody>
      </p:sp>
      <p:sp>
        <p:nvSpPr>
          <p:cNvPr id="18" name="Rectangle 17"/>
          <p:cNvSpPr/>
          <p:nvPr/>
        </p:nvSpPr>
        <p:spPr>
          <a:xfrm>
            <a:off x="5098331" y="1503073"/>
            <a:ext cx="1388265" cy="369332"/>
          </a:xfrm>
          <a:prstGeom prst="rect">
            <a:avLst/>
          </a:prstGeom>
        </p:spPr>
        <p:txBody>
          <a:bodyPr wrap="none">
            <a:spAutoFit/>
          </a:bodyPr>
          <a:lstStyle/>
          <a:p>
            <a:r>
              <a:rPr lang="en-GB" b="1" dirty="0"/>
              <a:t>Brahmanism</a:t>
            </a:r>
          </a:p>
        </p:txBody>
      </p:sp>
      <p:sp>
        <p:nvSpPr>
          <p:cNvPr id="19" name="Rectangle 18"/>
          <p:cNvSpPr/>
          <p:nvPr/>
        </p:nvSpPr>
        <p:spPr>
          <a:xfrm>
            <a:off x="3233150" y="1070660"/>
            <a:ext cx="1349896" cy="861774"/>
          </a:xfrm>
          <a:prstGeom prst="rect">
            <a:avLst/>
          </a:prstGeom>
          <a:solidFill>
            <a:schemeClr val="accent6">
              <a:lumMod val="60000"/>
              <a:lumOff val="40000"/>
            </a:schemeClr>
          </a:solidFill>
          <a:ln>
            <a:solidFill>
              <a:schemeClr val="tx1"/>
            </a:solidFill>
          </a:ln>
        </p:spPr>
        <p:txBody>
          <a:bodyPr wrap="square">
            <a:spAutoFit/>
          </a:bodyPr>
          <a:lstStyle/>
          <a:p>
            <a:r>
              <a:rPr lang="en-GB" sz="1000" dirty="0"/>
              <a:t>Cush says  revival of pre Aryan thoughts and practices yoga may have contributed to this movement </a:t>
            </a:r>
          </a:p>
        </p:txBody>
      </p:sp>
      <p:sp>
        <p:nvSpPr>
          <p:cNvPr id="20" name="Rectangle 19"/>
          <p:cNvSpPr/>
          <p:nvPr/>
        </p:nvSpPr>
        <p:spPr>
          <a:xfrm>
            <a:off x="252039" y="153888"/>
            <a:ext cx="2474629" cy="646331"/>
          </a:xfrm>
          <a:prstGeom prst="rect">
            <a:avLst/>
          </a:prstGeom>
          <a:solidFill>
            <a:schemeClr val="accent6">
              <a:lumMod val="60000"/>
              <a:lumOff val="40000"/>
            </a:schemeClr>
          </a:solidFill>
          <a:ln>
            <a:solidFill>
              <a:schemeClr val="tx1"/>
            </a:solidFill>
          </a:ln>
        </p:spPr>
        <p:txBody>
          <a:bodyPr wrap="square">
            <a:spAutoFit/>
          </a:bodyPr>
          <a:lstStyle/>
          <a:p>
            <a:r>
              <a:rPr lang="en-GB" sz="1200" dirty="0"/>
              <a:t>Cush  </a:t>
            </a:r>
          </a:p>
          <a:p>
            <a:r>
              <a:rPr lang="en-GB" sz="1200" dirty="0"/>
              <a:t>‘wandering </a:t>
            </a:r>
            <a:r>
              <a:rPr lang="en-GB" sz="1200" dirty="0" err="1"/>
              <a:t>medicant</a:t>
            </a:r>
            <a:r>
              <a:rPr lang="en-GB" sz="1200" dirty="0"/>
              <a:t> philosophers’ either in groups or alone </a:t>
            </a:r>
          </a:p>
        </p:txBody>
      </p:sp>
      <p:sp>
        <p:nvSpPr>
          <p:cNvPr id="24" name="Rectangle 23"/>
          <p:cNvSpPr/>
          <p:nvPr/>
        </p:nvSpPr>
        <p:spPr>
          <a:xfrm>
            <a:off x="3275856" y="153888"/>
            <a:ext cx="1176489" cy="707886"/>
          </a:xfrm>
          <a:prstGeom prst="rect">
            <a:avLst/>
          </a:prstGeom>
          <a:solidFill>
            <a:schemeClr val="accent6">
              <a:lumMod val="60000"/>
              <a:lumOff val="40000"/>
            </a:schemeClr>
          </a:solidFill>
          <a:ln>
            <a:solidFill>
              <a:schemeClr val="tx1"/>
            </a:solidFill>
          </a:ln>
        </p:spPr>
        <p:txBody>
          <a:bodyPr wrap="square">
            <a:spAutoFit/>
          </a:bodyPr>
          <a:lstStyle/>
          <a:p>
            <a:r>
              <a:rPr lang="en-GB" sz="1000" dirty="0"/>
              <a:t>Cush  some were faithful to Vedic beliefs others rejected them </a:t>
            </a:r>
          </a:p>
        </p:txBody>
      </p:sp>
      <p:sp>
        <p:nvSpPr>
          <p:cNvPr id="25" name="Rectangle 24"/>
          <p:cNvSpPr/>
          <p:nvPr/>
        </p:nvSpPr>
        <p:spPr>
          <a:xfrm>
            <a:off x="121132" y="3046160"/>
            <a:ext cx="3010708" cy="1200329"/>
          </a:xfrm>
          <a:prstGeom prst="rect">
            <a:avLst/>
          </a:prstGeom>
          <a:ln>
            <a:solidFill>
              <a:schemeClr val="tx1"/>
            </a:solidFill>
          </a:ln>
        </p:spPr>
        <p:txBody>
          <a:bodyPr wrap="square">
            <a:spAutoFit/>
          </a:bodyPr>
          <a:lstStyle/>
          <a:p>
            <a:r>
              <a:rPr lang="en-GB" sz="1200" dirty="0"/>
              <a:t>Six mentioned in Buddhist texts by name </a:t>
            </a:r>
            <a:r>
              <a:rPr lang="en-GB" sz="1200" dirty="0" err="1"/>
              <a:t>athough</a:t>
            </a:r>
            <a:r>
              <a:rPr lang="en-GB" sz="1200" dirty="0"/>
              <a:t> there are others  </a:t>
            </a:r>
          </a:p>
          <a:p>
            <a:r>
              <a:rPr lang="en-GB" sz="1200" dirty="0" err="1"/>
              <a:t>Eg</a:t>
            </a:r>
            <a:r>
              <a:rPr lang="en-GB" sz="1200" dirty="0"/>
              <a:t> Jains </a:t>
            </a:r>
            <a:r>
              <a:rPr lang="en-GB" sz="1200" dirty="0" err="1"/>
              <a:t>Nigantha</a:t>
            </a:r>
            <a:r>
              <a:rPr lang="en-GB" sz="1200" dirty="0"/>
              <a:t> </a:t>
            </a:r>
            <a:r>
              <a:rPr lang="en-GB" sz="1200" dirty="0" err="1"/>
              <a:t>Nataputa</a:t>
            </a:r>
            <a:r>
              <a:rPr lang="en-GB" sz="1200" dirty="0"/>
              <a:t> identified as </a:t>
            </a:r>
            <a:r>
              <a:rPr lang="en-GB" sz="1200" dirty="0" err="1"/>
              <a:t>Mahavira</a:t>
            </a:r>
            <a:r>
              <a:rPr lang="en-GB" sz="1200" dirty="0"/>
              <a:t> founder of Jainism- soul is imprisoned in a material body to be released through living with restraint </a:t>
            </a:r>
          </a:p>
        </p:txBody>
      </p:sp>
      <p:sp>
        <p:nvSpPr>
          <p:cNvPr id="26" name="Rectangle 25"/>
          <p:cNvSpPr/>
          <p:nvPr/>
        </p:nvSpPr>
        <p:spPr>
          <a:xfrm>
            <a:off x="269776" y="1135197"/>
            <a:ext cx="1349896" cy="1323439"/>
          </a:xfrm>
          <a:prstGeom prst="rect">
            <a:avLst/>
          </a:prstGeom>
          <a:solidFill>
            <a:schemeClr val="accent6">
              <a:lumMod val="60000"/>
              <a:lumOff val="40000"/>
            </a:schemeClr>
          </a:solidFill>
          <a:ln>
            <a:solidFill>
              <a:schemeClr val="tx1"/>
            </a:solidFill>
          </a:ln>
        </p:spPr>
        <p:txBody>
          <a:bodyPr wrap="square">
            <a:spAutoFit/>
          </a:bodyPr>
          <a:lstStyle/>
          <a:p>
            <a:r>
              <a:rPr lang="en-GB" sz="1000" dirty="0" err="1"/>
              <a:t>Gethin</a:t>
            </a:r>
            <a:r>
              <a:rPr lang="en-GB" sz="1000" dirty="0"/>
              <a:t> - renouncer tradition seemed to have 3 qualities </a:t>
            </a:r>
          </a:p>
          <a:p>
            <a:r>
              <a:rPr lang="en-GB" sz="1000" dirty="0"/>
              <a:t>1 austerities </a:t>
            </a:r>
            <a:r>
              <a:rPr lang="en-GB" sz="1000" dirty="0" err="1"/>
              <a:t>eg</a:t>
            </a:r>
            <a:r>
              <a:rPr lang="en-GB" sz="1000" dirty="0"/>
              <a:t> going naked </a:t>
            </a:r>
          </a:p>
          <a:p>
            <a:r>
              <a:rPr lang="en-GB" sz="1000" dirty="0"/>
              <a:t>2 cultivation of meditation ‘</a:t>
            </a:r>
            <a:r>
              <a:rPr lang="en-GB" sz="1000" dirty="0" err="1"/>
              <a:t>dhana</a:t>
            </a:r>
            <a:r>
              <a:rPr lang="en-GB" sz="1000" dirty="0"/>
              <a:t>’ </a:t>
            </a:r>
          </a:p>
          <a:p>
            <a:r>
              <a:rPr lang="en-GB" sz="1000" dirty="0"/>
              <a:t>3 philosophical views </a:t>
            </a:r>
          </a:p>
        </p:txBody>
      </p:sp>
      <p:sp>
        <p:nvSpPr>
          <p:cNvPr id="27" name="Rectangle 26"/>
          <p:cNvSpPr/>
          <p:nvPr/>
        </p:nvSpPr>
        <p:spPr>
          <a:xfrm>
            <a:off x="7315480" y="3789532"/>
            <a:ext cx="1576055" cy="769441"/>
          </a:xfrm>
          <a:prstGeom prst="rect">
            <a:avLst/>
          </a:prstGeom>
          <a:solidFill>
            <a:schemeClr val="accent6">
              <a:lumMod val="60000"/>
              <a:lumOff val="40000"/>
            </a:schemeClr>
          </a:solidFill>
        </p:spPr>
        <p:txBody>
          <a:bodyPr wrap="square">
            <a:spAutoFit/>
          </a:bodyPr>
          <a:lstStyle/>
          <a:p>
            <a:pPr algn="ctr"/>
            <a:r>
              <a:rPr lang="en-GB" sz="1100" dirty="0" err="1"/>
              <a:t>Gethin</a:t>
            </a:r>
            <a:r>
              <a:rPr lang="en-GB" sz="1100" dirty="0"/>
              <a:t> and Cush both cite different possible dates for the Buddha  566-486 BCE</a:t>
            </a:r>
          </a:p>
        </p:txBody>
      </p:sp>
      <p:sp>
        <p:nvSpPr>
          <p:cNvPr id="38" name="TextBox 37"/>
          <p:cNvSpPr txBox="1"/>
          <p:nvPr/>
        </p:nvSpPr>
        <p:spPr>
          <a:xfrm>
            <a:off x="5772849" y="2859867"/>
            <a:ext cx="3047623" cy="769441"/>
          </a:xfrm>
          <a:prstGeom prst="rect">
            <a:avLst/>
          </a:prstGeom>
          <a:solidFill>
            <a:schemeClr val="accent6">
              <a:lumMod val="40000"/>
              <a:lumOff val="60000"/>
            </a:schemeClr>
          </a:solidFill>
        </p:spPr>
        <p:txBody>
          <a:bodyPr wrap="square" rtlCol="0">
            <a:spAutoFit/>
          </a:bodyPr>
          <a:lstStyle/>
          <a:p>
            <a:r>
              <a:rPr lang="en-GB" sz="1100" i="1" dirty="0"/>
              <a:t>The Dharma I have found is hard to see hard to understand; it is peaceful, sublime, beyond the sphere of reasoning, subtle, to be experienced by the wise… (early text in </a:t>
            </a:r>
            <a:r>
              <a:rPr lang="en-GB" sz="1100" i="1" dirty="0" err="1"/>
              <a:t>Gethin</a:t>
            </a:r>
            <a:r>
              <a:rPr lang="en-GB" sz="1100" i="1" dirty="0"/>
              <a:t>) </a:t>
            </a:r>
            <a:r>
              <a:rPr lang="en-GB" sz="1100" i="1" dirty="0" err="1"/>
              <a:t>Majjhima</a:t>
            </a:r>
            <a:r>
              <a:rPr lang="en-GB" sz="1100" i="1" dirty="0"/>
              <a:t> </a:t>
            </a:r>
            <a:r>
              <a:rPr lang="en-GB" sz="1100" i="1" dirty="0" err="1"/>
              <a:t>Nikaya</a:t>
            </a:r>
            <a:endParaRPr lang="en-GB" sz="1100" i="1" dirty="0"/>
          </a:p>
        </p:txBody>
      </p:sp>
      <p:sp>
        <p:nvSpPr>
          <p:cNvPr id="40" name="Rectangle 39"/>
          <p:cNvSpPr/>
          <p:nvPr/>
        </p:nvSpPr>
        <p:spPr>
          <a:xfrm>
            <a:off x="7315480" y="4755130"/>
            <a:ext cx="1608297" cy="1615827"/>
          </a:xfrm>
          <a:prstGeom prst="rect">
            <a:avLst/>
          </a:prstGeom>
          <a:solidFill>
            <a:schemeClr val="accent6">
              <a:lumMod val="60000"/>
              <a:lumOff val="40000"/>
            </a:schemeClr>
          </a:solidFill>
        </p:spPr>
        <p:txBody>
          <a:bodyPr wrap="square">
            <a:spAutoFit/>
          </a:bodyPr>
          <a:lstStyle/>
          <a:p>
            <a:pPr algn="ctr"/>
            <a:r>
              <a:rPr lang="en-GB" sz="1100" dirty="0" err="1"/>
              <a:t>Gethin</a:t>
            </a:r>
            <a:r>
              <a:rPr lang="en-GB" sz="1100" dirty="0"/>
              <a:t>- In </a:t>
            </a:r>
            <a:r>
              <a:rPr lang="en-GB" sz="1100" dirty="0" err="1"/>
              <a:t>Bhism</a:t>
            </a:r>
            <a:r>
              <a:rPr lang="en-GB" sz="1100" dirty="0"/>
              <a:t> Nothing is permanent – Buddha had previous lives as aa god as a Buddha goes beyond definitions of human or divine . All humans  have potential  to achieve this . </a:t>
            </a:r>
          </a:p>
        </p:txBody>
      </p:sp>
      <p:sp>
        <p:nvSpPr>
          <p:cNvPr id="2" name="Rectangle 1"/>
          <p:cNvSpPr/>
          <p:nvPr/>
        </p:nvSpPr>
        <p:spPr>
          <a:xfrm>
            <a:off x="3580679" y="3931275"/>
            <a:ext cx="1743330" cy="2631490"/>
          </a:xfrm>
          <a:prstGeom prst="rect">
            <a:avLst/>
          </a:prstGeom>
        </p:spPr>
        <p:txBody>
          <a:bodyPr wrap="square">
            <a:spAutoFit/>
          </a:bodyPr>
          <a:lstStyle/>
          <a:p>
            <a:r>
              <a:rPr lang="en-GB" sz="1100" dirty="0"/>
              <a:t>All rejected by the Buddha </a:t>
            </a:r>
          </a:p>
          <a:p>
            <a:pPr marL="171450" indent="-171450">
              <a:buFont typeface="Arial" panose="020B0604020202020204" pitchFamily="34" charset="0"/>
              <a:buChar char="•"/>
            </a:pPr>
            <a:r>
              <a:rPr lang="en-GB" sz="1100" dirty="0"/>
              <a:t>Considered himself and others in the class he was from as important- he wasn’t a Brahmin </a:t>
            </a:r>
          </a:p>
          <a:p>
            <a:pPr marL="171450" indent="-171450">
              <a:buFont typeface="Arial" panose="020B0604020202020204" pitchFamily="34" charset="0"/>
              <a:buChar char="•"/>
            </a:pPr>
            <a:r>
              <a:rPr lang="en-GB" sz="1100" dirty="0"/>
              <a:t>Nobility gained from action not birth </a:t>
            </a:r>
          </a:p>
          <a:p>
            <a:pPr marL="171450" indent="-171450">
              <a:buFont typeface="Arial" panose="020B0604020202020204" pitchFamily="34" charset="0"/>
              <a:buChar char="•"/>
            </a:pPr>
            <a:r>
              <a:rPr lang="en-GB" sz="1100" dirty="0"/>
              <a:t>People accepted from any caste  -rejected the Vedas </a:t>
            </a:r>
          </a:p>
          <a:p>
            <a:pPr marL="171450" indent="-171450">
              <a:buFont typeface="Arial" panose="020B0604020202020204" pitchFamily="34" charset="0"/>
              <a:buChar char="•"/>
            </a:pPr>
            <a:r>
              <a:rPr lang="en-GB" sz="1100" dirty="0"/>
              <a:t>Rejected sacrifices and drugs </a:t>
            </a:r>
          </a:p>
          <a:p>
            <a:pPr marL="171450" indent="-171450">
              <a:buFont typeface="Arial" panose="020B0604020202020204" pitchFamily="34" charset="0"/>
              <a:buChar char="•"/>
            </a:pPr>
            <a:r>
              <a:rPr lang="en-GB" sz="1100" dirty="0"/>
              <a:t>The gods were not important as subject to the same laws of rebirth</a:t>
            </a:r>
          </a:p>
        </p:txBody>
      </p:sp>
      <p:graphicFrame>
        <p:nvGraphicFramePr>
          <p:cNvPr id="3" name="Table 2"/>
          <p:cNvGraphicFramePr>
            <a:graphicFrameLocks noGrp="1"/>
          </p:cNvGraphicFramePr>
          <p:nvPr>
            <p:extLst>
              <p:ext uri="{D42A27DB-BD31-4B8C-83A1-F6EECF244321}">
                <p14:modId xmlns:p14="http://schemas.microsoft.com/office/powerpoint/2010/main" val="2177022073"/>
              </p:ext>
            </p:extLst>
          </p:nvPr>
        </p:nvGraphicFramePr>
        <p:xfrm>
          <a:off x="225736" y="4397174"/>
          <a:ext cx="3266144" cy="2140292"/>
        </p:xfrm>
        <a:graphic>
          <a:graphicData uri="http://schemas.openxmlformats.org/drawingml/2006/table">
            <a:tbl>
              <a:tblPr/>
              <a:tblGrid>
                <a:gridCol w="1433796">
                  <a:extLst>
                    <a:ext uri="{9D8B030D-6E8A-4147-A177-3AD203B41FA5}">
                      <a16:colId xmlns:a16="http://schemas.microsoft.com/office/drawing/2014/main" val="20000"/>
                    </a:ext>
                  </a:extLst>
                </a:gridCol>
                <a:gridCol w="1832348">
                  <a:extLst>
                    <a:ext uri="{9D8B030D-6E8A-4147-A177-3AD203B41FA5}">
                      <a16:colId xmlns:a16="http://schemas.microsoft.com/office/drawing/2014/main" val="20001"/>
                    </a:ext>
                  </a:extLst>
                </a:gridCol>
              </a:tblGrid>
              <a:tr h="199079">
                <a:tc>
                  <a:txBody>
                    <a:bodyPr/>
                    <a:lstStyle/>
                    <a:p>
                      <a:r>
                        <a:rPr lang="en-GB" sz="1050" dirty="0">
                          <a:solidFill>
                            <a:schemeClr val="tx1"/>
                          </a:solidFill>
                          <a:effectLst/>
                        </a:rPr>
                        <a:t>The</a:t>
                      </a:r>
                      <a:r>
                        <a:rPr lang="en-GB" sz="1050" baseline="0" dirty="0">
                          <a:solidFill>
                            <a:schemeClr val="tx1"/>
                          </a:solidFill>
                          <a:effectLst/>
                        </a:rPr>
                        <a:t> B</a:t>
                      </a:r>
                      <a:r>
                        <a:rPr lang="en-GB" sz="1050" dirty="0">
                          <a:solidFill>
                            <a:schemeClr val="tx1"/>
                          </a:solidFill>
                          <a:effectLst/>
                        </a:rPr>
                        <a:t>uddha shared ideas of… with other </a:t>
                      </a:r>
                      <a:r>
                        <a:rPr lang="en-GB" sz="1050" dirty="0" err="1">
                          <a:solidFill>
                            <a:schemeClr val="tx1"/>
                          </a:solidFill>
                          <a:effectLst/>
                        </a:rPr>
                        <a:t>Shramana</a:t>
                      </a:r>
                      <a:r>
                        <a:rPr lang="en-GB" sz="1050" dirty="0">
                          <a:solidFill>
                            <a:schemeClr val="tx1"/>
                          </a:solidFill>
                          <a:effectLst/>
                        </a:rPr>
                        <a:t> </a:t>
                      </a:r>
                    </a:p>
                  </a:txBody>
                  <a:tcPr marL="16913" marR="16913" marT="16913" marB="16913"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chemeClr val="bg1"/>
                    </a:solidFill>
                  </a:tcPr>
                </a:tc>
                <a:tc>
                  <a:txBody>
                    <a:bodyPr/>
                    <a:lstStyle/>
                    <a:p>
                      <a:r>
                        <a:rPr lang="en-GB" sz="1200" dirty="0">
                          <a:solidFill>
                            <a:schemeClr val="tx1"/>
                          </a:solidFill>
                          <a:effectLst/>
                        </a:rPr>
                        <a:t>The Buddha's alternative ideas were..</a:t>
                      </a:r>
                    </a:p>
                  </a:txBody>
                  <a:tcPr marL="16913" marR="16913" marT="16913" marB="16913"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5704">
                <a:tc rowSpan="4">
                  <a:txBody>
                    <a:bodyPr/>
                    <a:lstStyle/>
                    <a:p>
                      <a:r>
                        <a:rPr lang="en-GB" sz="1400" dirty="0">
                          <a:solidFill>
                            <a:schemeClr val="tx1"/>
                          </a:solidFill>
                          <a:effectLst/>
                        </a:rPr>
                        <a:t>Rebirth </a:t>
                      </a:r>
                    </a:p>
                    <a:p>
                      <a:r>
                        <a:rPr lang="en-GB" sz="1400" dirty="0">
                          <a:solidFill>
                            <a:schemeClr val="tx1"/>
                          </a:solidFill>
                          <a:effectLst/>
                        </a:rPr>
                        <a:t>Quest for transcendental peace </a:t>
                      </a:r>
                    </a:p>
                    <a:p>
                      <a:r>
                        <a:rPr lang="en-GB" sz="1400" dirty="0">
                          <a:solidFill>
                            <a:schemeClr val="tx1"/>
                          </a:solidFill>
                          <a:effectLst/>
                        </a:rPr>
                        <a:t>Karma </a:t>
                      </a:r>
                    </a:p>
                    <a:p>
                      <a:r>
                        <a:rPr lang="en-GB" sz="1400" dirty="0">
                          <a:solidFill>
                            <a:schemeClr val="tx1"/>
                          </a:solidFill>
                          <a:effectLst/>
                        </a:rPr>
                        <a:t>Meditation </a:t>
                      </a:r>
                    </a:p>
                    <a:p>
                      <a:r>
                        <a:rPr lang="en-GB" sz="1400" dirty="0">
                          <a:solidFill>
                            <a:schemeClr val="tx1"/>
                          </a:solidFill>
                          <a:effectLst/>
                        </a:rPr>
                        <a:t>Detachment</a:t>
                      </a:r>
                    </a:p>
                    <a:p>
                      <a:r>
                        <a:rPr lang="en-GB" sz="1400" dirty="0">
                          <a:solidFill>
                            <a:schemeClr val="tx1"/>
                          </a:solidFill>
                          <a:effectLst/>
                        </a:rPr>
                        <a:t>Self discipline </a:t>
                      </a:r>
                    </a:p>
                  </a:txBody>
                  <a:tcPr marL="16913" marR="16913" marT="16913" marB="16913"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chemeClr val="bg1"/>
                    </a:solidFill>
                  </a:tcPr>
                </a:tc>
                <a:tc>
                  <a:txBody>
                    <a:bodyPr/>
                    <a:lstStyle/>
                    <a:p>
                      <a:r>
                        <a:rPr lang="en-GB" sz="1200" dirty="0">
                          <a:solidFill>
                            <a:schemeClr val="tx1"/>
                          </a:solidFill>
                          <a:effectLst/>
                        </a:rPr>
                        <a:t>Morality has an effect on experience </a:t>
                      </a:r>
                    </a:p>
                  </a:txBody>
                  <a:tcPr marL="16913" marR="16913" marT="16913" marB="16913" anchor="ctr">
                    <a:lnL w="9525" cap="flat" cmpd="sng" algn="ctr">
                      <a:solidFill>
                        <a:srgbClr val="C0C0C0"/>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079">
                <a:tc vMerge="1">
                  <a:txBody>
                    <a:bodyPr/>
                    <a:lstStyle/>
                    <a:p>
                      <a:endParaRPr lang="en-GB" sz="1600" dirty="0">
                        <a:solidFill>
                          <a:schemeClr val="tx1"/>
                        </a:solidFill>
                        <a:effectLst/>
                      </a:endParaRPr>
                    </a:p>
                  </a:txBody>
                  <a:tcPr marL="16913" marR="16913" marT="16913" marB="16913"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chemeClr val="bg1"/>
                    </a:solidFill>
                  </a:tcPr>
                </a:tc>
                <a:tc>
                  <a:txBody>
                    <a:bodyPr/>
                    <a:lstStyle/>
                    <a:p>
                      <a:r>
                        <a:rPr lang="en-GB" sz="1200" dirty="0">
                          <a:solidFill>
                            <a:schemeClr val="tx1"/>
                          </a:solidFill>
                          <a:effectLst/>
                        </a:rPr>
                        <a:t>Samsara and karma </a:t>
                      </a:r>
                    </a:p>
                  </a:txBody>
                  <a:tcPr marL="16913" marR="16913" marT="16913" marB="16913" anchor="ctr">
                    <a:lnL w="9525" cap="flat" cmpd="sng" algn="ctr">
                      <a:solidFill>
                        <a:srgbClr val="C0C0C0"/>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7243">
                <a:tc vMerge="1">
                  <a:txBody>
                    <a:bodyPr/>
                    <a:lstStyle/>
                    <a:p>
                      <a:endParaRPr lang="en-GB" sz="1600" dirty="0">
                        <a:solidFill>
                          <a:schemeClr val="tx1"/>
                        </a:solidFill>
                        <a:effectLst/>
                      </a:endParaRPr>
                    </a:p>
                  </a:txBody>
                  <a:tcPr marL="16913" marR="16913" marT="16913" marB="16913"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chemeClr val="bg1"/>
                    </a:solidFill>
                  </a:tcPr>
                </a:tc>
                <a:tc>
                  <a:txBody>
                    <a:bodyPr/>
                    <a:lstStyle/>
                    <a:p>
                      <a:r>
                        <a:rPr lang="en-GB" sz="1200" dirty="0">
                          <a:solidFill>
                            <a:schemeClr val="tx1"/>
                          </a:solidFill>
                          <a:effectLst/>
                        </a:rPr>
                        <a:t>There</a:t>
                      </a:r>
                      <a:r>
                        <a:rPr lang="en-GB" sz="1200" baseline="0" dirty="0">
                          <a:solidFill>
                            <a:schemeClr val="tx1"/>
                          </a:solidFill>
                          <a:effectLst/>
                        </a:rPr>
                        <a:t> is no soul </a:t>
                      </a:r>
                      <a:endParaRPr lang="en-GB" sz="1200" dirty="0">
                        <a:solidFill>
                          <a:schemeClr val="tx1"/>
                        </a:solidFill>
                        <a:effectLst/>
                      </a:endParaRPr>
                    </a:p>
                  </a:txBody>
                  <a:tcPr marL="16913" marR="16913" marT="16913" marB="16913" anchor="ctr">
                    <a:lnL w="9525" cap="flat" cmpd="sng" algn="ctr">
                      <a:solidFill>
                        <a:srgbClr val="C0C0C0"/>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4448">
                <a:tc vMerge="1">
                  <a:txBody>
                    <a:bodyPr/>
                    <a:lstStyle/>
                    <a:p>
                      <a:endParaRPr lang="en-GB" sz="1600" dirty="0">
                        <a:solidFill>
                          <a:schemeClr val="tx1"/>
                        </a:solidFill>
                        <a:effectLst/>
                      </a:endParaRPr>
                    </a:p>
                  </a:txBody>
                  <a:tcPr marL="16913" marR="16913" marT="16913" marB="16913"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chemeClr val="bg1"/>
                    </a:solidFill>
                  </a:tcPr>
                </a:tc>
                <a:tc>
                  <a:txBody>
                    <a:bodyPr/>
                    <a:lstStyle/>
                    <a:p>
                      <a:r>
                        <a:rPr lang="en-GB" sz="1200" dirty="0">
                          <a:solidFill>
                            <a:schemeClr val="tx1"/>
                          </a:solidFill>
                          <a:effectLst/>
                        </a:rPr>
                        <a:t>Rejected</a:t>
                      </a:r>
                      <a:r>
                        <a:rPr lang="en-GB" sz="1200" baseline="0" dirty="0">
                          <a:solidFill>
                            <a:schemeClr val="tx1"/>
                          </a:solidFill>
                          <a:effectLst/>
                        </a:rPr>
                        <a:t> extreme </a:t>
                      </a:r>
                      <a:r>
                        <a:rPr lang="en-GB" sz="1200" baseline="0" dirty="0" err="1">
                          <a:solidFill>
                            <a:schemeClr val="tx1"/>
                          </a:solidFill>
                          <a:effectLst/>
                        </a:rPr>
                        <a:t>aseticism</a:t>
                      </a:r>
                      <a:r>
                        <a:rPr lang="en-GB" sz="1200" baseline="0" dirty="0">
                          <a:solidFill>
                            <a:schemeClr val="tx1"/>
                          </a:solidFill>
                          <a:effectLst/>
                        </a:rPr>
                        <a:t> </a:t>
                      </a:r>
                      <a:endParaRPr lang="en-GB" sz="1200" dirty="0">
                        <a:solidFill>
                          <a:schemeClr val="tx1"/>
                        </a:solidFill>
                        <a:effectLst/>
                      </a:endParaRPr>
                    </a:p>
                  </a:txBody>
                  <a:tcPr marL="16913" marR="16913" marT="16913" marB="16913" anchor="ctr">
                    <a:lnL w="9525" cap="flat" cmpd="sng" algn="ctr">
                      <a:solidFill>
                        <a:srgbClr val="C0C0C0"/>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8" name="Rectangle 27"/>
          <p:cNvSpPr/>
          <p:nvPr/>
        </p:nvSpPr>
        <p:spPr>
          <a:xfrm>
            <a:off x="4503751" y="133063"/>
            <a:ext cx="2188534" cy="461665"/>
          </a:xfrm>
          <a:prstGeom prst="rect">
            <a:avLst/>
          </a:prstGeom>
          <a:solidFill>
            <a:schemeClr val="accent6">
              <a:lumMod val="40000"/>
              <a:lumOff val="60000"/>
            </a:schemeClr>
          </a:solidFill>
        </p:spPr>
        <p:txBody>
          <a:bodyPr wrap="square">
            <a:spAutoFit/>
          </a:bodyPr>
          <a:lstStyle/>
          <a:p>
            <a:r>
              <a:rPr lang="en-GB" sz="1200" dirty="0"/>
              <a:t>Hinduism has ‘fuzzy edges’- Flood  </a:t>
            </a:r>
          </a:p>
        </p:txBody>
      </p:sp>
      <p:sp>
        <p:nvSpPr>
          <p:cNvPr id="29" name="Rectangle 28"/>
          <p:cNvSpPr/>
          <p:nvPr/>
        </p:nvSpPr>
        <p:spPr>
          <a:xfrm>
            <a:off x="5324009" y="3869462"/>
            <a:ext cx="1847894" cy="1015663"/>
          </a:xfrm>
          <a:prstGeom prst="rect">
            <a:avLst/>
          </a:prstGeom>
          <a:solidFill>
            <a:schemeClr val="accent6">
              <a:lumMod val="40000"/>
              <a:lumOff val="60000"/>
            </a:schemeClr>
          </a:solidFill>
        </p:spPr>
        <p:txBody>
          <a:bodyPr wrap="square">
            <a:spAutoFit/>
          </a:bodyPr>
          <a:lstStyle/>
          <a:p>
            <a:r>
              <a:rPr lang="en-GB" sz="1200" dirty="0" err="1"/>
              <a:t>Sakyas</a:t>
            </a:r>
            <a:r>
              <a:rPr lang="en-GB" sz="1200" dirty="0"/>
              <a:t> considered themselves to outrank the others and did not recognise the precedence of the Brahmins </a:t>
            </a:r>
            <a:r>
              <a:rPr lang="en-GB" sz="1200" dirty="0" err="1"/>
              <a:t>Carrithers</a:t>
            </a:r>
            <a:r>
              <a:rPr lang="en-GB" sz="1200" dirty="0"/>
              <a:t> </a:t>
            </a:r>
          </a:p>
        </p:txBody>
      </p:sp>
      <p:sp>
        <p:nvSpPr>
          <p:cNvPr id="30" name="Rectangle 29"/>
          <p:cNvSpPr/>
          <p:nvPr/>
        </p:nvSpPr>
        <p:spPr>
          <a:xfrm>
            <a:off x="5412808" y="5063450"/>
            <a:ext cx="1759095" cy="830997"/>
          </a:xfrm>
          <a:prstGeom prst="rect">
            <a:avLst/>
          </a:prstGeom>
          <a:solidFill>
            <a:schemeClr val="accent6">
              <a:lumMod val="40000"/>
              <a:lumOff val="60000"/>
            </a:schemeClr>
          </a:solidFill>
        </p:spPr>
        <p:txBody>
          <a:bodyPr wrap="square">
            <a:spAutoFit/>
          </a:bodyPr>
          <a:lstStyle/>
          <a:p>
            <a:r>
              <a:rPr lang="en-GB" sz="1200" dirty="0"/>
              <a:t>Buddhism has always coexisted with other beliefs and practices Cousins </a:t>
            </a:r>
          </a:p>
        </p:txBody>
      </p:sp>
    </p:spTree>
    <p:extLst>
      <p:ext uri="{BB962C8B-B14F-4D97-AF65-F5344CB8AC3E}">
        <p14:creationId xmlns:p14="http://schemas.microsoft.com/office/powerpoint/2010/main" val="340486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412776"/>
            <a:ext cx="4283968" cy="3416320"/>
          </a:xfrm>
          <a:prstGeom prst="rect">
            <a:avLst/>
          </a:prstGeom>
        </p:spPr>
        <p:txBody>
          <a:bodyPr wrap="square">
            <a:spAutoFit/>
          </a:bodyPr>
          <a:lstStyle/>
          <a:p>
            <a:r>
              <a:rPr lang="en-GB" sz="1200" dirty="0"/>
              <a:t>“As some theologians have commented, if we’re convinced that the starting point for our individual lives, or for the human project in general, is marked “original sin” rather than “original blessing,” it’s going to be all the more difficult to move on.” </a:t>
            </a:r>
          </a:p>
          <a:p>
            <a:endParaRPr lang="en-GB" sz="1200" dirty="0"/>
          </a:p>
          <a:p>
            <a:r>
              <a:rPr lang="en-GB" sz="1200" dirty="0"/>
              <a:t>“To put it bluntly but also imploringly: we Christians need more silence in our services and liturgies. Just how this might be realized, just how we” </a:t>
            </a:r>
          </a:p>
          <a:p>
            <a:endParaRPr lang="en-GB" sz="1200" dirty="0"/>
          </a:p>
          <a:p>
            <a:r>
              <a:rPr lang="en-GB" sz="1200" dirty="0"/>
              <a:t>“If Mystery is the goal and content of all religious experience, then Silence is a necessary means of letting Mystery speak.” </a:t>
            </a:r>
          </a:p>
          <a:p>
            <a:r>
              <a:rPr lang="en-GB" sz="1200" dirty="0"/>
              <a:t> </a:t>
            </a:r>
          </a:p>
          <a:p>
            <a:r>
              <a:rPr lang="en-GB" sz="1200" dirty="0"/>
              <a:t>“for Jesus the Spirit-filled prophet, the focus of his life and relationships was the Reign of God. That meant that he was not—as his followers have often been—church-</a:t>
            </a:r>
            <a:r>
              <a:rPr lang="en-GB" sz="1200" dirty="0" err="1"/>
              <a:t>centered</a:t>
            </a:r>
            <a:r>
              <a:rPr lang="en-GB" sz="1200" dirty="0"/>
              <a:t>. His primary concern was not to increase membership of his own movement or community. Rather, it was to transform people's hearts so as to transform their society.” </a:t>
            </a:r>
          </a:p>
        </p:txBody>
      </p:sp>
      <p:sp>
        <p:nvSpPr>
          <p:cNvPr id="3" name="Rectangle 2"/>
          <p:cNvSpPr/>
          <p:nvPr/>
        </p:nvSpPr>
        <p:spPr>
          <a:xfrm>
            <a:off x="266896" y="592069"/>
            <a:ext cx="4377224" cy="369332"/>
          </a:xfrm>
          <a:prstGeom prst="rect">
            <a:avLst/>
          </a:prstGeom>
          <a:solidFill>
            <a:srgbClr val="FFFF00"/>
          </a:solidFill>
          <a:ln>
            <a:solidFill>
              <a:schemeClr val="tx1"/>
            </a:solidFill>
          </a:ln>
        </p:spPr>
        <p:txBody>
          <a:bodyPr wrap="none">
            <a:spAutoFit/>
          </a:bodyPr>
          <a:lstStyle/>
          <a:p>
            <a:r>
              <a:rPr lang="en-GB" dirty="0"/>
              <a:t>Buddhism and Western </a:t>
            </a:r>
            <a:r>
              <a:rPr lang="en-GB" dirty="0" err="1"/>
              <a:t>Inculturation</a:t>
            </a:r>
            <a:r>
              <a:rPr lang="en-GB" dirty="0"/>
              <a:t> Knitter </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71" r="37540"/>
          <a:stretch/>
        </p:blipFill>
        <p:spPr bwMode="auto">
          <a:xfrm>
            <a:off x="10443" y="5452306"/>
            <a:ext cx="2329310" cy="137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714" y="5475686"/>
            <a:ext cx="1757246" cy="1284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364088" y="557972"/>
            <a:ext cx="3563888" cy="5324535"/>
          </a:xfrm>
          <a:prstGeom prst="rect">
            <a:avLst/>
          </a:prstGeom>
          <a:solidFill>
            <a:schemeClr val="accent6">
              <a:lumMod val="40000"/>
              <a:lumOff val="60000"/>
            </a:schemeClr>
          </a:solidFill>
        </p:spPr>
        <p:txBody>
          <a:bodyPr wrap="square">
            <a:spAutoFit/>
          </a:bodyPr>
          <a:lstStyle/>
          <a:p>
            <a:r>
              <a:rPr lang="en-GB" sz="1000" dirty="0"/>
              <a:t>His focus here is on what he calls “the big stuff”: What does it really mean for Christians to profess belief in an almighty “God the Father” personally active in the world, or in Jesus, “his only-begotten Son” who saved humanity through his death and bodily resurrection, or in eternal life, heaven and hell?...</a:t>
            </a:r>
          </a:p>
          <a:p>
            <a:r>
              <a:rPr lang="en-GB" sz="1000" dirty="0"/>
              <a:t>Mr. Knitter’s response, based on his long interaction with Buddhist teachers, was to “pass over” to Buddhism’s approach to each of these problems and then “pass back” to Christian tradition to see if he could retrieve or re-imagine aspects of it with this “Buddhist flashlight.”…</a:t>
            </a:r>
          </a:p>
          <a:p>
            <a:r>
              <a:rPr lang="en-GB" sz="1000" dirty="0"/>
              <a:t>“Perhaps I could have come onto these insights without Buddhism,” he said Wednesday. Yet even in those cases he often expresses these insights in language that will be debated, like God as “</a:t>
            </a:r>
            <a:r>
              <a:rPr lang="en-GB" sz="1000" dirty="0" err="1"/>
              <a:t>InterBeing</a:t>
            </a:r>
            <a:r>
              <a:rPr lang="en-GB" sz="1000" dirty="0"/>
              <a:t>” or “Connecting Spirit.”…</a:t>
            </a:r>
          </a:p>
          <a:p>
            <a:r>
              <a:rPr lang="en-GB" sz="1000" dirty="0"/>
              <a:t>When his comparison between “Jesus the Christ and Gautama the Buddha” leads him to conclude that both are “unique” </a:t>
            </a:r>
            <a:r>
              <a:rPr lang="en-GB" sz="1000" dirty="0" err="1"/>
              <a:t>saviors</a:t>
            </a:r>
            <a:r>
              <a:rPr lang="en-GB" sz="1000" dirty="0"/>
              <a:t> but not sole or final ones, he is treading, as he well knows, in a theological minefield….</a:t>
            </a:r>
          </a:p>
          <a:p>
            <a:r>
              <a:rPr lang="en-GB" sz="1000" dirty="0"/>
              <a:t>One can predict that this book will receive instant condemnation from people who feel their duty is to protect Christian doctrine from wandering off course.</a:t>
            </a:r>
          </a:p>
          <a:p>
            <a:r>
              <a:rPr lang="en-GB" sz="1000" dirty="0"/>
              <a:t>One can also predict that those condemnations will, in turn, make others hesitant to voice more nuanced, thoughtful criticism out of fear of piling on.</a:t>
            </a:r>
          </a:p>
          <a:p>
            <a:r>
              <a:rPr lang="en-GB" sz="1000" dirty="0"/>
              <a:t>Although he argues for a kind of religious “double-belonging,” he does not hesitate to ask whether this is ultimately a kind of promiscuity — or, as one of his students put it, “spiritual sleeping around.”…</a:t>
            </a:r>
          </a:p>
          <a:p>
            <a:r>
              <a:rPr lang="en-GB" sz="1000" dirty="0"/>
              <a:t>Will his “double-belonging” resonate sufficiently within his own faith community that he can continue to consider himself a Buddhist Christian? Or if not, as he explained this week, will he feel obliged to recognize himself as a Christian Buddhist? ….</a:t>
            </a:r>
          </a:p>
          <a:p>
            <a:r>
              <a:rPr lang="en-GB" sz="1000" dirty="0"/>
              <a:t>review  From urban dharma </a:t>
            </a:r>
          </a:p>
        </p:txBody>
      </p:sp>
    </p:spTree>
    <p:extLst>
      <p:ext uri="{BB962C8B-B14F-4D97-AF65-F5344CB8AC3E}">
        <p14:creationId xmlns:p14="http://schemas.microsoft.com/office/powerpoint/2010/main" val="428200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3" y="659304"/>
            <a:ext cx="4283968" cy="3139321"/>
          </a:xfrm>
          <a:prstGeom prst="rect">
            <a:avLst/>
          </a:prstGeom>
        </p:spPr>
        <p:txBody>
          <a:bodyPr wrap="square">
            <a:spAutoFit/>
          </a:bodyPr>
          <a:lstStyle/>
          <a:p>
            <a:pPr marL="171450" indent="-171450">
              <a:buFont typeface="Arial" panose="020B0604020202020204" pitchFamily="34" charset="0"/>
              <a:buChar char="•"/>
            </a:pPr>
            <a:r>
              <a:rPr lang="en-GB" sz="1100" dirty="0" err="1"/>
              <a:t>Thich</a:t>
            </a:r>
            <a:r>
              <a:rPr lang="en-GB" sz="1100" dirty="0"/>
              <a:t> </a:t>
            </a:r>
            <a:r>
              <a:rPr lang="en-GB" sz="1100" dirty="0" err="1"/>
              <a:t>Nhat</a:t>
            </a:r>
            <a:r>
              <a:rPr lang="en-GB" sz="1100" dirty="0"/>
              <a:t> Hanh is a world renowned Zen master, writer, poet, scholar, and peacemaker. </a:t>
            </a:r>
          </a:p>
          <a:p>
            <a:pPr marL="171450" indent="-171450">
              <a:buFont typeface="Arial" panose="020B0604020202020204" pitchFamily="34" charset="0"/>
              <a:buChar char="•"/>
            </a:pPr>
            <a:r>
              <a:rPr lang="en-GB" sz="1100" dirty="0"/>
              <a:t>He is the author of more than one hundred books including bestsellers </a:t>
            </a:r>
            <a:r>
              <a:rPr lang="en-GB" sz="1100" i="1" dirty="0"/>
              <a:t>Peace Is Every Step</a:t>
            </a:r>
            <a:r>
              <a:rPr lang="en-GB" sz="1100" dirty="0"/>
              <a:t>, </a:t>
            </a:r>
            <a:r>
              <a:rPr lang="en-GB" sz="1100" i="1" dirty="0"/>
              <a:t>The Miracle of Mindfulness</a:t>
            </a:r>
            <a:r>
              <a:rPr lang="en-GB" sz="1100" dirty="0"/>
              <a:t>, </a:t>
            </a:r>
            <a:r>
              <a:rPr lang="en-GB" sz="1100" i="1" dirty="0"/>
              <a:t>Living Buddha, Living Christ</a:t>
            </a:r>
            <a:r>
              <a:rPr lang="en-GB" sz="1100" dirty="0"/>
              <a:t> and </a:t>
            </a:r>
            <a:r>
              <a:rPr lang="en-GB" sz="1100" i="1" dirty="0"/>
              <a:t>Anger</a:t>
            </a:r>
            <a:r>
              <a:rPr lang="en-GB" sz="1100" dirty="0"/>
              <a:t>.</a:t>
            </a:r>
          </a:p>
          <a:p>
            <a:pPr marL="171450" indent="-171450">
              <a:buFont typeface="Arial" panose="020B0604020202020204" pitchFamily="34" charset="0"/>
              <a:buChar char="•"/>
            </a:pPr>
            <a:r>
              <a:rPr lang="en-GB" sz="1100" dirty="0"/>
              <a:t>February 1964, he established the  Order of </a:t>
            </a:r>
            <a:r>
              <a:rPr lang="en-GB" sz="1100" dirty="0" err="1"/>
              <a:t>Interbeing</a:t>
            </a:r>
            <a:r>
              <a:rPr lang="en-GB" sz="1100" dirty="0"/>
              <a:t>, Vietnam War - teachings of the Buddha needed to combat the hatred,/violence,-  small number of  followers involved in social work /committed to the principles of Socially Engaged Buddhism </a:t>
            </a:r>
            <a:r>
              <a:rPr lang="en-GB" sz="1100" dirty="0" err="1"/>
              <a:t>incl</a:t>
            </a:r>
            <a:r>
              <a:rPr lang="en-GB" sz="1100" dirty="0"/>
              <a:t>  14 Precepts or,  Mindfulness Trainings. </a:t>
            </a:r>
          </a:p>
          <a:p>
            <a:pPr marL="171450" indent="-171450">
              <a:buFont typeface="Arial" panose="020B0604020202020204" pitchFamily="34" charset="0"/>
              <a:buChar char="•"/>
            </a:pPr>
            <a:r>
              <a:rPr lang="en-GB" sz="1100" dirty="0"/>
              <a:t>Founded the School of Youth for Social Service, to establish schools and health clinics and to rebuild villages t</a:t>
            </a:r>
          </a:p>
          <a:p>
            <a:pPr marL="171450" indent="-171450">
              <a:buFont typeface="Arial" panose="020B0604020202020204" pitchFamily="34" charset="0"/>
              <a:buChar char="•"/>
            </a:pPr>
            <a:r>
              <a:rPr lang="en-GB" sz="1100" dirty="0"/>
              <a:t>1969,  led Buddhist Peace Delegation to  Paris Peace Talks and founded  Unified Buddhist Church (UBC) in France. </a:t>
            </a:r>
          </a:p>
          <a:p>
            <a:pPr marL="171450" indent="-171450">
              <a:buFont typeface="Arial" panose="020B0604020202020204" pitchFamily="34" charset="0"/>
              <a:buChar char="•"/>
            </a:pPr>
            <a:r>
              <a:rPr lang="en-GB" sz="1100" dirty="0"/>
              <a:t>1975 UBC first </a:t>
            </a:r>
            <a:r>
              <a:rPr lang="en-GB" sz="1100" dirty="0" err="1"/>
              <a:t>est</a:t>
            </a:r>
            <a:r>
              <a:rPr lang="en-GB" sz="1100" dirty="0"/>
              <a:t> the Sweet Potatoes Meditation Centre </a:t>
            </a:r>
          </a:p>
          <a:p>
            <a:pPr marL="171450" indent="-171450">
              <a:buFont typeface="Arial" panose="020B0604020202020204" pitchFamily="34" charset="0"/>
              <a:buChar char="•"/>
            </a:pPr>
            <a:r>
              <a:rPr lang="en-GB" sz="1100" dirty="0"/>
              <a:t>1982 Plum Village was set up. Southern France meditation centre Every year, Plum Village thousands  attend  retreats. A sangha 150 monks, nuns and lay-practitioners live permanently </a:t>
            </a:r>
          </a:p>
        </p:txBody>
      </p:sp>
      <p:sp>
        <p:nvSpPr>
          <p:cNvPr id="3" name="Rectangle 2"/>
          <p:cNvSpPr/>
          <p:nvPr/>
        </p:nvSpPr>
        <p:spPr>
          <a:xfrm>
            <a:off x="2627784" y="93321"/>
            <a:ext cx="4552336" cy="369332"/>
          </a:xfrm>
          <a:prstGeom prst="rect">
            <a:avLst/>
          </a:prstGeom>
          <a:solidFill>
            <a:srgbClr val="FFFF00"/>
          </a:solidFill>
          <a:ln>
            <a:solidFill>
              <a:schemeClr val="tx1"/>
            </a:solidFill>
          </a:ln>
        </p:spPr>
        <p:txBody>
          <a:bodyPr wrap="none">
            <a:spAutoFit/>
          </a:bodyPr>
          <a:lstStyle/>
          <a:p>
            <a:r>
              <a:rPr lang="en-GB" dirty="0"/>
              <a:t>Buddhism and social activism </a:t>
            </a:r>
            <a:r>
              <a:rPr lang="en-GB" dirty="0" err="1"/>
              <a:t>Thich</a:t>
            </a:r>
            <a:r>
              <a:rPr lang="en-GB" dirty="0"/>
              <a:t> </a:t>
            </a:r>
            <a:r>
              <a:rPr lang="en-GB" dirty="0" err="1"/>
              <a:t>Nhat</a:t>
            </a:r>
            <a:r>
              <a:rPr lang="en-GB" dirty="0"/>
              <a:t> Hanh</a:t>
            </a:r>
          </a:p>
        </p:txBody>
      </p:sp>
      <p:sp>
        <p:nvSpPr>
          <p:cNvPr id="4" name="Rectangle 3"/>
          <p:cNvSpPr/>
          <p:nvPr/>
        </p:nvSpPr>
        <p:spPr>
          <a:xfrm>
            <a:off x="179511" y="3808204"/>
            <a:ext cx="2232249" cy="1446550"/>
          </a:xfrm>
          <a:prstGeom prst="rect">
            <a:avLst/>
          </a:prstGeom>
        </p:spPr>
        <p:txBody>
          <a:bodyPr wrap="square">
            <a:spAutoFit/>
          </a:bodyPr>
          <a:lstStyle/>
          <a:p>
            <a:r>
              <a:rPr lang="en-GB" sz="1100" i="1" dirty="0" err="1"/>
              <a:t>Thich</a:t>
            </a:r>
            <a:r>
              <a:rPr lang="en-GB" sz="1100" i="1" dirty="0"/>
              <a:t> </a:t>
            </a:r>
            <a:r>
              <a:rPr lang="en-GB" sz="1100" i="1" dirty="0" err="1"/>
              <a:t>Nhat</a:t>
            </a:r>
            <a:r>
              <a:rPr lang="en-GB" sz="1100" i="1" dirty="0"/>
              <a:t> Hanh's teaching is notable for its emphasis on joy, engagement in the world, and integrating the practice of mindfulness into daily life.  To be mindful is to become aware of what is going on in our bodies, our minds, and the world around us. </a:t>
            </a:r>
          </a:p>
        </p:txBody>
      </p:sp>
      <p:sp>
        <p:nvSpPr>
          <p:cNvPr id="5" name="Rectangle 4"/>
          <p:cNvSpPr/>
          <p:nvPr/>
        </p:nvSpPr>
        <p:spPr>
          <a:xfrm>
            <a:off x="4572000" y="5991165"/>
            <a:ext cx="4522888" cy="600164"/>
          </a:xfrm>
          <a:prstGeom prst="rect">
            <a:avLst/>
          </a:prstGeom>
          <a:solidFill>
            <a:schemeClr val="accent6">
              <a:lumMod val="40000"/>
              <a:lumOff val="60000"/>
            </a:schemeClr>
          </a:solidFill>
        </p:spPr>
        <p:txBody>
          <a:bodyPr wrap="square">
            <a:spAutoFit/>
          </a:bodyPr>
          <a:lstStyle/>
          <a:p>
            <a:r>
              <a:rPr lang="en-GB" sz="1100" dirty="0"/>
              <a:t>"If we are peaceful, if we are happy, we can smile, and everyone in our family, our entire society, will benefit from our peace." </a:t>
            </a:r>
          </a:p>
          <a:p>
            <a:r>
              <a:rPr lang="en-GB" sz="1100" dirty="0"/>
              <a:t>"There is no way to happiness - happiness is the way".</a:t>
            </a:r>
          </a:p>
        </p:txBody>
      </p:sp>
      <p:sp>
        <p:nvSpPr>
          <p:cNvPr id="8" name="Rectangle 7"/>
          <p:cNvSpPr/>
          <p:nvPr/>
        </p:nvSpPr>
        <p:spPr>
          <a:xfrm>
            <a:off x="4572000" y="659304"/>
            <a:ext cx="4464496" cy="738664"/>
          </a:xfrm>
          <a:prstGeom prst="rect">
            <a:avLst/>
          </a:prstGeom>
          <a:solidFill>
            <a:schemeClr val="accent6">
              <a:lumMod val="40000"/>
              <a:lumOff val="60000"/>
            </a:schemeClr>
          </a:solidFill>
        </p:spPr>
        <p:txBody>
          <a:bodyPr wrap="square">
            <a:spAutoFit/>
          </a:bodyPr>
          <a:lstStyle/>
          <a:p>
            <a:r>
              <a:rPr lang="en-GB" sz="1400" dirty="0"/>
              <a:t>If we are peaceful, if we are happy, we can smile, and everyone in our family, our entire society, will benefit from our peace. </a:t>
            </a:r>
            <a:r>
              <a:rPr lang="en-GB" sz="1400" dirty="0" err="1"/>
              <a:t>Thich</a:t>
            </a:r>
            <a:r>
              <a:rPr lang="en-GB" sz="1400" dirty="0"/>
              <a:t> </a:t>
            </a:r>
            <a:r>
              <a:rPr lang="en-GB" sz="1400" dirty="0" err="1"/>
              <a:t>Nhat</a:t>
            </a:r>
            <a:r>
              <a:rPr lang="en-GB" sz="1400" dirty="0"/>
              <a:t> Hanh</a:t>
            </a:r>
          </a:p>
        </p:txBody>
      </p:sp>
      <p:sp>
        <p:nvSpPr>
          <p:cNvPr id="9" name="Rectangle 8"/>
          <p:cNvSpPr/>
          <p:nvPr/>
        </p:nvSpPr>
        <p:spPr>
          <a:xfrm>
            <a:off x="4598024" y="1484784"/>
            <a:ext cx="4464496" cy="738664"/>
          </a:xfrm>
          <a:prstGeom prst="rect">
            <a:avLst/>
          </a:prstGeom>
          <a:solidFill>
            <a:schemeClr val="accent6">
              <a:lumMod val="40000"/>
              <a:lumOff val="60000"/>
            </a:schemeClr>
          </a:solidFill>
        </p:spPr>
        <p:txBody>
          <a:bodyPr wrap="square">
            <a:spAutoFit/>
          </a:bodyPr>
          <a:lstStyle/>
          <a:p>
            <a:r>
              <a:rPr lang="en-GB" sz="1400" dirty="0"/>
              <a:t>Meditation can help us embrace our worries, our fear, our anger; and that is very healing. We let our own natural capacity of healing do the work. </a:t>
            </a:r>
            <a:r>
              <a:rPr lang="en-GB" sz="1400" dirty="0" err="1"/>
              <a:t>Thich</a:t>
            </a:r>
            <a:r>
              <a:rPr lang="en-GB" sz="1400" dirty="0"/>
              <a:t> </a:t>
            </a:r>
            <a:r>
              <a:rPr lang="en-GB" sz="1400" dirty="0" err="1"/>
              <a:t>Nhat</a:t>
            </a:r>
            <a:r>
              <a:rPr lang="en-GB" sz="1400" dirty="0"/>
              <a:t> Hanh</a:t>
            </a:r>
          </a:p>
        </p:txBody>
      </p:sp>
      <p:sp>
        <p:nvSpPr>
          <p:cNvPr id="10" name="Rectangle 9"/>
          <p:cNvSpPr/>
          <p:nvPr/>
        </p:nvSpPr>
        <p:spPr>
          <a:xfrm>
            <a:off x="4562909" y="2387317"/>
            <a:ext cx="4464496" cy="646331"/>
          </a:xfrm>
          <a:prstGeom prst="rect">
            <a:avLst/>
          </a:prstGeom>
          <a:solidFill>
            <a:schemeClr val="accent6">
              <a:lumMod val="40000"/>
              <a:lumOff val="60000"/>
            </a:schemeClr>
          </a:solidFill>
        </p:spPr>
        <p:txBody>
          <a:bodyPr wrap="square">
            <a:spAutoFit/>
          </a:bodyPr>
          <a:lstStyle/>
          <a:p>
            <a:r>
              <a:rPr lang="en-GB" sz="1200" dirty="0"/>
              <a:t>When we have peace, then we have a chance to save the planet. But if we are not united in peace, if we do not practice mindful consumption, we cannot save our planet. </a:t>
            </a:r>
            <a:r>
              <a:rPr lang="en-GB" sz="1200" dirty="0" err="1"/>
              <a:t>Thich</a:t>
            </a:r>
            <a:r>
              <a:rPr lang="en-GB" sz="1200" dirty="0"/>
              <a:t> </a:t>
            </a:r>
            <a:r>
              <a:rPr lang="en-GB" sz="1200" dirty="0" err="1"/>
              <a:t>Nhat</a:t>
            </a:r>
            <a:r>
              <a:rPr lang="en-GB" sz="1200" dirty="0"/>
              <a:t> Hanh</a:t>
            </a:r>
          </a:p>
        </p:txBody>
      </p:sp>
      <p:sp>
        <p:nvSpPr>
          <p:cNvPr id="11" name="Rectangle 10"/>
          <p:cNvSpPr/>
          <p:nvPr/>
        </p:nvSpPr>
        <p:spPr>
          <a:xfrm>
            <a:off x="4572000" y="3284984"/>
            <a:ext cx="4429729" cy="2492990"/>
          </a:xfrm>
          <a:prstGeom prst="rect">
            <a:avLst/>
          </a:prstGeom>
          <a:solidFill>
            <a:schemeClr val="accent6">
              <a:lumMod val="40000"/>
              <a:lumOff val="60000"/>
            </a:schemeClr>
          </a:solidFill>
        </p:spPr>
        <p:txBody>
          <a:bodyPr wrap="square">
            <a:spAutoFit/>
          </a:bodyPr>
          <a:lstStyle/>
          <a:p>
            <a:r>
              <a:rPr lang="en-GB" sz="1200" dirty="0"/>
              <a:t>“We often think of peace as the absence of war, that if powerful countries would reduce their weapon arsenals, we could have peace. But if we look deeply into the weapons, we see our own minds- our own prejudices, fears and ignorance. Even if we transport all the bombs to the moon, the roots of war and the roots of bombs are still there, in our hearts and minds, and sooner or later we will make new bombs. To work for peace is to uproot war from ourselves and from the hearts of men and women. To prepare for war, to give millions of men and women the opportunity to practice killing day and night in their hearts, is to plant millions of seeds of violence, anger, frustration, and fear that will be passed on for generations to come. ”</a:t>
            </a:r>
          </a:p>
          <a:p>
            <a:r>
              <a:rPr lang="en-GB" sz="1200" dirty="0"/>
              <a:t> </a:t>
            </a:r>
            <a:r>
              <a:rPr lang="en-GB" sz="1200" dirty="0" err="1"/>
              <a:t>Thich</a:t>
            </a:r>
            <a:r>
              <a:rPr lang="en-GB" sz="1200" dirty="0"/>
              <a:t> </a:t>
            </a:r>
            <a:r>
              <a:rPr lang="en-GB" sz="1200" dirty="0" err="1"/>
              <a:t>Nhat</a:t>
            </a:r>
            <a:r>
              <a:rPr lang="en-GB" sz="1200" dirty="0"/>
              <a:t> Hanh, Living Buddha, Living Christ</a:t>
            </a:r>
          </a:p>
        </p:txBody>
      </p:sp>
      <p:sp>
        <p:nvSpPr>
          <p:cNvPr id="6" name="Rectangle 5"/>
          <p:cNvSpPr/>
          <p:nvPr/>
        </p:nvSpPr>
        <p:spPr>
          <a:xfrm>
            <a:off x="179511" y="5469259"/>
            <a:ext cx="4104458" cy="1107996"/>
          </a:xfrm>
          <a:prstGeom prst="rect">
            <a:avLst/>
          </a:prstGeom>
          <a:solidFill>
            <a:schemeClr val="accent6">
              <a:lumMod val="60000"/>
              <a:lumOff val="40000"/>
            </a:schemeClr>
          </a:solidFill>
        </p:spPr>
        <p:txBody>
          <a:bodyPr wrap="square">
            <a:spAutoFit/>
          </a:bodyPr>
          <a:lstStyle/>
          <a:p>
            <a:r>
              <a:rPr lang="en-GB" sz="1100" dirty="0" err="1"/>
              <a:t>Nhat</a:t>
            </a:r>
            <a:r>
              <a:rPr lang="en-GB" sz="1100" dirty="0"/>
              <a:t> </a:t>
            </a:r>
            <a:r>
              <a:rPr lang="en-GB" sz="1100" dirty="0" err="1"/>
              <a:t>Hanh</a:t>
            </a:r>
            <a:r>
              <a:rPr lang="en-GB" sz="1100" dirty="0"/>
              <a:t> warns: "Do not think that the knowledge you presently possess is changeless, absolute truth. Avoid being narrow-minded and bound to present views…. Find ways to be with those who are suffering by all means, including personal contact and visits, images, sound. By such means awaken yourself and others to the reality of suffering in the world“</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210" b="21930"/>
          <a:stretch/>
        </p:blipFill>
        <p:spPr bwMode="auto">
          <a:xfrm>
            <a:off x="654104" y="115474"/>
            <a:ext cx="1283062" cy="60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862" y="3808204"/>
            <a:ext cx="1724090" cy="163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28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908720"/>
            <a:ext cx="2670032" cy="1938992"/>
          </a:xfrm>
          <a:prstGeom prst="rect">
            <a:avLst/>
          </a:prstGeom>
          <a:solidFill>
            <a:schemeClr val="accent6">
              <a:lumMod val="60000"/>
              <a:lumOff val="40000"/>
            </a:schemeClr>
          </a:solidFill>
        </p:spPr>
        <p:txBody>
          <a:bodyPr wrap="square">
            <a:spAutoFit/>
          </a:bodyPr>
          <a:lstStyle/>
          <a:p>
            <a:r>
              <a:rPr lang="en-GB" sz="1200" dirty="0"/>
              <a:t>Illustrating how the language of awakening and liberation may be projected from individual to the environment, Joanna Macy makes the connection:</a:t>
            </a:r>
          </a:p>
          <a:p>
            <a:r>
              <a:rPr lang="en-GB" sz="1200" dirty="0"/>
              <a:t>Far from the escapism that is often imputed to the Buddhist path, this liberation, this awakening puts one into the world with a livelier, more caring sense of social engagement’. Macy</a:t>
            </a:r>
          </a:p>
        </p:txBody>
      </p:sp>
      <p:sp>
        <p:nvSpPr>
          <p:cNvPr id="3" name="Rectangle 2"/>
          <p:cNvSpPr/>
          <p:nvPr/>
        </p:nvSpPr>
        <p:spPr>
          <a:xfrm>
            <a:off x="5856902" y="3121462"/>
            <a:ext cx="3287098" cy="1169551"/>
          </a:xfrm>
          <a:prstGeom prst="rect">
            <a:avLst/>
          </a:prstGeom>
          <a:solidFill>
            <a:schemeClr val="accent6">
              <a:lumMod val="40000"/>
              <a:lumOff val="60000"/>
            </a:schemeClr>
          </a:solidFill>
        </p:spPr>
        <p:txBody>
          <a:bodyPr wrap="square">
            <a:spAutoFit/>
          </a:bodyPr>
          <a:lstStyle/>
          <a:p>
            <a:r>
              <a:rPr lang="en-GB" sz="1400" dirty="0"/>
              <a:t>‘… engaged Buddhist monks in Thailand have faced arrest for "ordaining" trees in the rainforests to protect them from clear-cutting by international timber cartels.:’ Darlington</a:t>
            </a:r>
          </a:p>
        </p:txBody>
      </p:sp>
      <p:sp>
        <p:nvSpPr>
          <p:cNvPr id="4" name="Rectangle 3"/>
          <p:cNvSpPr/>
          <p:nvPr/>
        </p:nvSpPr>
        <p:spPr>
          <a:xfrm>
            <a:off x="5436096" y="1244953"/>
            <a:ext cx="3425608" cy="1754326"/>
          </a:xfrm>
          <a:prstGeom prst="rect">
            <a:avLst/>
          </a:prstGeom>
          <a:solidFill>
            <a:schemeClr val="accent6">
              <a:lumMod val="60000"/>
              <a:lumOff val="40000"/>
            </a:schemeClr>
          </a:solidFill>
        </p:spPr>
        <p:txBody>
          <a:bodyPr wrap="square">
            <a:spAutoFit/>
          </a:bodyPr>
          <a:lstStyle/>
          <a:p>
            <a:r>
              <a:rPr lang="en-GB" sz="1200" dirty="0"/>
              <a:t>Authored by Zen teacher </a:t>
            </a:r>
            <a:r>
              <a:rPr lang="en-GB" sz="1200" dirty="0" err="1"/>
              <a:t>Dr.</a:t>
            </a:r>
            <a:r>
              <a:rPr lang="en-GB" sz="1200" dirty="0"/>
              <a:t> David </a:t>
            </a:r>
            <a:r>
              <a:rPr lang="en-GB" sz="1200" dirty="0" err="1"/>
              <a:t>Tetsuun</a:t>
            </a:r>
            <a:r>
              <a:rPr lang="en-GB" sz="1200" dirty="0"/>
              <a:t> Loy and senior </a:t>
            </a:r>
            <a:r>
              <a:rPr lang="en-GB" sz="1200" dirty="0" err="1"/>
              <a:t>Theravadin</a:t>
            </a:r>
            <a:r>
              <a:rPr lang="en-GB" sz="1200" dirty="0"/>
              <a:t> teacher Ven. </a:t>
            </a:r>
            <a:r>
              <a:rPr lang="en-GB" sz="1200" dirty="0" err="1"/>
              <a:t>Bhikkhu</a:t>
            </a:r>
            <a:r>
              <a:rPr lang="en-GB" sz="1200" dirty="0"/>
              <a:t> Bodhi with scientific input from </a:t>
            </a:r>
            <a:r>
              <a:rPr lang="en-GB" sz="1200" dirty="0" err="1"/>
              <a:t>Dr.</a:t>
            </a:r>
            <a:r>
              <a:rPr lang="en-GB" sz="1200" dirty="0"/>
              <a:t> John Stanley, the statement pulls no punches:</a:t>
            </a:r>
          </a:p>
          <a:p>
            <a:r>
              <a:rPr lang="en-GB" sz="1200" dirty="0"/>
              <a:t>Eminent biologists and U.N. reports concur that “business-as-usual” will drive half of all species on Earth to extinction within this century. Collectively, we are violating the first precept—“do not harm living beings”—on the largest possible scale.</a:t>
            </a:r>
          </a:p>
        </p:txBody>
      </p:sp>
      <p:sp>
        <p:nvSpPr>
          <p:cNvPr id="5" name="Rectangle 4"/>
          <p:cNvSpPr/>
          <p:nvPr/>
        </p:nvSpPr>
        <p:spPr>
          <a:xfrm>
            <a:off x="551810" y="3133675"/>
            <a:ext cx="3927031" cy="1200329"/>
          </a:xfrm>
          <a:prstGeom prst="rect">
            <a:avLst/>
          </a:prstGeom>
          <a:solidFill>
            <a:schemeClr val="accent6">
              <a:lumMod val="40000"/>
              <a:lumOff val="60000"/>
            </a:schemeClr>
          </a:solidFill>
        </p:spPr>
        <p:txBody>
          <a:bodyPr wrap="square">
            <a:spAutoFit/>
          </a:bodyPr>
          <a:lstStyle/>
          <a:p>
            <a:r>
              <a:rPr lang="en-GB" sz="1200" dirty="0"/>
              <a:t>So when you say environment, or preservation of environment, it is related with many things. Ultimately the decision must come from to0he human heart, isn't that right? So I think the key point is genuine sense of universal responsibility which is based on love, compassion and clear awareness. 14 DL</a:t>
            </a:r>
          </a:p>
        </p:txBody>
      </p:sp>
      <p:sp>
        <p:nvSpPr>
          <p:cNvPr id="8" name="Rectangle 7"/>
          <p:cNvSpPr/>
          <p:nvPr/>
        </p:nvSpPr>
        <p:spPr>
          <a:xfrm>
            <a:off x="2141984" y="4581128"/>
            <a:ext cx="4572000" cy="2123658"/>
          </a:xfrm>
          <a:prstGeom prst="rect">
            <a:avLst/>
          </a:prstGeom>
          <a:solidFill>
            <a:schemeClr val="accent6">
              <a:lumMod val="60000"/>
              <a:lumOff val="40000"/>
            </a:schemeClr>
          </a:solidFill>
        </p:spPr>
        <p:txBody>
          <a:bodyPr>
            <a:spAutoFit/>
          </a:bodyPr>
          <a:lstStyle/>
          <a:p>
            <a:r>
              <a:rPr lang="en-GB" sz="1200" dirty="0"/>
              <a:t>From the evidence of the Buddha's discourses, or </a:t>
            </a:r>
            <a:r>
              <a:rPr lang="en-GB" sz="1200" dirty="0" err="1"/>
              <a:t>suttas</a:t>
            </a:r>
            <a:r>
              <a:rPr lang="en-GB" sz="1200" dirty="0"/>
              <a:t> in the </a:t>
            </a:r>
            <a:r>
              <a:rPr lang="en-GB" sz="1200" dirty="0" err="1"/>
              <a:t>Digha</a:t>
            </a:r>
            <a:r>
              <a:rPr lang="en-GB" sz="1200" dirty="0"/>
              <a:t> </a:t>
            </a:r>
            <a:r>
              <a:rPr lang="en-GB" sz="1200" dirty="0" err="1"/>
              <a:t>Nikaya</a:t>
            </a:r>
            <a:r>
              <a:rPr lang="en-GB" sz="1200" dirty="0"/>
              <a:t>, it is clear that early Buddhists were very much concerned with the creation of social conditions </a:t>
            </a:r>
            <a:r>
              <a:rPr lang="en-GB" sz="1200" dirty="0" err="1"/>
              <a:t>favorable</a:t>
            </a:r>
            <a:r>
              <a:rPr lang="en-GB" sz="1200" dirty="0"/>
              <a:t> to the individual cultivation of Buddhist values. An outstanding example of this, in later times, is the remarkable "welfare state" created by the Buddhist emperor, Asoka (B.C. 274-236). </a:t>
            </a:r>
            <a:r>
              <a:rPr lang="en-GB" sz="1200" dirty="0" err="1"/>
              <a:t>Walpola</a:t>
            </a:r>
            <a:r>
              <a:rPr lang="en-GB" sz="1200" dirty="0"/>
              <a:t> </a:t>
            </a:r>
            <a:r>
              <a:rPr lang="en-GB" sz="1200" dirty="0" err="1"/>
              <a:t>Rahula</a:t>
            </a:r>
            <a:r>
              <a:rPr lang="en-GB" sz="1200" dirty="0"/>
              <a:t> stated the situation — perhaps at its strongest — when he wrote that "Buddhism arose in India as a spiritual force against social injustices, against degrading superstitious rites, ceremonies and sacrifices; it denounced the tyranny of the caste system and advocated the equality of all men; it emancipated woman and gave her complete spiritual freedom." (</a:t>
            </a:r>
            <a:r>
              <a:rPr lang="en-GB" sz="1200" dirty="0" err="1"/>
              <a:t>Rahula</a:t>
            </a:r>
            <a:r>
              <a:rPr lang="en-GB" sz="1200" dirty="0"/>
              <a:t>, 1978). </a:t>
            </a:r>
          </a:p>
        </p:txBody>
      </p:sp>
      <p:sp>
        <p:nvSpPr>
          <p:cNvPr id="9" name="Rectangle 8"/>
          <p:cNvSpPr/>
          <p:nvPr/>
        </p:nvSpPr>
        <p:spPr>
          <a:xfrm>
            <a:off x="2627784" y="93321"/>
            <a:ext cx="4178260" cy="369332"/>
          </a:xfrm>
          <a:prstGeom prst="rect">
            <a:avLst/>
          </a:prstGeom>
          <a:solidFill>
            <a:srgbClr val="FFFF00"/>
          </a:solidFill>
          <a:ln>
            <a:solidFill>
              <a:schemeClr val="tx1"/>
            </a:solidFill>
          </a:ln>
        </p:spPr>
        <p:txBody>
          <a:bodyPr wrap="none">
            <a:spAutoFit/>
          </a:bodyPr>
          <a:lstStyle/>
          <a:p>
            <a:r>
              <a:rPr lang="en-GB" dirty="0"/>
              <a:t>Engaged Buddhism and environmentalism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634845"/>
            <a:ext cx="151888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8" y="93321"/>
            <a:ext cx="2083351" cy="139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7881" y="6335454"/>
            <a:ext cx="2286000" cy="738664"/>
          </a:xfrm>
          <a:prstGeom prst="rect">
            <a:avLst/>
          </a:prstGeom>
        </p:spPr>
        <p:txBody>
          <a:bodyPr wrap="square">
            <a:spAutoFit/>
          </a:bodyPr>
          <a:lstStyle/>
          <a:p>
            <a:r>
              <a:rPr lang="en-GB" sz="1200" dirty="0">
                <a:hlinkClick r:id="rId4"/>
              </a:rPr>
              <a:t>http://urbandharma.org/udharma8/greening.html</a:t>
            </a:r>
            <a:endParaRPr lang="en-GB" sz="1200" dirty="0"/>
          </a:p>
          <a:p>
            <a:endParaRPr lang="en-GB" dirty="0"/>
          </a:p>
        </p:txBody>
      </p:sp>
    </p:spTree>
    <p:extLst>
      <p:ext uri="{BB962C8B-B14F-4D97-AF65-F5344CB8AC3E}">
        <p14:creationId xmlns:p14="http://schemas.microsoft.com/office/powerpoint/2010/main" val="309512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4536504" cy="504056"/>
          </a:xfrm>
          <a:solidFill>
            <a:srgbClr val="FFFF00"/>
          </a:solidFill>
        </p:spPr>
        <p:txBody>
          <a:bodyPr>
            <a:noAutofit/>
          </a:bodyPr>
          <a:lstStyle/>
          <a:p>
            <a:r>
              <a:rPr lang="en-GB" sz="1800" dirty="0"/>
              <a:t>Buddhist responses to the issue of gender equality</a:t>
            </a:r>
          </a:p>
        </p:txBody>
      </p:sp>
      <p:sp>
        <p:nvSpPr>
          <p:cNvPr id="3" name="Content Placeholder 2"/>
          <p:cNvSpPr>
            <a:spLocks noGrp="1"/>
          </p:cNvSpPr>
          <p:nvPr>
            <p:ph sz="half" idx="1"/>
          </p:nvPr>
        </p:nvSpPr>
        <p:spPr>
          <a:xfrm>
            <a:off x="179512" y="764704"/>
            <a:ext cx="4326632" cy="5112568"/>
          </a:xfrm>
        </p:spPr>
        <p:txBody>
          <a:bodyPr>
            <a:noAutofit/>
          </a:bodyPr>
          <a:lstStyle/>
          <a:p>
            <a:pPr marL="0" indent="0">
              <a:buNone/>
            </a:pPr>
            <a:r>
              <a:rPr lang="en-GB" sz="1100" dirty="0"/>
              <a:t>Doctrinally Buddhism is egalitarian </a:t>
            </a:r>
          </a:p>
          <a:p>
            <a:pPr marL="0" indent="0">
              <a:buNone/>
            </a:pPr>
            <a:r>
              <a:rPr lang="en-GB" sz="1100" dirty="0"/>
              <a:t>“Whosoever has such a vehicle whether man or woman shall indeed by means of that vehicle attain nirvana.” </a:t>
            </a:r>
            <a:r>
              <a:rPr lang="en-GB" sz="1100" dirty="0" err="1"/>
              <a:t>Samyutta</a:t>
            </a:r>
            <a:r>
              <a:rPr lang="en-GB" sz="1100" dirty="0"/>
              <a:t>- </a:t>
            </a:r>
            <a:r>
              <a:rPr lang="en-GB" sz="1100" dirty="0" err="1"/>
              <a:t>Nikaya</a:t>
            </a:r>
            <a:endParaRPr lang="en-GB" sz="1100" dirty="0"/>
          </a:p>
          <a:p>
            <a:pPr marL="0" indent="0">
              <a:buNone/>
            </a:pPr>
            <a:r>
              <a:rPr lang="en-GB" sz="1100" dirty="0"/>
              <a:t>Also no god so no discussion about the male female deity </a:t>
            </a:r>
          </a:p>
          <a:p>
            <a:pPr marL="0" indent="0">
              <a:buNone/>
            </a:pPr>
            <a:r>
              <a:rPr lang="en-GB" sz="1100" dirty="0"/>
              <a:t>But patriarchy took over the sangha as the rules were different for men and women (women did join the sangha very early)</a:t>
            </a:r>
          </a:p>
          <a:p>
            <a:pPr marL="0" indent="0" algn="r">
              <a:buNone/>
            </a:pPr>
            <a:r>
              <a:rPr lang="en-GB" sz="1100" dirty="0"/>
              <a:t>Barnes</a:t>
            </a:r>
          </a:p>
          <a:p>
            <a:pPr marL="0" indent="0">
              <a:buNone/>
            </a:pPr>
            <a:r>
              <a:rPr lang="en-GB" sz="1100" dirty="0"/>
              <a:t>8 chief rules – included nuns could not reprimand monks or teach them </a:t>
            </a:r>
          </a:p>
          <a:p>
            <a:pPr marL="0" indent="0">
              <a:buNone/>
            </a:pPr>
            <a:r>
              <a:rPr lang="en-GB" sz="1100" dirty="0"/>
              <a:t>Lacking misogyny as the struggle is against oneself </a:t>
            </a:r>
          </a:p>
          <a:p>
            <a:pPr marL="0" indent="0">
              <a:buNone/>
            </a:pPr>
            <a:r>
              <a:rPr lang="en-GB" sz="1100" dirty="0"/>
              <a:t>But men had the power </a:t>
            </a:r>
          </a:p>
          <a:p>
            <a:pPr marL="0" indent="0">
              <a:buNone/>
            </a:pPr>
            <a:r>
              <a:rPr lang="en-GB" sz="1100" dirty="0"/>
              <a:t>There was ‘single group of </a:t>
            </a:r>
            <a:r>
              <a:rPr lang="en-GB" sz="1100" dirty="0" err="1"/>
              <a:t>renunciants</a:t>
            </a:r>
            <a:r>
              <a:rPr lang="en-GB" sz="1100" dirty="0"/>
              <a:t> at the time of the Buddha’ </a:t>
            </a:r>
          </a:p>
          <a:p>
            <a:pPr marL="0" indent="0" algn="r">
              <a:buNone/>
            </a:pPr>
            <a:r>
              <a:rPr lang="en-GB" sz="1100" dirty="0"/>
              <a:t>Falk</a:t>
            </a:r>
          </a:p>
          <a:p>
            <a:pPr marL="0" indent="0">
              <a:buNone/>
            </a:pPr>
            <a:r>
              <a:rPr lang="en-GB" sz="1100" dirty="0"/>
              <a:t>Early female </a:t>
            </a:r>
            <a:r>
              <a:rPr lang="en-GB" sz="1100" dirty="0" err="1"/>
              <a:t>arhats</a:t>
            </a:r>
            <a:r>
              <a:rPr lang="en-GB" sz="1100" dirty="0"/>
              <a:t> were visible – 71 contemporaries  - poetry found in the </a:t>
            </a:r>
            <a:r>
              <a:rPr lang="en-GB" sz="1100" dirty="0" err="1"/>
              <a:t>Therigatha</a:t>
            </a:r>
            <a:r>
              <a:rPr lang="en-GB" sz="1100" dirty="0"/>
              <a:t> </a:t>
            </a:r>
          </a:p>
          <a:p>
            <a:pPr marL="0" indent="0">
              <a:buNone/>
            </a:pPr>
            <a:r>
              <a:rPr lang="en-GB" sz="1100" dirty="0"/>
              <a:t>Laity at the time and the Buddha the rules for living were the same </a:t>
            </a:r>
          </a:p>
          <a:p>
            <a:pPr marL="0" indent="0" algn="r">
              <a:buNone/>
            </a:pPr>
            <a:r>
              <a:rPr lang="en-GB" sz="1100" dirty="0"/>
              <a:t>Barnes</a:t>
            </a:r>
          </a:p>
          <a:p>
            <a:pPr marL="0" indent="0">
              <a:buNone/>
            </a:pPr>
            <a:r>
              <a:rPr lang="en-GB" sz="1100" dirty="0"/>
              <a:t>Assertion that samsara was feminine </a:t>
            </a:r>
          </a:p>
          <a:p>
            <a:pPr marL="0" indent="0" algn="r">
              <a:buNone/>
            </a:pPr>
            <a:r>
              <a:rPr lang="en-GB" sz="1100" dirty="0"/>
              <a:t>Falk </a:t>
            </a:r>
          </a:p>
          <a:p>
            <a:pPr marL="0" indent="0">
              <a:buNone/>
            </a:pPr>
            <a:r>
              <a:rPr lang="en-GB" sz="1100" dirty="0"/>
              <a:t>‘Contempt for women is universal in the ascetic ideal’   </a:t>
            </a:r>
          </a:p>
          <a:p>
            <a:pPr marL="0" indent="0" algn="r">
              <a:buNone/>
            </a:pPr>
            <a:r>
              <a:rPr lang="en-GB" sz="1100" dirty="0" err="1"/>
              <a:t>Altekar</a:t>
            </a:r>
            <a:r>
              <a:rPr lang="en-GB" sz="1100" dirty="0"/>
              <a:t> </a:t>
            </a:r>
          </a:p>
          <a:p>
            <a:pPr marL="0" indent="0">
              <a:buNone/>
            </a:pPr>
            <a:r>
              <a:rPr lang="en-GB" sz="1100" dirty="0"/>
              <a:t>Barnes questions if there was a contempt for women. </a:t>
            </a:r>
            <a:r>
              <a:rPr lang="en-GB" sz="1100" dirty="0" err="1"/>
              <a:t>Esp</a:t>
            </a:r>
            <a:r>
              <a:rPr lang="en-GB" sz="1100" dirty="0"/>
              <a:t> as </a:t>
            </a:r>
            <a:r>
              <a:rPr lang="en-GB" sz="1100" dirty="0" err="1"/>
              <a:t>renunciants</a:t>
            </a:r>
            <a:r>
              <a:rPr lang="en-GB" sz="1100" dirty="0"/>
              <a:t> were required to live in close contact with laity and rely on them</a:t>
            </a:r>
          </a:p>
          <a:p>
            <a:pPr marL="0" indent="0" algn="r">
              <a:buNone/>
            </a:pPr>
            <a:endParaRPr lang="en-GB" sz="1200" dirty="0"/>
          </a:p>
        </p:txBody>
      </p:sp>
      <p:sp>
        <p:nvSpPr>
          <p:cNvPr id="4" name="Content Placeholder 3"/>
          <p:cNvSpPr>
            <a:spLocks noGrp="1"/>
          </p:cNvSpPr>
          <p:nvPr>
            <p:ph sz="half" idx="2"/>
          </p:nvPr>
        </p:nvSpPr>
        <p:spPr>
          <a:xfrm>
            <a:off x="4648200" y="692696"/>
            <a:ext cx="4316288" cy="5904656"/>
          </a:xfrm>
        </p:spPr>
        <p:txBody>
          <a:bodyPr>
            <a:normAutofit/>
          </a:bodyPr>
          <a:lstStyle/>
          <a:p>
            <a:pPr marL="0" indent="0">
              <a:buNone/>
            </a:pPr>
            <a:r>
              <a:rPr lang="en-GB" sz="1100" dirty="0" err="1"/>
              <a:t>Jataka</a:t>
            </a:r>
            <a:r>
              <a:rPr lang="en-GB" sz="1100" dirty="0"/>
              <a:t> tales adopted by Theravada assumed that a Buddha would never have female rebirths </a:t>
            </a:r>
          </a:p>
          <a:p>
            <a:pPr marL="0" indent="0">
              <a:buNone/>
            </a:pPr>
            <a:r>
              <a:rPr lang="en-GB" sz="1100" dirty="0"/>
              <a:t>Female nuns only had female rebirths </a:t>
            </a:r>
          </a:p>
          <a:p>
            <a:pPr marL="0" indent="0">
              <a:buNone/>
            </a:pPr>
            <a:r>
              <a:rPr lang="en-GB" sz="1100" dirty="0"/>
              <a:t>Some schools have rebirth stories as female </a:t>
            </a:r>
            <a:r>
              <a:rPr lang="en-GB" sz="1100" dirty="0" err="1"/>
              <a:t>incl</a:t>
            </a:r>
            <a:r>
              <a:rPr lang="en-GB" sz="1100" dirty="0"/>
              <a:t> Gautama.</a:t>
            </a:r>
          </a:p>
          <a:p>
            <a:pPr marL="0" indent="0">
              <a:buNone/>
            </a:pPr>
            <a:r>
              <a:rPr lang="en-GB" sz="1100" dirty="0"/>
              <a:t>Mahayana schools do have stories of ideas and used female forms as Bodhisattvas </a:t>
            </a:r>
          </a:p>
          <a:p>
            <a:pPr marL="0" indent="0">
              <a:buNone/>
            </a:pPr>
            <a:r>
              <a:rPr lang="en-GB" sz="1100" dirty="0"/>
              <a:t>Negative view of women in sutras infrequent. Where it is the view of a devil woman being to blame is corrected and attributed to the mind. </a:t>
            </a:r>
          </a:p>
          <a:p>
            <a:pPr marL="0" indent="0" algn="r">
              <a:buNone/>
            </a:pPr>
            <a:r>
              <a:rPr lang="en-GB" sz="1100" dirty="0"/>
              <a:t>Schuster</a:t>
            </a:r>
          </a:p>
          <a:p>
            <a:pPr marL="0" indent="0">
              <a:buNone/>
            </a:pPr>
            <a:r>
              <a:rPr lang="en-GB" sz="1100" dirty="0"/>
              <a:t>Mara and his daughters in the enlightenment narrative demonstrates worldliness. Worldliness is both male and female. </a:t>
            </a:r>
          </a:p>
          <a:p>
            <a:pPr marL="0" indent="0" algn="r">
              <a:buNone/>
            </a:pPr>
            <a:r>
              <a:rPr lang="en-GB" sz="1100" dirty="0"/>
              <a:t>Barnes</a:t>
            </a:r>
          </a:p>
          <a:p>
            <a:pPr marL="0" indent="0">
              <a:buNone/>
            </a:pPr>
            <a:r>
              <a:rPr lang="en-GB" sz="1100" dirty="0"/>
              <a:t>But women not allowed to have power real or imagined – no female gods in early Buddhism.  </a:t>
            </a:r>
          </a:p>
          <a:p>
            <a:pPr marL="0" indent="0" algn="r">
              <a:buNone/>
            </a:pPr>
            <a:r>
              <a:rPr lang="en-GB" sz="1100" dirty="0"/>
              <a:t>Barnes</a:t>
            </a:r>
          </a:p>
          <a:p>
            <a:pPr marL="0" indent="0">
              <a:buNone/>
            </a:pPr>
            <a:r>
              <a:rPr lang="en-GB" sz="1100" dirty="0"/>
              <a:t>Lotus sutra is the first literature where women can be </a:t>
            </a:r>
            <a:r>
              <a:rPr lang="en-GB" sz="1100" dirty="0" err="1"/>
              <a:t>Buddhas</a:t>
            </a:r>
            <a:r>
              <a:rPr lang="en-GB" sz="1100" dirty="0"/>
              <a:t> </a:t>
            </a:r>
          </a:p>
          <a:p>
            <a:pPr marL="0" indent="0">
              <a:buNone/>
            </a:pPr>
            <a:r>
              <a:rPr lang="en-GB" sz="1100" dirty="0"/>
              <a:t>Other sutras suggest  female rebirth is a result of bad karma maleness is a visible demonstration of moral and spiritual superiority.</a:t>
            </a:r>
          </a:p>
          <a:p>
            <a:pPr marL="0" indent="0" algn="r">
              <a:buNone/>
            </a:pPr>
            <a:r>
              <a:rPr lang="en-GB" sz="1100" dirty="0"/>
              <a:t>Barnes</a:t>
            </a:r>
          </a:p>
          <a:p>
            <a:pPr marL="0" indent="0">
              <a:buNone/>
            </a:pPr>
            <a:r>
              <a:rPr lang="en-GB" sz="1100" dirty="0" err="1"/>
              <a:t>Prajnaparamita</a:t>
            </a:r>
            <a:r>
              <a:rPr lang="en-GB" sz="1100" dirty="0"/>
              <a:t> Sutra suggest all characteristics are illusory Buddha is not really male   </a:t>
            </a:r>
          </a:p>
          <a:p>
            <a:pPr marL="0" indent="0" algn="r">
              <a:buNone/>
            </a:pPr>
            <a:r>
              <a:rPr lang="en-GB" sz="1100" dirty="0" err="1"/>
              <a:t>Davids</a:t>
            </a:r>
            <a:r>
              <a:rPr lang="en-GB" sz="1100" dirty="0"/>
              <a:t> </a:t>
            </a:r>
          </a:p>
          <a:p>
            <a:pPr marL="0" indent="0">
              <a:buNone/>
            </a:pPr>
            <a:r>
              <a:rPr lang="en-GB" sz="1100" dirty="0"/>
              <a:t>Mahayana sutras such as the Lotus Sutra, c12, records 6000 </a:t>
            </a:r>
            <a:r>
              <a:rPr lang="en-GB" sz="1100" dirty="0" err="1"/>
              <a:t>bhikkhuni</a:t>
            </a:r>
            <a:r>
              <a:rPr lang="en-GB" sz="1100" dirty="0"/>
              <a:t> /</a:t>
            </a:r>
            <a:r>
              <a:rPr lang="en-GB" sz="1100" dirty="0" err="1"/>
              <a:t>arhantis</a:t>
            </a:r>
            <a:r>
              <a:rPr lang="en-GB" sz="1100" dirty="0"/>
              <a:t> receiving predictions of </a:t>
            </a:r>
            <a:r>
              <a:rPr lang="en-GB" sz="1100" dirty="0" err="1"/>
              <a:t>bodhisattvahood</a:t>
            </a:r>
            <a:r>
              <a:rPr lang="en-GB" sz="1100" dirty="0"/>
              <a:t> and future </a:t>
            </a:r>
            <a:r>
              <a:rPr lang="en-GB" sz="1100" dirty="0" err="1"/>
              <a:t>buddhahood</a:t>
            </a:r>
            <a:r>
              <a:rPr lang="en-GB" sz="1100" dirty="0"/>
              <a:t> by Gautama . </a:t>
            </a:r>
          </a:p>
          <a:p>
            <a:endParaRPr lang="en-GB" sz="1100" dirty="0"/>
          </a:p>
          <a:p>
            <a:pPr marL="0" indent="0" algn="r">
              <a:buNone/>
            </a:pPr>
            <a:endParaRPr lang="en-GB" sz="2400" dirty="0"/>
          </a:p>
          <a:p>
            <a:pPr marL="0" indent="0" algn="r">
              <a:buNone/>
            </a:pPr>
            <a:endParaRPr lang="en-GB" sz="2400" dirty="0"/>
          </a:p>
        </p:txBody>
      </p:sp>
      <p:sp>
        <p:nvSpPr>
          <p:cNvPr id="5" name="Rectangle 4"/>
          <p:cNvSpPr/>
          <p:nvPr/>
        </p:nvSpPr>
        <p:spPr>
          <a:xfrm>
            <a:off x="4788024" y="21382"/>
            <a:ext cx="4032448" cy="600164"/>
          </a:xfrm>
          <a:prstGeom prst="rect">
            <a:avLst/>
          </a:prstGeom>
        </p:spPr>
        <p:txBody>
          <a:bodyPr wrap="square">
            <a:spAutoFit/>
          </a:bodyPr>
          <a:lstStyle/>
          <a:p>
            <a:r>
              <a:rPr lang="en-GB" sz="1100" dirty="0"/>
              <a:t>Another important organisation linked to Engaged Buddhism is the </a:t>
            </a:r>
            <a:r>
              <a:rPr lang="en-GB" sz="1100" dirty="0" err="1"/>
              <a:t>Sakyadhita</a:t>
            </a:r>
            <a:r>
              <a:rPr lang="en-GB" sz="1100" dirty="0"/>
              <a:t> – which promotes the rights of women and combats gender injustices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5" y="5411450"/>
            <a:ext cx="2486043" cy="123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80890" y="5411450"/>
            <a:ext cx="6339581" cy="1446550"/>
          </a:xfrm>
          <a:prstGeom prst="rect">
            <a:avLst/>
          </a:prstGeom>
        </p:spPr>
        <p:txBody>
          <a:bodyPr wrap="square">
            <a:spAutoFit/>
          </a:bodyPr>
          <a:lstStyle/>
          <a:p>
            <a:r>
              <a:rPr lang="en-GB" sz="1100" dirty="0"/>
              <a:t>Dialogue between </a:t>
            </a:r>
            <a:r>
              <a:rPr lang="en-GB" sz="1100" dirty="0" err="1"/>
              <a:t>Manjushri</a:t>
            </a:r>
            <a:r>
              <a:rPr lang="en-GB" sz="1100" dirty="0"/>
              <a:t> (Mahayana) vs </a:t>
            </a:r>
            <a:r>
              <a:rPr lang="en-GB" sz="1100" dirty="0" err="1"/>
              <a:t>Sariputa</a:t>
            </a:r>
            <a:r>
              <a:rPr lang="en-GB" sz="1100" dirty="0"/>
              <a:t> non (Mahayana) about the 8 </a:t>
            </a:r>
            <a:r>
              <a:rPr lang="en-GB" sz="1100" dirty="0" err="1"/>
              <a:t>yr</a:t>
            </a:r>
            <a:r>
              <a:rPr lang="en-GB" sz="1100" dirty="0"/>
              <a:t> old daughter of a dragon king who lives under the sea. </a:t>
            </a:r>
          </a:p>
          <a:p>
            <a:r>
              <a:rPr lang="en-GB" sz="1100" dirty="0"/>
              <a:t>One version in front of Buddha hands him a jewel says she will be enlightened even faster and changes into male bodhisattva and Buddha before their eyes. </a:t>
            </a:r>
          </a:p>
          <a:p>
            <a:r>
              <a:rPr lang="en-GB" sz="1100" dirty="0"/>
              <a:t>Zen emphasis on satori and not about gender at all. More about woman perceived as a woman becoming a Buddha. </a:t>
            </a:r>
          </a:p>
          <a:p>
            <a:r>
              <a:rPr lang="en-GB" sz="1100" dirty="0"/>
              <a:t>Other interpretations that means that gender is an empty concept and only going beyond it can enlightenment be gained. ‘..a dramatic demonstration of emptiness’ Barnes  </a:t>
            </a:r>
          </a:p>
        </p:txBody>
      </p:sp>
    </p:spTree>
    <p:extLst>
      <p:ext uri="{BB962C8B-B14F-4D97-AF65-F5344CB8AC3E}">
        <p14:creationId xmlns:p14="http://schemas.microsoft.com/office/powerpoint/2010/main" val="304750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9374" y="2450938"/>
            <a:ext cx="1516313" cy="369332"/>
          </a:xfrm>
          <a:prstGeom prst="rect">
            <a:avLst/>
          </a:prstGeom>
          <a:solidFill>
            <a:srgbClr val="FFFF00"/>
          </a:solidFill>
          <a:ln w="38100">
            <a:solidFill>
              <a:schemeClr val="tx1"/>
            </a:solidFill>
          </a:ln>
        </p:spPr>
        <p:txBody>
          <a:bodyPr wrap="none" rtlCol="0">
            <a:spAutoFit/>
          </a:bodyPr>
          <a:lstStyle/>
          <a:p>
            <a:r>
              <a:rPr lang="en-GB" dirty="0"/>
              <a:t>1 Foundations</a:t>
            </a:r>
          </a:p>
        </p:txBody>
      </p:sp>
      <p:sp>
        <p:nvSpPr>
          <p:cNvPr id="3" name="TextBox 2"/>
          <p:cNvSpPr txBox="1"/>
          <p:nvPr/>
        </p:nvSpPr>
        <p:spPr>
          <a:xfrm>
            <a:off x="3223916" y="2970510"/>
            <a:ext cx="1611099" cy="369332"/>
          </a:xfrm>
          <a:prstGeom prst="rect">
            <a:avLst/>
          </a:prstGeom>
          <a:noFill/>
          <a:ln>
            <a:solidFill>
              <a:schemeClr val="tx1"/>
            </a:solidFill>
          </a:ln>
        </p:spPr>
        <p:txBody>
          <a:bodyPr wrap="square" rtlCol="0">
            <a:spAutoFit/>
          </a:bodyPr>
          <a:lstStyle/>
          <a:p>
            <a:pPr algn="ctr"/>
            <a:r>
              <a:rPr lang="en-GB" b="1" dirty="0"/>
              <a:t>The Buddha </a:t>
            </a:r>
          </a:p>
        </p:txBody>
      </p:sp>
      <p:sp>
        <p:nvSpPr>
          <p:cNvPr id="4" name="TextBox 3"/>
          <p:cNvSpPr txBox="1"/>
          <p:nvPr/>
        </p:nvSpPr>
        <p:spPr>
          <a:xfrm>
            <a:off x="5247142" y="2351490"/>
            <a:ext cx="1289854" cy="369332"/>
          </a:xfrm>
          <a:prstGeom prst="rect">
            <a:avLst/>
          </a:prstGeom>
          <a:noFill/>
          <a:ln>
            <a:solidFill>
              <a:schemeClr val="tx1"/>
            </a:solidFill>
          </a:ln>
        </p:spPr>
        <p:txBody>
          <a:bodyPr wrap="square" rtlCol="0">
            <a:spAutoFit/>
          </a:bodyPr>
          <a:lstStyle/>
          <a:p>
            <a:pPr algn="ctr"/>
            <a:r>
              <a:rPr lang="en-GB" b="1" dirty="0"/>
              <a:t>Life events</a:t>
            </a:r>
          </a:p>
        </p:txBody>
      </p:sp>
      <p:sp>
        <p:nvSpPr>
          <p:cNvPr id="5" name="TextBox 4"/>
          <p:cNvSpPr txBox="1"/>
          <p:nvPr/>
        </p:nvSpPr>
        <p:spPr>
          <a:xfrm>
            <a:off x="6372200" y="5159597"/>
            <a:ext cx="2280026" cy="577081"/>
          </a:xfrm>
          <a:prstGeom prst="rect">
            <a:avLst/>
          </a:prstGeom>
          <a:noFill/>
        </p:spPr>
        <p:txBody>
          <a:bodyPr wrap="square" rtlCol="0">
            <a:spAutoFit/>
          </a:bodyPr>
          <a:lstStyle/>
          <a:p>
            <a:pPr algn="ctr"/>
            <a:r>
              <a:rPr lang="en-GB" sz="1050" dirty="0"/>
              <a:t>Symbolic meaning behind elements of hagiography makes it hard to say what happened.  </a:t>
            </a:r>
          </a:p>
        </p:txBody>
      </p:sp>
      <p:sp>
        <p:nvSpPr>
          <p:cNvPr id="6" name="Rectangle 5"/>
          <p:cNvSpPr/>
          <p:nvPr/>
        </p:nvSpPr>
        <p:spPr>
          <a:xfrm>
            <a:off x="6702948" y="2705246"/>
            <a:ext cx="2253270" cy="430887"/>
          </a:xfrm>
          <a:prstGeom prst="rect">
            <a:avLst/>
          </a:prstGeom>
        </p:spPr>
        <p:txBody>
          <a:bodyPr wrap="square">
            <a:spAutoFit/>
          </a:bodyPr>
          <a:lstStyle/>
          <a:p>
            <a:pPr lvl="0" algn="ctr"/>
            <a:r>
              <a:rPr lang="en-GB" sz="1100" dirty="0">
                <a:solidFill>
                  <a:prstClr val="black"/>
                </a:solidFill>
              </a:rPr>
              <a:t>Examples of most likely events of   historical Buddha</a:t>
            </a:r>
            <a:r>
              <a:rPr lang="en-GB" sz="900" dirty="0">
                <a:solidFill>
                  <a:prstClr val="black"/>
                </a:solidFill>
              </a:rPr>
              <a:t>? </a:t>
            </a:r>
          </a:p>
        </p:txBody>
      </p:sp>
      <p:sp>
        <p:nvSpPr>
          <p:cNvPr id="8" name="TextBox 7"/>
          <p:cNvSpPr txBox="1"/>
          <p:nvPr/>
        </p:nvSpPr>
        <p:spPr>
          <a:xfrm>
            <a:off x="5064479" y="2832011"/>
            <a:ext cx="1471321" cy="646331"/>
          </a:xfrm>
          <a:prstGeom prst="rect">
            <a:avLst/>
          </a:prstGeom>
          <a:noFill/>
          <a:ln>
            <a:solidFill>
              <a:schemeClr val="tx1"/>
            </a:solidFill>
            <a:prstDash val="dash"/>
          </a:ln>
        </p:spPr>
        <p:txBody>
          <a:bodyPr wrap="square" rtlCol="0">
            <a:spAutoFit/>
          </a:bodyPr>
          <a:lstStyle/>
          <a:p>
            <a:pPr algn="ctr"/>
            <a:r>
              <a:rPr lang="en-GB" sz="900" b="1" dirty="0"/>
              <a:t>Which is more important the history of the layers of truth found within the symbolism?</a:t>
            </a:r>
          </a:p>
        </p:txBody>
      </p:sp>
      <p:graphicFrame>
        <p:nvGraphicFramePr>
          <p:cNvPr id="9" name="Table 8"/>
          <p:cNvGraphicFramePr>
            <a:graphicFrameLocks noGrp="1"/>
          </p:cNvGraphicFramePr>
          <p:nvPr>
            <p:extLst>
              <p:ext uri="{D42A27DB-BD31-4B8C-83A1-F6EECF244321}">
                <p14:modId xmlns:p14="http://schemas.microsoft.com/office/powerpoint/2010/main" val="3093845285"/>
              </p:ext>
            </p:extLst>
          </p:nvPr>
        </p:nvGraphicFramePr>
        <p:xfrm>
          <a:off x="6728074" y="3169812"/>
          <a:ext cx="2105088" cy="1157651"/>
        </p:xfrm>
        <a:graphic>
          <a:graphicData uri="http://schemas.openxmlformats.org/drawingml/2006/table">
            <a:tbl>
              <a:tblPr/>
              <a:tblGrid>
                <a:gridCol w="2105088">
                  <a:extLst>
                    <a:ext uri="{9D8B030D-6E8A-4147-A177-3AD203B41FA5}">
                      <a16:colId xmlns:a16="http://schemas.microsoft.com/office/drawing/2014/main" val="20000"/>
                    </a:ext>
                  </a:extLst>
                </a:gridCol>
              </a:tblGrid>
              <a:tr h="21143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spcAft>
                          <a:spcPts val="300"/>
                        </a:spcAft>
                        <a:buFont typeface="+mj-lt"/>
                        <a:buNone/>
                      </a:pPr>
                      <a:r>
                        <a:rPr lang="en-GB" sz="1200" dirty="0">
                          <a:effectLst/>
                          <a:latin typeface="Calibri"/>
                        </a:rPr>
                        <a:t>Birth and hedonistic upbringing </a:t>
                      </a:r>
                      <a:endParaRPr lang="en-GB" sz="1050" dirty="0">
                        <a:effectLst/>
                        <a:latin typeface="Calibri"/>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469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spcAft>
                          <a:spcPts val="300"/>
                        </a:spcAft>
                        <a:buFont typeface="+mj-lt"/>
                        <a:buNone/>
                      </a:pPr>
                      <a:r>
                        <a:rPr lang="en-GB" sz="1200" dirty="0">
                          <a:effectLst/>
                          <a:latin typeface="Calibri"/>
                        </a:rPr>
                        <a:t>The four passing sights</a:t>
                      </a:r>
                      <a:endParaRPr lang="en-GB" sz="1050" dirty="0">
                        <a:effectLst/>
                        <a:latin typeface="Calibri"/>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83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spcAft>
                          <a:spcPts val="300"/>
                        </a:spcAft>
                        <a:buFont typeface="+mj-lt"/>
                        <a:buNone/>
                      </a:pPr>
                      <a:r>
                        <a:rPr lang="en-GB" sz="1200" dirty="0">
                          <a:effectLst/>
                          <a:latin typeface="Calibri"/>
                        </a:rPr>
                        <a:t>Renunciation</a:t>
                      </a:r>
                      <a:endParaRPr lang="en-GB" sz="1050" dirty="0">
                        <a:effectLst/>
                        <a:latin typeface="Calibri"/>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83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spcAft>
                          <a:spcPts val="300"/>
                        </a:spcAft>
                        <a:buFont typeface="+mj-lt"/>
                        <a:buNone/>
                      </a:pPr>
                      <a:r>
                        <a:rPr lang="en-GB" sz="1200" dirty="0">
                          <a:effectLst/>
                          <a:latin typeface="Calibri"/>
                        </a:rPr>
                        <a:t>Asceticism </a:t>
                      </a:r>
                      <a:endParaRPr lang="en-GB" sz="1050" dirty="0">
                        <a:effectLst/>
                        <a:latin typeface="Calibri"/>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spcAft>
                          <a:spcPts val="300"/>
                        </a:spcAft>
                        <a:buFont typeface="+mj-lt"/>
                        <a:buNone/>
                      </a:pPr>
                      <a:r>
                        <a:rPr lang="en-GB" sz="1200" dirty="0">
                          <a:effectLst/>
                          <a:latin typeface="Calibri"/>
                        </a:rPr>
                        <a:t>Enlightenment </a:t>
                      </a:r>
                      <a:endParaRPr lang="en-GB" sz="1050" dirty="0">
                        <a:effectLst/>
                        <a:latin typeface="Calibri"/>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83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spcAft>
                          <a:spcPts val="300"/>
                        </a:spcAft>
                        <a:buFont typeface="+mj-lt"/>
                        <a:buNone/>
                      </a:pPr>
                      <a:r>
                        <a:rPr lang="en-GB" sz="1200" dirty="0">
                          <a:effectLst/>
                          <a:latin typeface="Calibri"/>
                        </a:rPr>
                        <a:t>His teaching career</a:t>
                      </a:r>
                      <a:endParaRPr lang="en-GB" sz="1050" dirty="0">
                        <a:effectLst/>
                        <a:latin typeface="Calibri"/>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0" name="Rectangle 9"/>
          <p:cNvSpPr/>
          <p:nvPr/>
        </p:nvSpPr>
        <p:spPr>
          <a:xfrm>
            <a:off x="3673361" y="5713595"/>
            <a:ext cx="2519276" cy="369332"/>
          </a:xfrm>
          <a:prstGeom prst="rect">
            <a:avLst/>
          </a:prstGeom>
        </p:spPr>
        <p:txBody>
          <a:bodyPr wrap="square">
            <a:spAutoFit/>
          </a:bodyPr>
          <a:lstStyle/>
          <a:p>
            <a:pPr algn="ctr"/>
            <a:r>
              <a:rPr lang="en-GB" sz="900" dirty="0"/>
              <a:t>Symbolism or reality  -Mara (bringer of death) temptation whilst meditating  – akin to devil </a:t>
            </a:r>
          </a:p>
        </p:txBody>
      </p:sp>
      <p:sp>
        <p:nvSpPr>
          <p:cNvPr id="11" name="Rectangle 10"/>
          <p:cNvSpPr/>
          <p:nvPr/>
        </p:nvSpPr>
        <p:spPr>
          <a:xfrm>
            <a:off x="6462068" y="5713595"/>
            <a:ext cx="2519276" cy="553998"/>
          </a:xfrm>
          <a:prstGeom prst="rect">
            <a:avLst/>
          </a:prstGeom>
        </p:spPr>
        <p:txBody>
          <a:bodyPr wrap="square">
            <a:spAutoFit/>
          </a:bodyPr>
          <a:lstStyle/>
          <a:p>
            <a:pPr algn="ctr"/>
            <a:r>
              <a:rPr lang="en-GB" sz="1000" dirty="0"/>
              <a:t>The nature of the Buddha after death – cessation of suffering and not confined to the cycle of samsara.  </a:t>
            </a:r>
          </a:p>
        </p:txBody>
      </p:sp>
      <p:sp>
        <p:nvSpPr>
          <p:cNvPr id="12" name="Rectangle 11"/>
          <p:cNvSpPr/>
          <p:nvPr/>
        </p:nvSpPr>
        <p:spPr>
          <a:xfrm>
            <a:off x="104207" y="3636103"/>
            <a:ext cx="1220473" cy="1754326"/>
          </a:xfrm>
          <a:prstGeom prst="rect">
            <a:avLst/>
          </a:prstGeom>
        </p:spPr>
        <p:txBody>
          <a:bodyPr wrap="square">
            <a:spAutoFit/>
          </a:bodyPr>
          <a:lstStyle/>
          <a:p>
            <a:pPr lvl="0"/>
            <a:r>
              <a:rPr lang="en-GB" sz="900" dirty="0">
                <a:solidFill>
                  <a:prstClr val="black"/>
                </a:solidFill>
              </a:rPr>
              <a:t>Significant for the formation of the Sangha Monks and nuns  (the </a:t>
            </a:r>
            <a:r>
              <a:rPr lang="en-GB" sz="900" dirty="0" err="1">
                <a:solidFill>
                  <a:prstClr val="black"/>
                </a:solidFill>
              </a:rPr>
              <a:t>patimokkha</a:t>
            </a:r>
            <a:r>
              <a:rPr lang="en-GB" sz="900" dirty="0">
                <a:solidFill>
                  <a:prstClr val="black"/>
                </a:solidFill>
              </a:rPr>
              <a:t>) Novices (</a:t>
            </a:r>
            <a:r>
              <a:rPr lang="en-GB" sz="900" b="1" u="sng" dirty="0">
                <a:solidFill>
                  <a:prstClr val="black"/>
                </a:solidFill>
              </a:rPr>
              <a:t>10 precepts) </a:t>
            </a:r>
          </a:p>
          <a:p>
            <a:pPr lvl="0"/>
            <a:r>
              <a:rPr lang="en-GB" sz="900" b="1" dirty="0">
                <a:solidFill>
                  <a:prstClr val="black"/>
                </a:solidFill>
              </a:rPr>
              <a:t>Laity (</a:t>
            </a:r>
            <a:r>
              <a:rPr lang="en-GB" sz="900" b="1" u="sng" dirty="0">
                <a:solidFill>
                  <a:prstClr val="black"/>
                </a:solidFill>
              </a:rPr>
              <a:t>5 or 8 precepts</a:t>
            </a:r>
            <a:r>
              <a:rPr lang="en-GB" sz="900" dirty="0">
                <a:solidFill>
                  <a:prstClr val="black"/>
                </a:solidFill>
              </a:rPr>
              <a:t>) If aimed to reach </a:t>
            </a:r>
            <a:r>
              <a:rPr lang="en-GB" sz="900" dirty="0" err="1">
                <a:solidFill>
                  <a:prstClr val="black"/>
                </a:solidFill>
              </a:rPr>
              <a:t>nibbana</a:t>
            </a:r>
            <a:r>
              <a:rPr lang="en-GB" sz="900" dirty="0">
                <a:solidFill>
                  <a:prstClr val="black"/>
                </a:solidFill>
              </a:rPr>
              <a:t> quickly ascetic practices which are non-compulsory.</a:t>
            </a:r>
          </a:p>
        </p:txBody>
      </p:sp>
      <p:sp>
        <p:nvSpPr>
          <p:cNvPr id="15" name="Rectangle 14"/>
          <p:cNvSpPr/>
          <p:nvPr/>
        </p:nvSpPr>
        <p:spPr>
          <a:xfrm>
            <a:off x="85119" y="1429022"/>
            <a:ext cx="2111100" cy="2123658"/>
          </a:xfrm>
          <a:prstGeom prst="rect">
            <a:avLst/>
          </a:prstGeom>
        </p:spPr>
        <p:txBody>
          <a:bodyPr wrap="square">
            <a:spAutoFit/>
          </a:bodyPr>
          <a:lstStyle/>
          <a:p>
            <a:r>
              <a:rPr lang="en-GB" sz="1200" b="1" u="sng" dirty="0"/>
              <a:t>Key Terms </a:t>
            </a:r>
          </a:p>
          <a:p>
            <a:r>
              <a:rPr lang="en-GB" sz="1200" b="1" u="sng" dirty="0"/>
              <a:t>Bodhisattva- B</a:t>
            </a:r>
            <a:r>
              <a:rPr lang="en-GB" sz="1200" dirty="0"/>
              <a:t>uddha to be </a:t>
            </a:r>
          </a:p>
          <a:p>
            <a:r>
              <a:rPr lang="en-GB" sz="1200" dirty="0"/>
              <a:t>Buddha </a:t>
            </a:r>
            <a:r>
              <a:rPr lang="en-GB" sz="1200" dirty="0" err="1"/>
              <a:t>enightened</a:t>
            </a:r>
            <a:r>
              <a:rPr lang="en-GB" sz="1200" dirty="0"/>
              <a:t> one – one whose body is dharma whose body is brahma (god like spiritual)</a:t>
            </a:r>
          </a:p>
          <a:p>
            <a:r>
              <a:rPr lang="en-GB" sz="1200" b="1" u="sng" dirty="0" err="1"/>
              <a:t>Arhats</a:t>
            </a:r>
            <a:r>
              <a:rPr lang="en-GB" sz="1200" b="1" u="sng" dirty="0"/>
              <a:t> worthy ones followed </a:t>
            </a:r>
            <a:r>
              <a:rPr lang="en-GB" sz="1200" dirty="0"/>
              <a:t>the Buddha after his enlightenment and </a:t>
            </a:r>
            <a:r>
              <a:rPr lang="en-GB" sz="1200" b="1" u="sng" dirty="0"/>
              <a:t>formed the Sangha </a:t>
            </a:r>
            <a:r>
              <a:rPr lang="en-GB" sz="1200" dirty="0"/>
              <a:t>(</a:t>
            </a:r>
            <a:r>
              <a:rPr lang="en-GB" sz="1200" dirty="0" err="1"/>
              <a:t>bhikkhus</a:t>
            </a:r>
            <a:r>
              <a:rPr lang="en-GB" sz="1200" dirty="0"/>
              <a:t>) monastic tradition</a:t>
            </a:r>
          </a:p>
        </p:txBody>
      </p:sp>
      <p:sp>
        <p:nvSpPr>
          <p:cNvPr id="16" name="Rectangle 15"/>
          <p:cNvSpPr/>
          <p:nvPr/>
        </p:nvSpPr>
        <p:spPr>
          <a:xfrm>
            <a:off x="2358513" y="3985008"/>
            <a:ext cx="1007184" cy="1323439"/>
          </a:xfrm>
          <a:prstGeom prst="rect">
            <a:avLst/>
          </a:prstGeom>
        </p:spPr>
        <p:txBody>
          <a:bodyPr wrap="square">
            <a:spAutoFit/>
          </a:bodyPr>
          <a:lstStyle/>
          <a:p>
            <a:r>
              <a:rPr lang="en-GB" sz="1000" b="1" dirty="0"/>
              <a:t>Began  teaching with Deer park Sermon setting in motion the wheel of the law </a:t>
            </a:r>
            <a:r>
              <a:rPr lang="en-GB" sz="1000" b="1" dirty="0" err="1"/>
              <a:t>incl</a:t>
            </a:r>
            <a:r>
              <a:rPr lang="en-GB" sz="1000" b="1" dirty="0"/>
              <a:t> </a:t>
            </a:r>
            <a:r>
              <a:rPr lang="en-GB" sz="1000" b="1" u="sng" dirty="0"/>
              <a:t>4 Noble Truths </a:t>
            </a:r>
          </a:p>
        </p:txBody>
      </p:sp>
      <p:sp>
        <p:nvSpPr>
          <p:cNvPr id="17" name="Rectangle 16"/>
          <p:cNvSpPr/>
          <p:nvPr/>
        </p:nvSpPr>
        <p:spPr>
          <a:xfrm>
            <a:off x="1273685" y="3497603"/>
            <a:ext cx="922534" cy="1892826"/>
          </a:xfrm>
          <a:prstGeom prst="rect">
            <a:avLst/>
          </a:prstGeom>
          <a:ln>
            <a:solidFill>
              <a:schemeClr val="tx1"/>
            </a:solidFill>
          </a:ln>
        </p:spPr>
        <p:txBody>
          <a:bodyPr wrap="square">
            <a:spAutoFit/>
          </a:bodyPr>
          <a:lstStyle/>
          <a:p>
            <a:r>
              <a:rPr lang="en-GB" sz="900" dirty="0"/>
              <a:t>Buddha rejected asceticism and chose </a:t>
            </a:r>
            <a:r>
              <a:rPr lang="en-GB" sz="900" b="1" u="sng" dirty="0"/>
              <a:t>‘the middle way’.</a:t>
            </a:r>
          </a:p>
          <a:p>
            <a:r>
              <a:rPr lang="en-GB" sz="900" dirty="0"/>
              <a:t>Very significant as the inner self is affected by outer austerities therefore no soul as a separate entity</a:t>
            </a:r>
          </a:p>
        </p:txBody>
      </p:sp>
      <p:sp>
        <p:nvSpPr>
          <p:cNvPr id="18" name="Rectangle 17"/>
          <p:cNvSpPr/>
          <p:nvPr/>
        </p:nvSpPr>
        <p:spPr>
          <a:xfrm>
            <a:off x="3673361" y="3532166"/>
            <a:ext cx="2210546" cy="2092881"/>
          </a:xfrm>
          <a:prstGeom prst="rect">
            <a:avLst/>
          </a:prstGeom>
          <a:ln>
            <a:solidFill>
              <a:schemeClr val="tx1"/>
            </a:solidFill>
          </a:ln>
        </p:spPr>
        <p:txBody>
          <a:bodyPr wrap="square">
            <a:spAutoFit/>
          </a:bodyPr>
          <a:lstStyle/>
          <a:p>
            <a:r>
              <a:rPr lang="en-GB" sz="1000" dirty="0"/>
              <a:t>Buddha achieved 4 </a:t>
            </a:r>
            <a:r>
              <a:rPr lang="en-GB" sz="1000" dirty="0" err="1"/>
              <a:t>jhana’s</a:t>
            </a:r>
            <a:r>
              <a:rPr lang="en-GB" sz="1000" dirty="0"/>
              <a:t> (states of meditation):</a:t>
            </a:r>
            <a:r>
              <a:rPr lang="en-GB" sz="1000" dirty="0" err="1"/>
              <a:t>incl</a:t>
            </a:r>
            <a:r>
              <a:rPr lang="en-GB" sz="1000" dirty="0"/>
              <a:t> Super-knowledge, known as ‘the heavenly eye’. Highest super-knowledge, known as ‘the knowledge of destruction of the outflows’ (aka. perfect wisdom</a:t>
            </a:r>
            <a:r>
              <a:rPr lang="en-GB" sz="1000" b="1" u="sng" dirty="0"/>
              <a:t>). The 4 noble truths</a:t>
            </a:r>
            <a:r>
              <a:rPr lang="en-GB" sz="1000" dirty="0"/>
              <a:t>. The Buddha is then at peace, having broken through the karmic chain of existence and suffering, achieving </a:t>
            </a:r>
            <a:r>
              <a:rPr lang="en-GB" sz="1000" dirty="0" err="1"/>
              <a:t>nibbana</a:t>
            </a:r>
            <a:r>
              <a:rPr lang="en-GB" sz="1000" dirty="0"/>
              <a:t>. </a:t>
            </a:r>
          </a:p>
          <a:p>
            <a:r>
              <a:rPr lang="en-GB" sz="1000" i="1" dirty="0"/>
              <a:t>This symbolically coincided with sunrise at 6am. Shown by earth touching symbolism in images of the Buddha </a:t>
            </a:r>
          </a:p>
        </p:txBody>
      </p:sp>
      <p:sp>
        <p:nvSpPr>
          <p:cNvPr id="19" name="TextBox 18"/>
          <p:cNvSpPr txBox="1"/>
          <p:nvPr/>
        </p:nvSpPr>
        <p:spPr>
          <a:xfrm>
            <a:off x="3818885" y="6082927"/>
            <a:ext cx="3180366" cy="553998"/>
          </a:xfrm>
          <a:prstGeom prst="rect">
            <a:avLst/>
          </a:prstGeom>
          <a:noFill/>
        </p:spPr>
        <p:txBody>
          <a:bodyPr wrap="square" rtlCol="0">
            <a:spAutoFit/>
          </a:bodyPr>
          <a:lstStyle/>
          <a:p>
            <a:r>
              <a:rPr lang="en-GB" sz="1000" dirty="0"/>
              <a:t>Meditation under the Bodhi tree – tree of awakening gains enlightenment </a:t>
            </a:r>
            <a:r>
              <a:rPr lang="en-GB" sz="1000" b="1" u="sng" dirty="0"/>
              <a:t>nirvana</a:t>
            </a:r>
            <a:r>
              <a:rPr lang="en-GB" sz="1000" dirty="0"/>
              <a:t> and gains insight into truth </a:t>
            </a:r>
            <a:r>
              <a:rPr lang="en-GB" sz="1000" b="1" u="sng" dirty="0"/>
              <a:t>dharma. </a:t>
            </a:r>
          </a:p>
        </p:txBody>
      </p:sp>
      <p:sp>
        <p:nvSpPr>
          <p:cNvPr id="13" name="Rectangle 12"/>
          <p:cNvSpPr/>
          <p:nvPr/>
        </p:nvSpPr>
        <p:spPr>
          <a:xfrm>
            <a:off x="210685" y="260648"/>
            <a:ext cx="2221647" cy="1123384"/>
          </a:xfrm>
          <a:prstGeom prst="rect">
            <a:avLst/>
          </a:prstGeom>
          <a:solidFill>
            <a:schemeClr val="accent6">
              <a:lumMod val="40000"/>
              <a:lumOff val="60000"/>
            </a:schemeClr>
          </a:solidFill>
        </p:spPr>
        <p:txBody>
          <a:bodyPr wrap="square">
            <a:spAutoFit/>
          </a:bodyPr>
          <a:lstStyle/>
          <a:p>
            <a:r>
              <a:rPr lang="en-GB" sz="1200" dirty="0"/>
              <a:t>‘</a:t>
            </a:r>
            <a:r>
              <a:rPr lang="en-GB" sz="1100" dirty="0"/>
              <a:t>I am chief of the world, Eldest am I in the world, Foremost am I in the world. This is the last birth. There is now no more coming to be’ – Siddhartha’s  words  when born  </a:t>
            </a:r>
            <a:r>
              <a:rPr lang="en-GB" sz="1100" dirty="0" err="1"/>
              <a:t>Jataka</a:t>
            </a:r>
            <a:r>
              <a:rPr lang="en-GB" sz="1100" dirty="0"/>
              <a:t> tales </a:t>
            </a:r>
          </a:p>
        </p:txBody>
      </p:sp>
      <p:sp>
        <p:nvSpPr>
          <p:cNvPr id="20" name="Rectangle 19"/>
          <p:cNvSpPr/>
          <p:nvPr/>
        </p:nvSpPr>
        <p:spPr>
          <a:xfrm>
            <a:off x="2597027" y="195396"/>
            <a:ext cx="2335972" cy="600164"/>
          </a:xfrm>
          <a:prstGeom prst="rect">
            <a:avLst/>
          </a:prstGeom>
          <a:solidFill>
            <a:schemeClr val="accent6">
              <a:lumMod val="40000"/>
              <a:lumOff val="60000"/>
            </a:schemeClr>
          </a:solidFill>
        </p:spPr>
        <p:txBody>
          <a:bodyPr wrap="square">
            <a:spAutoFit/>
          </a:bodyPr>
          <a:lstStyle/>
          <a:p>
            <a:r>
              <a:rPr lang="en-GB" sz="1100" dirty="0"/>
              <a:t>‘To Nirvana my mind has gone, I have arrived at the extinction of evil desire’  Buddha</a:t>
            </a:r>
          </a:p>
        </p:txBody>
      </p:sp>
      <p:sp>
        <p:nvSpPr>
          <p:cNvPr id="21" name="Rectangle 20"/>
          <p:cNvSpPr/>
          <p:nvPr/>
        </p:nvSpPr>
        <p:spPr>
          <a:xfrm>
            <a:off x="2474252" y="856257"/>
            <a:ext cx="2540968" cy="830997"/>
          </a:xfrm>
          <a:prstGeom prst="rect">
            <a:avLst/>
          </a:prstGeom>
          <a:solidFill>
            <a:schemeClr val="accent6">
              <a:lumMod val="40000"/>
              <a:lumOff val="60000"/>
            </a:schemeClr>
          </a:solidFill>
        </p:spPr>
        <p:txBody>
          <a:bodyPr wrap="square">
            <a:spAutoFit/>
          </a:bodyPr>
          <a:lstStyle/>
          <a:p>
            <a:r>
              <a:rPr lang="en-GB" sz="1200" dirty="0"/>
              <a:t>Cush – either take one version </a:t>
            </a:r>
            <a:r>
              <a:rPr lang="en-GB" sz="1200" dirty="0" err="1"/>
              <a:t>eg</a:t>
            </a:r>
            <a:r>
              <a:rPr lang="en-GB" sz="1200" dirty="0"/>
              <a:t> </a:t>
            </a:r>
            <a:r>
              <a:rPr lang="en-GB" sz="1200" dirty="0" err="1"/>
              <a:t>Pali</a:t>
            </a:r>
            <a:r>
              <a:rPr lang="en-GB" sz="1200" dirty="0"/>
              <a:t> version as historical or demythologise the later versions – which would be subjective and provisional. </a:t>
            </a:r>
          </a:p>
        </p:txBody>
      </p:sp>
      <p:sp>
        <p:nvSpPr>
          <p:cNvPr id="22" name="Rectangle 21"/>
          <p:cNvSpPr/>
          <p:nvPr/>
        </p:nvSpPr>
        <p:spPr>
          <a:xfrm>
            <a:off x="181798" y="5427612"/>
            <a:ext cx="3353624" cy="830997"/>
          </a:xfrm>
          <a:prstGeom prst="rect">
            <a:avLst/>
          </a:prstGeom>
          <a:ln>
            <a:solidFill>
              <a:schemeClr val="tx1"/>
            </a:solidFill>
          </a:ln>
        </p:spPr>
        <p:txBody>
          <a:bodyPr wrap="square">
            <a:spAutoFit/>
          </a:bodyPr>
          <a:lstStyle/>
          <a:p>
            <a:r>
              <a:rPr lang="en-GB" sz="1200" dirty="0"/>
              <a:t>Some stories of renunciation say it happened the night of his sons birth making it more dramatic. Symbolic meaning of detachment necessary for enlightenment.</a:t>
            </a:r>
          </a:p>
        </p:txBody>
      </p:sp>
      <p:sp>
        <p:nvSpPr>
          <p:cNvPr id="23" name="TextBox 22"/>
          <p:cNvSpPr txBox="1"/>
          <p:nvPr/>
        </p:nvSpPr>
        <p:spPr>
          <a:xfrm>
            <a:off x="6372200" y="4424717"/>
            <a:ext cx="2396475" cy="707886"/>
          </a:xfrm>
          <a:prstGeom prst="rect">
            <a:avLst/>
          </a:prstGeom>
          <a:solidFill>
            <a:schemeClr val="accent6">
              <a:lumMod val="40000"/>
              <a:lumOff val="60000"/>
            </a:schemeClr>
          </a:solidFill>
          <a:ln cmpd="sng">
            <a:solidFill>
              <a:schemeClr val="tx1"/>
            </a:solidFill>
          </a:ln>
        </p:spPr>
        <p:txBody>
          <a:bodyPr wrap="square" rtlCol="0">
            <a:spAutoFit/>
          </a:bodyPr>
          <a:lstStyle/>
          <a:p>
            <a:r>
              <a:rPr lang="en-GB" sz="1000" dirty="0" err="1"/>
              <a:t>Gethin</a:t>
            </a:r>
            <a:r>
              <a:rPr lang="en-GB" sz="1000" dirty="0"/>
              <a:t> talks of the Buddha's story as an archetype not meant to be viewed historically but as a model for those who wish to be enlightened past and future </a:t>
            </a:r>
          </a:p>
        </p:txBody>
      </p:sp>
      <p:sp>
        <p:nvSpPr>
          <p:cNvPr id="24" name="Rectangle 23"/>
          <p:cNvSpPr/>
          <p:nvPr/>
        </p:nvSpPr>
        <p:spPr>
          <a:xfrm>
            <a:off x="6640895" y="1630929"/>
            <a:ext cx="2279446" cy="1169551"/>
          </a:xfrm>
          <a:prstGeom prst="rect">
            <a:avLst/>
          </a:prstGeom>
        </p:spPr>
        <p:txBody>
          <a:bodyPr wrap="square">
            <a:spAutoFit/>
          </a:bodyPr>
          <a:lstStyle/>
          <a:p>
            <a:pPr algn="ctr"/>
            <a:r>
              <a:rPr lang="en-GB" sz="1000" dirty="0"/>
              <a:t>Examples Buddha’s life as hagiography mythic in quality  </a:t>
            </a:r>
            <a:r>
              <a:rPr lang="en-GB" sz="1000" dirty="0" err="1"/>
              <a:t>eg</a:t>
            </a:r>
            <a:r>
              <a:rPr lang="en-GB" sz="1000" dirty="0"/>
              <a:t> birth and accounts in </a:t>
            </a:r>
            <a:r>
              <a:rPr lang="en-GB" sz="1000" dirty="0" err="1"/>
              <a:t>Jakata</a:t>
            </a:r>
            <a:r>
              <a:rPr lang="en-GB" sz="1000" dirty="0"/>
              <a:t> (birth ) tales  </a:t>
            </a:r>
            <a:r>
              <a:rPr lang="en-GB" sz="1000" dirty="0" err="1"/>
              <a:t>Pali</a:t>
            </a:r>
            <a:r>
              <a:rPr lang="en-GB" sz="1000" dirty="0"/>
              <a:t> canon  include a non- sexual conception, 10 month pregnancy and shining light, earth quake, his ability to walk from birth  </a:t>
            </a:r>
          </a:p>
        </p:txBody>
      </p:sp>
      <p:sp>
        <p:nvSpPr>
          <p:cNvPr id="25" name="Rectangle 24"/>
          <p:cNvSpPr/>
          <p:nvPr/>
        </p:nvSpPr>
        <p:spPr>
          <a:xfrm>
            <a:off x="2184051" y="1714166"/>
            <a:ext cx="1351371" cy="1107996"/>
          </a:xfrm>
          <a:prstGeom prst="rect">
            <a:avLst/>
          </a:prstGeom>
          <a:ln>
            <a:solidFill>
              <a:schemeClr val="tx1"/>
            </a:solidFill>
          </a:ln>
        </p:spPr>
        <p:txBody>
          <a:bodyPr wrap="square">
            <a:spAutoFit/>
          </a:bodyPr>
          <a:lstStyle/>
          <a:p>
            <a:pPr algn="ctr"/>
            <a:r>
              <a:rPr lang="en-GB" sz="1100" dirty="0" err="1"/>
              <a:t>Siddarttha</a:t>
            </a:r>
            <a:r>
              <a:rPr lang="en-GB" sz="1100" dirty="0"/>
              <a:t>  </a:t>
            </a:r>
            <a:r>
              <a:rPr lang="en-GB" sz="1100" dirty="0" err="1"/>
              <a:t>Gotama</a:t>
            </a:r>
            <a:r>
              <a:rPr lang="en-GB" sz="1100" dirty="0"/>
              <a:t> son of a chieftain in </a:t>
            </a:r>
          </a:p>
          <a:p>
            <a:pPr algn="ctr"/>
            <a:r>
              <a:rPr lang="en-GB" sz="1100" dirty="0" err="1"/>
              <a:t>Kapilavastu</a:t>
            </a:r>
            <a:r>
              <a:rPr lang="en-GB" sz="1100" dirty="0"/>
              <a:t> India Nepal border </a:t>
            </a:r>
          </a:p>
          <a:p>
            <a:pPr algn="ctr"/>
            <a:r>
              <a:rPr lang="en-GB" sz="1100" dirty="0"/>
              <a:t> Tribal group </a:t>
            </a:r>
            <a:r>
              <a:rPr lang="en-GB" sz="1100" dirty="0" err="1"/>
              <a:t>Shakyas</a:t>
            </a:r>
            <a:r>
              <a:rPr lang="en-GB" sz="1100" dirty="0"/>
              <a:t> </a:t>
            </a:r>
          </a:p>
        </p:txBody>
      </p:sp>
      <p:sp>
        <p:nvSpPr>
          <p:cNvPr id="7" name="Rectangle 6"/>
          <p:cNvSpPr/>
          <p:nvPr/>
        </p:nvSpPr>
        <p:spPr>
          <a:xfrm>
            <a:off x="5047417" y="128390"/>
            <a:ext cx="3921889" cy="1015663"/>
          </a:xfrm>
          <a:prstGeom prst="rect">
            <a:avLst/>
          </a:prstGeom>
          <a:solidFill>
            <a:schemeClr val="accent6">
              <a:lumMod val="60000"/>
              <a:lumOff val="40000"/>
            </a:schemeClr>
          </a:solidFill>
        </p:spPr>
        <p:txBody>
          <a:bodyPr wrap="square">
            <a:spAutoFit/>
          </a:bodyPr>
          <a:lstStyle/>
          <a:p>
            <a:r>
              <a:rPr lang="en-GB" sz="1000" dirty="0"/>
              <a:t>‘Thus, he realised the triviality of the mundane life, which is bound to crumble, because if one is born one would undergo the process of ageing, sickness, death and all kinds of suffering… The ascetic’s resolution to renounce the worldly life in quest of the truth infused greater happiness in his heart and inspired him to lead the life of an ascetic.’ </a:t>
            </a:r>
            <a:r>
              <a:rPr lang="en-GB" sz="1000" dirty="0" err="1"/>
              <a:t>Jataka</a:t>
            </a:r>
            <a:r>
              <a:rPr lang="en-GB" sz="1000" dirty="0"/>
              <a:t> tales </a:t>
            </a:r>
          </a:p>
        </p:txBody>
      </p:sp>
      <p:sp>
        <p:nvSpPr>
          <p:cNvPr id="26" name="Rectangle 25"/>
          <p:cNvSpPr/>
          <p:nvPr/>
        </p:nvSpPr>
        <p:spPr>
          <a:xfrm>
            <a:off x="5119119" y="1346726"/>
            <a:ext cx="1073518" cy="734880"/>
          </a:xfrm>
          <a:prstGeom prst="rect">
            <a:avLst/>
          </a:prstGeom>
          <a:solidFill>
            <a:schemeClr val="accent6">
              <a:lumMod val="40000"/>
              <a:lumOff val="60000"/>
            </a:schemeClr>
          </a:solidFill>
        </p:spPr>
        <p:txBody>
          <a:bodyPr wrap="square">
            <a:spAutoFit/>
          </a:bodyPr>
          <a:lstStyle/>
          <a:p>
            <a:r>
              <a:rPr lang="en-GB" sz="1000" dirty="0"/>
              <a:t>A </a:t>
            </a:r>
            <a:r>
              <a:rPr lang="en-GB" sz="1000" dirty="0" err="1"/>
              <a:t>renunciate</a:t>
            </a:r>
            <a:r>
              <a:rPr lang="en-GB" sz="1000" dirty="0"/>
              <a:t> was in social terms dead a walking corpse Williams </a:t>
            </a:r>
          </a:p>
        </p:txBody>
      </p:sp>
      <p:sp>
        <p:nvSpPr>
          <p:cNvPr id="27" name="Rectangle 26"/>
          <p:cNvSpPr/>
          <p:nvPr/>
        </p:nvSpPr>
        <p:spPr>
          <a:xfrm>
            <a:off x="6324889" y="1193897"/>
            <a:ext cx="2549015" cy="432811"/>
          </a:xfrm>
          <a:prstGeom prst="rect">
            <a:avLst/>
          </a:prstGeom>
          <a:solidFill>
            <a:schemeClr val="accent6">
              <a:lumMod val="40000"/>
              <a:lumOff val="60000"/>
            </a:schemeClr>
          </a:solidFill>
        </p:spPr>
        <p:txBody>
          <a:bodyPr wrap="square">
            <a:spAutoFit/>
          </a:bodyPr>
          <a:lstStyle/>
          <a:p>
            <a:r>
              <a:rPr lang="en-GB" sz="1100" dirty="0"/>
              <a:t>He who sees dharma sees me and who sees me sees dharma </a:t>
            </a:r>
            <a:r>
              <a:rPr lang="en-GB" sz="1100" dirty="0" err="1"/>
              <a:t>Vakkali</a:t>
            </a:r>
            <a:r>
              <a:rPr lang="en-GB" sz="1100" dirty="0"/>
              <a:t> Sutra </a:t>
            </a:r>
          </a:p>
        </p:txBody>
      </p:sp>
      <p:sp>
        <p:nvSpPr>
          <p:cNvPr id="28" name="Rectangle 27"/>
          <p:cNvSpPr/>
          <p:nvPr/>
        </p:nvSpPr>
        <p:spPr>
          <a:xfrm>
            <a:off x="3613372" y="1819484"/>
            <a:ext cx="1401848" cy="553998"/>
          </a:xfrm>
          <a:prstGeom prst="rect">
            <a:avLst/>
          </a:prstGeom>
          <a:solidFill>
            <a:schemeClr val="accent6">
              <a:lumMod val="40000"/>
              <a:lumOff val="60000"/>
            </a:schemeClr>
          </a:solidFill>
        </p:spPr>
        <p:txBody>
          <a:bodyPr wrap="square">
            <a:spAutoFit/>
          </a:bodyPr>
          <a:lstStyle/>
          <a:p>
            <a:r>
              <a:rPr lang="en-GB" sz="1000" dirty="0" err="1"/>
              <a:t>Rahula</a:t>
            </a:r>
            <a:r>
              <a:rPr lang="en-GB" sz="1000" dirty="0"/>
              <a:t> agrees need to see </a:t>
            </a:r>
            <a:r>
              <a:rPr lang="en-GB" sz="1000" dirty="0" err="1"/>
              <a:t>biog</a:t>
            </a:r>
            <a:r>
              <a:rPr lang="en-GB" sz="1000" dirty="0"/>
              <a:t> on a rational level </a:t>
            </a:r>
          </a:p>
        </p:txBody>
      </p:sp>
      <p:sp>
        <p:nvSpPr>
          <p:cNvPr id="29" name="Rectangle 28"/>
          <p:cNvSpPr/>
          <p:nvPr/>
        </p:nvSpPr>
        <p:spPr>
          <a:xfrm>
            <a:off x="2251456" y="2874737"/>
            <a:ext cx="937916" cy="1015663"/>
          </a:xfrm>
          <a:prstGeom prst="rect">
            <a:avLst/>
          </a:prstGeom>
          <a:solidFill>
            <a:schemeClr val="accent6">
              <a:lumMod val="40000"/>
              <a:lumOff val="60000"/>
            </a:schemeClr>
          </a:solidFill>
        </p:spPr>
        <p:txBody>
          <a:bodyPr wrap="square">
            <a:spAutoFit/>
          </a:bodyPr>
          <a:lstStyle/>
          <a:p>
            <a:r>
              <a:rPr lang="en-GB" sz="1000" dirty="0" err="1"/>
              <a:t>Gray</a:t>
            </a:r>
            <a:r>
              <a:rPr lang="en-GB" sz="1000" dirty="0"/>
              <a:t> in both Mahayana and </a:t>
            </a:r>
            <a:r>
              <a:rPr lang="en-GB" sz="1000" dirty="0" err="1"/>
              <a:t>Therevada</a:t>
            </a:r>
            <a:r>
              <a:rPr lang="en-GB" sz="1000" dirty="0"/>
              <a:t> the story links to teaching </a:t>
            </a:r>
          </a:p>
        </p:txBody>
      </p:sp>
    </p:spTree>
    <p:extLst>
      <p:ext uri="{BB962C8B-B14F-4D97-AF65-F5344CB8AC3E}">
        <p14:creationId xmlns:p14="http://schemas.microsoft.com/office/powerpoint/2010/main" val="227278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14965" y="2829745"/>
            <a:ext cx="2110352" cy="369332"/>
          </a:xfrm>
          <a:prstGeom prst="rect">
            <a:avLst/>
          </a:prstGeom>
          <a:solidFill>
            <a:srgbClr val="FFFF00"/>
          </a:solidFill>
          <a:ln w="38100">
            <a:solidFill>
              <a:schemeClr val="tx1"/>
            </a:solidFill>
          </a:ln>
        </p:spPr>
        <p:txBody>
          <a:bodyPr wrap="square" rtlCol="0">
            <a:spAutoFit/>
          </a:bodyPr>
          <a:lstStyle/>
          <a:p>
            <a:pPr algn="ctr"/>
            <a:r>
              <a:rPr lang="en-GB" dirty="0"/>
              <a:t>1 Foundations</a:t>
            </a:r>
          </a:p>
        </p:txBody>
      </p:sp>
      <p:sp>
        <p:nvSpPr>
          <p:cNvPr id="6" name="TextBox 5"/>
          <p:cNvSpPr txBox="1"/>
          <p:nvPr/>
        </p:nvSpPr>
        <p:spPr>
          <a:xfrm>
            <a:off x="4214965" y="3293345"/>
            <a:ext cx="2046842"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GB" b="1" dirty="0"/>
              <a:t> The Three Refuges </a:t>
            </a:r>
          </a:p>
        </p:txBody>
      </p:sp>
      <p:sp>
        <p:nvSpPr>
          <p:cNvPr id="8" name="TextBox 7"/>
          <p:cNvSpPr txBox="1"/>
          <p:nvPr/>
        </p:nvSpPr>
        <p:spPr>
          <a:xfrm>
            <a:off x="3066949" y="2327326"/>
            <a:ext cx="1293291" cy="369332"/>
          </a:xfrm>
          <a:prstGeom prst="rect">
            <a:avLst/>
          </a:prstGeom>
          <a:noFill/>
          <a:ln>
            <a:solidFill>
              <a:schemeClr val="tx1"/>
            </a:solidFill>
          </a:ln>
        </p:spPr>
        <p:txBody>
          <a:bodyPr wrap="square" rtlCol="0" anchor="ctr">
            <a:spAutoFit/>
          </a:bodyPr>
          <a:lstStyle/>
          <a:p>
            <a:pPr algn="ctr"/>
            <a:r>
              <a:rPr lang="en-GB" b="1" dirty="0"/>
              <a:t>The Sangha </a:t>
            </a:r>
          </a:p>
        </p:txBody>
      </p:sp>
      <p:sp>
        <p:nvSpPr>
          <p:cNvPr id="9" name="TextBox 8"/>
          <p:cNvSpPr txBox="1"/>
          <p:nvPr/>
        </p:nvSpPr>
        <p:spPr>
          <a:xfrm>
            <a:off x="2261400" y="4445063"/>
            <a:ext cx="1611099" cy="369332"/>
          </a:xfrm>
          <a:prstGeom prst="rect">
            <a:avLst/>
          </a:prstGeom>
          <a:noFill/>
          <a:ln>
            <a:solidFill>
              <a:schemeClr val="tx1"/>
            </a:solidFill>
          </a:ln>
        </p:spPr>
        <p:txBody>
          <a:bodyPr wrap="square" rtlCol="0">
            <a:spAutoFit/>
          </a:bodyPr>
          <a:lstStyle/>
          <a:p>
            <a:pPr algn="ctr"/>
            <a:r>
              <a:rPr lang="en-GB" b="1" dirty="0"/>
              <a:t>The Buddha </a:t>
            </a:r>
          </a:p>
        </p:txBody>
      </p:sp>
      <p:sp>
        <p:nvSpPr>
          <p:cNvPr id="11" name="TextBox 10"/>
          <p:cNvSpPr txBox="1"/>
          <p:nvPr/>
        </p:nvSpPr>
        <p:spPr>
          <a:xfrm>
            <a:off x="2432008" y="2222248"/>
            <a:ext cx="653546" cy="369332"/>
          </a:xfrm>
          <a:prstGeom prst="rect">
            <a:avLst/>
          </a:prstGeom>
          <a:noFill/>
        </p:spPr>
        <p:txBody>
          <a:bodyPr wrap="square" rtlCol="0">
            <a:spAutoFit/>
          </a:bodyPr>
          <a:lstStyle/>
          <a:p>
            <a:r>
              <a:rPr lang="en-GB" b="1" dirty="0"/>
              <a:t>Laity</a:t>
            </a:r>
            <a:r>
              <a:rPr lang="en-GB" dirty="0"/>
              <a:t>  </a:t>
            </a:r>
          </a:p>
        </p:txBody>
      </p:sp>
      <p:sp>
        <p:nvSpPr>
          <p:cNvPr id="14" name="Rectangle 13"/>
          <p:cNvSpPr/>
          <p:nvPr/>
        </p:nvSpPr>
        <p:spPr>
          <a:xfrm>
            <a:off x="4473978" y="26880"/>
            <a:ext cx="1528815" cy="738664"/>
          </a:xfrm>
          <a:prstGeom prst="rect">
            <a:avLst/>
          </a:prstGeom>
        </p:spPr>
        <p:txBody>
          <a:bodyPr wrap="square">
            <a:spAutoFit/>
          </a:bodyPr>
          <a:lstStyle/>
          <a:p>
            <a:r>
              <a:rPr lang="en-GB" sz="700" i="1" dirty="0"/>
              <a:t>the </a:t>
            </a:r>
            <a:r>
              <a:rPr lang="en-GB" sz="700" i="1" dirty="0" err="1"/>
              <a:t>Tipitaka</a:t>
            </a:r>
            <a:r>
              <a:rPr lang="en-GB" sz="700" i="1" dirty="0"/>
              <a:t> </a:t>
            </a:r>
            <a:r>
              <a:rPr lang="en-GB" sz="700" i="1" dirty="0" err="1"/>
              <a:t>Paii</a:t>
            </a:r>
            <a:r>
              <a:rPr lang="en-GB" sz="700" i="1" dirty="0"/>
              <a:t> </a:t>
            </a:r>
          </a:p>
          <a:p>
            <a:r>
              <a:rPr lang="en-GB" sz="700" i="1" dirty="0"/>
              <a:t>3 baskets  the monastic rules the discourses of teaching  </a:t>
            </a:r>
            <a:r>
              <a:rPr lang="en-GB" sz="700" i="1" dirty="0" err="1"/>
              <a:t>incl</a:t>
            </a:r>
            <a:r>
              <a:rPr lang="en-GB" sz="700" i="1" dirty="0"/>
              <a:t> </a:t>
            </a:r>
            <a:r>
              <a:rPr lang="en-GB" sz="700" i="1" dirty="0" err="1"/>
              <a:t>Dhammapada</a:t>
            </a:r>
            <a:r>
              <a:rPr lang="en-GB" sz="700" i="1" dirty="0"/>
              <a:t> and the higher teaching created </a:t>
            </a:r>
            <a:r>
              <a:rPr lang="en-GB" sz="700" i="1" dirty="0" err="1"/>
              <a:t>poss</a:t>
            </a:r>
            <a:r>
              <a:rPr lang="en-GB" sz="700" i="1" dirty="0"/>
              <a:t> to stop heresy later </a:t>
            </a:r>
          </a:p>
        </p:txBody>
      </p:sp>
      <p:sp>
        <p:nvSpPr>
          <p:cNvPr id="15" name="Rectangle 14"/>
          <p:cNvSpPr/>
          <p:nvPr/>
        </p:nvSpPr>
        <p:spPr>
          <a:xfrm>
            <a:off x="7229238" y="138200"/>
            <a:ext cx="1787491" cy="156966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GB" sz="800" dirty="0"/>
              <a:t>In Theravada Buddhism, dharma (or </a:t>
            </a:r>
            <a:r>
              <a:rPr lang="en-GB" sz="800" dirty="0" err="1"/>
              <a:t>dhamma</a:t>
            </a:r>
            <a:r>
              <a:rPr lang="en-GB" sz="800" dirty="0"/>
              <a:t> in </a:t>
            </a:r>
            <a:r>
              <a:rPr lang="en-GB" sz="800" dirty="0" err="1"/>
              <a:t>Pali</a:t>
            </a:r>
            <a:r>
              <a:rPr lang="en-GB" sz="800" dirty="0"/>
              <a:t>) is a term for the factors of existence, or the transitory conditions that cause phenomena to come into being. </a:t>
            </a:r>
          </a:p>
          <a:p>
            <a:endParaRPr lang="en-GB" sz="800" dirty="0"/>
          </a:p>
          <a:p>
            <a:r>
              <a:rPr lang="en-GB" sz="800" dirty="0"/>
              <a:t>In Mahayana, the word is sometimes used to mean "manifestation of reality" or "phenomenon." This sense can be found in the Heart Sutra, which refers to the </a:t>
            </a:r>
            <a:r>
              <a:rPr lang="en-GB" sz="800" dirty="0" err="1"/>
              <a:t>voidness</a:t>
            </a:r>
            <a:r>
              <a:rPr lang="en-GB" sz="800" dirty="0"/>
              <a:t> or emptiness (</a:t>
            </a:r>
            <a:r>
              <a:rPr lang="en-GB" sz="800" dirty="0" err="1"/>
              <a:t>shunyata</a:t>
            </a:r>
            <a:r>
              <a:rPr lang="en-GB" sz="800" dirty="0"/>
              <a:t>) of all </a:t>
            </a:r>
            <a:r>
              <a:rPr lang="en-GB" sz="800" dirty="0" err="1"/>
              <a:t>dharmas</a:t>
            </a:r>
            <a:r>
              <a:rPr lang="en-GB" sz="800" dirty="0"/>
              <a:t>.</a:t>
            </a:r>
          </a:p>
        </p:txBody>
      </p:sp>
      <p:sp>
        <p:nvSpPr>
          <p:cNvPr id="17" name="Rectangle 16"/>
          <p:cNvSpPr/>
          <p:nvPr/>
        </p:nvSpPr>
        <p:spPr>
          <a:xfrm>
            <a:off x="7175595" y="1878574"/>
            <a:ext cx="1789077" cy="707886"/>
          </a:xfrm>
          <a:prstGeom prst="rect">
            <a:avLst/>
          </a:prstGeom>
          <a:solidFill>
            <a:schemeClr val="accent6">
              <a:lumMod val="60000"/>
              <a:lumOff val="40000"/>
            </a:schemeClr>
          </a:solidFill>
          <a:ln>
            <a:solidFill>
              <a:schemeClr val="tx1"/>
            </a:solidFill>
          </a:ln>
        </p:spPr>
        <p:txBody>
          <a:bodyPr wrap="square">
            <a:spAutoFit/>
          </a:bodyPr>
          <a:lstStyle/>
          <a:p>
            <a:r>
              <a:rPr lang="en-GB" sz="1000" dirty="0"/>
              <a:t>O’Brien cites different meanings </a:t>
            </a:r>
            <a:r>
              <a:rPr lang="en-GB" sz="1000" dirty="0" err="1"/>
              <a:t>incl</a:t>
            </a:r>
            <a:r>
              <a:rPr lang="en-GB" sz="1000" dirty="0"/>
              <a:t> teachings for dharma – the law of karma – or ethical teachings   </a:t>
            </a:r>
          </a:p>
        </p:txBody>
      </p:sp>
      <p:sp>
        <p:nvSpPr>
          <p:cNvPr id="18" name="Rectangle 17"/>
          <p:cNvSpPr/>
          <p:nvPr/>
        </p:nvSpPr>
        <p:spPr>
          <a:xfrm>
            <a:off x="5942598" y="2277990"/>
            <a:ext cx="1121461" cy="369332"/>
          </a:xfrm>
          <a:prstGeom prst="rect">
            <a:avLst/>
          </a:prstGeom>
        </p:spPr>
        <p:txBody>
          <a:bodyPr wrap="none">
            <a:spAutoFit/>
          </a:bodyPr>
          <a:lstStyle/>
          <a:p>
            <a:r>
              <a:rPr lang="en-GB" b="1" dirty="0"/>
              <a:t>Monastic </a:t>
            </a:r>
          </a:p>
        </p:txBody>
      </p:sp>
      <p:sp>
        <p:nvSpPr>
          <p:cNvPr id="20" name="Rectangle 19"/>
          <p:cNvSpPr/>
          <p:nvPr/>
        </p:nvSpPr>
        <p:spPr>
          <a:xfrm>
            <a:off x="104206" y="138200"/>
            <a:ext cx="1679913" cy="830997"/>
          </a:xfrm>
          <a:prstGeom prst="rect">
            <a:avLst/>
          </a:prstGeom>
          <a:ln>
            <a:solidFill>
              <a:schemeClr val="tx1"/>
            </a:solidFill>
          </a:ln>
        </p:spPr>
        <p:txBody>
          <a:bodyPr wrap="square">
            <a:spAutoFit/>
          </a:bodyPr>
          <a:lstStyle/>
          <a:p>
            <a:r>
              <a:rPr lang="en-GB" sz="800" dirty="0"/>
              <a:t>Community relationships encourage Dana – generosity  </a:t>
            </a:r>
            <a:r>
              <a:rPr lang="en-GB" sz="800" dirty="0" err="1"/>
              <a:t>Sila</a:t>
            </a:r>
            <a:r>
              <a:rPr lang="en-GB" sz="800" dirty="0"/>
              <a:t> good conduct  </a:t>
            </a:r>
            <a:r>
              <a:rPr lang="en-GB" sz="800" dirty="0" err="1"/>
              <a:t>Bhavana</a:t>
            </a:r>
            <a:r>
              <a:rPr lang="en-GB" sz="800" dirty="0"/>
              <a:t> meditation – Parable of the elephant – a person develops the character with whom they associate </a:t>
            </a:r>
          </a:p>
        </p:txBody>
      </p:sp>
      <p:sp>
        <p:nvSpPr>
          <p:cNvPr id="26" name="Rectangle 25"/>
          <p:cNvSpPr/>
          <p:nvPr/>
        </p:nvSpPr>
        <p:spPr>
          <a:xfrm>
            <a:off x="4364234" y="772545"/>
            <a:ext cx="1578364" cy="923330"/>
          </a:xfrm>
          <a:prstGeom prst="rect">
            <a:avLst/>
          </a:prstGeom>
          <a:solidFill>
            <a:schemeClr val="accent6">
              <a:lumMod val="60000"/>
              <a:lumOff val="40000"/>
            </a:schemeClr>
          </a:solidFill>
          <a:ln>
            <a:solidFill>
              <a:schemeClr val="tx1"/>
            </a:solidFill>
            <a:prstDash val="sysDash"/>
          </a:ln>
        </p:spPr>
        <p:txBody>
          <a:bodyPr wrap="square">
            <a:spAutoFit/>
          </a:bodyPr>
          <a:lstStyle/>
          <a:p>
            <a:r>
              <a:rPr lang="en-GB" sz="900" dirty="0"/>
              <a:t>To be a part of the Sangha conventional sense must be ordained to be a part of ideal must have special insight </a:t>
            </a:r>
            <a:r>
              <a:rPr lang="en-GB" sz="900" dirty="0" err="1"/>
              <a:t>acc</a:t>
            </a:r>
            <a:r>
              <a:rPr lang="en-GB" sz="900" dirty="0"/>
              <a:t> to </a:t>
            </a:r>
            <a:r>
              <a:rPr lang="en-GB" sz="900" dirty="0" err="1"/>
              <a:t>Thanissaro</a:t>
            </a:r>
            <a:r>
              <a:rPr lang="en-GB" sz="900" dirty="0"/>
              <a:t> </a:t>
            </a:r>
            <a:r>
              <a:rPr lang="en-GB" sz="900" dirty="0" err="1"/>
              <a:t>Bhikkhu</a:t>
            </a:r>
            <a:r>
              <a:rPr lang="en-GB" sz="900" dirty="0"/>
              <a:t> – not just any Buddhist </a:t>
            </a:r>
          </a:p>
        </p:txBody>
      </p:sp>
      <p:sp>
        <p:nvSpPr>
          <p:cNvPr id="27" name="Rectangle 26"/>
          <p:cNvSpPr/>
          <p:nvPr/>
        </p:nvSpPr>
        <p:spPr>
          <a:xfrm>
            <a:off x="2758781" y="626351"/>
            <a:ext cx="1684197" cy="1169551"/>
          </a:xfrm>
          <a:prstGeom prst="rect">
            <a:avLst/>
          </a:prstGeom>
        </p:spPr>
        <p:txBody>
          <a:bodyPr wrap="square">
            <a:spAutoFit/>
          </a:bodyPr>
          <a:lstStyle/>
          <a:p>
            <a:pPr fontAlgn="base"/>
            <a:r>
              <a:rPr lang="en-GB" sz="700" i="1" dirty="0" err="1"/>
              <a:t>Vinaya</a:t>
            </a:r>
            <a:r>
              <a:rPr lang="en-GB" sz="700" i="1" dirty="0"/>
              <a:t> </a:t>
            </a:r>
            <a:r>
              <a:rPr lang="en-GB" sz="700" i="1" dirty="0" err="1"/>
              <a:t>Pitaka</a:t>
            </a:r>
            <a:r>
              <a:rPr lang="en-GB" sz="700" dirty="0"/>
              <a:t>  (Basket of Discipline)</a:t>
            </a:r>
          </a:p>
          <a:p>
            <a:pPr fontAlgn="base"/>
            <a:r>
              <a:rPr lang="en-GB" sz="700" dirty="0" err="1"/>
              <a:t>Theravedin</a:t>
            </a:r>
            <a:r>
              <a:rPr lang="en-GB" sz="700" dirty="0"/>
              <a:t> code = 227 (311 for nuns)</a:t>
            </a:r>
          </a:p>
          <a:p>
            <a:pPr fontAlgn="base"/>
            <a:r>
              <a:rPr lang="en-GB" sz="700" dirty="0" err="1"/>
              <a:t>Mula-Sarvastivadin</a:t>
            </a:r>
            <a:r>
              <a:rPr lang="en-GB" sz="700" dirty="0"/>
              <a:t> code = 259 (366 for nuns)</a:t>
            </a:r>
          </a:p>
          <a:p>
            <a:pPr fontAlgn="base"/>
            <a:r>
              <a:rPr lang="en-GB" sz="700" dirty="0" err="1"/>
              <a:t>Dharmaguptaka</a:t>
            </a:r>
            <a:r>
              <a:rPr lang="en-GB" sz="700" dirty="0"/>
              <a:t> code = 250 (348 for nuns)</a:t>
            </a:r>
          </a:p>
          <a:p>
            <a:pPr fontAlgn="base"/>
            <a:r>
              <a:rPr lang="en-GB" sz="700" dirty="0"/>
              <a:t>How important are the rules?</a:t>
            </a:r>
          </a:p>
          <a:p>
            <a:pPr fontAlgn="base"/>
            <a:r>
              <a:rPr lang="en-GB" sz="700" dirty="0"/>
              <a:t>Are the rules sexist?</a:t>
            </a:r>
          </a:p>
          <a:p>
            <a:pPr fontAlgn="base"/>
            <a:r>
              <a:rPr lang="en-GB" sz="700" dirty="0"/>
              <a:t>Are the rules inherently flawed due to being sexist?</a:t>
            </a:r>
          </a:p>
        </p:txBody>
      </p:sp>
      <p:sp>
        <p:nvSpPr>
          <p:cNvPr id="23" name="Rectangle 22"/>
          <p:cNvSpPr/>
          <p:nvPr/>
        </p:nvSpPr>
        <p:spPr>
          <a:xfrm>
            <a:off x="2478374" y="1803870"/>
            <a:ext cx="1736591" cy="338554"/>
          </a:xfrm>
          <a:prstGeom prst="rect">
            <a:avLst/>
          </a:prstGeom>
          <a:ln>
            <a:solidFill>
              <a:schemeClr val="tx1"/>
            </a:solidFill>
          </a:ln>
        </p:spPr>
        <p:txBody>
          <a:bodyPr wrap="square">
            <a:spAutoFit/>
          </a:bodyPr>
          <a:lstStyle/>
          <a:p>
            <a:r>
              <a:rPr lang="en-GB" sz="800" dirty="0"/>
              <a:t>Buddha rejected asceticism and chose </a:t>
            </a:r>
            <a:r>
              <a:rPr lang="en-GB" sz="800" b="1" u="sng" dirty="0"/>
              <a:t>‘the middle way’.</a:t>
            </a:r>
          </a:p>
        </p:txBody>
      </p:sp>
      <p:sp>
        <p:nvSpPr>
          <p:cNvPr id="28" name="Rectangle 27"/>
          <p:cNvSpPr/>
          <p:nvPr/>
        </p:nvSpPr>
        <p:spPr>
          <a:xfrm>
            <a:off x="1442288" y="2818319"/>
            <a:ext cx="2148449" cy="954107"/>
          </a:xfrm>
          <a:prstGeom prst="rect">
            <a:avLst/>
          </a:prstGeom>
          <a:solidFill>
            <a:schemeClr val="accent6">
              <a:lumMod val="60000"/>
              <a:lumOff val="40000"/>
            </a:schemeClr>
          </a:solidFill>
          <a:ln>
            <a:solidFill>
              <a:schemeClr val="tx1"/>
            </a:solidFill>
          </a:ln>
        </p:spPr>
        <p:txBody>
          <a:bodyPr wrap="square">
            <a:spAutoFit/>
          </a:bodyPr>
          <a:lstStyle/>
          <a:p>
            <a:r>
              <a:rPr lang="en-GB" sz="800" i="1" dirty="0"/>
              <a:t>"Taking refuge in the Buddha, we learn to transform anger into compassion; taking refuge in the Dharma, we learn to transform delusion into wisdom; taking refuge in the Sangha, we learn to transform desire into generosity." (Red Pine, The Heart Sutra: The Womb of </a:t>
            </a:r>
            <a:r>
              <a:rPr lang="en-GB" sz="800" i="1" dirty="0" err="1"/>
              <a:t>Buddhas</a:t>
            </a:r>
            <a:r>
              <a:rPr lang="en-GB" sz="800" i="1" dirty="0"/>
              <a:t>, p. 132)</a:t>
            </a:r>
          </a:p>
        </p:txBody>
      </p:sp>
      <p:sp>
        <p:nvSpPr>
          <p:cNvPr id="32" name="Rectangle 31"/>
          <p:cNvSpPr/>
          <p:nvPr/>
        </p:nvSpPr>
        <p:spPr>
          <a:xfrm>
            <a:off x="1640179" y="61198"/>
            <a:ext cx="2952328" cy="584775"/>
          </a:xfrm>
          <a:prstGeom prst="rect">
            <a:avLst/>
          </a:prstGeom>
        </p:spPr>
        <p:txBody>
          <a:bodyPr wrap="square">
            <a:spAutoFit/>
          </a:bodyPr>
          <a:lstStyle/>
          <a:p>
            <a:pPr lvl="0"/>
            <a:r>
              <a:rPr lang="en-GB" sz="800" dirty="0">
                <a:solidFill>
                  <a:prstClr val="black"/>
                </a:solidFill>
              </a:rPr>
              <a:t> rules for both - Monks and nuns  (the </a:t>
            </a:r>
            <a:r>
              <a:rPr lang="en-GB" sz="800" dirty="0" err="1">
                <a:solidFill>
                  <a:prstClr val="black"/>
                </a:solidFill>
              </a:rPr>
              <a:t>patimokkha</a:t>
            </a:r>
            <a:r>
              <a:rPr lang="en-GB" sz="800" dirty="0">
                <a:solidFill>
                  <a:prstClr val="black"/>
                </a:solidFill>
              </a:rPr>
              <a:t>) Novices (</a:t>
            </a:r>
            <a:r>
              <a:rPr lang="en-GB" sz="800" b="1" u="sng" dirty="0">
                <a:solidFill>
                  <a:prstClr val="black"/>
                </a:solidFill>
              </a:rPr>
              <a:t>10 precepts) </a:t>
            </a:r>
            <a:r>
              <a:rPr lang="en-GB" sz="800" b="1" dirty="0">
                <a:solidFill>
                  <a:prstClr val="black"/>
                </a:solidFill>
              </a:rPr>
              <a:t>Laity (</a:t>
            </a:r>
            <a:r>
              <a:rPr lang="en-GB" sz="800" b="1" u="sng" dirty="0">
                <a:solidFill>
                  <a:prstClr val="black"/>
                </a:solidFill>
              </a:rPr>
              <a:t>5 or 8 precepts  (8= on holy days </a:t>
            </a:r>
            <a:r>
              <a:rPr lang="en-GB" sz="800" dirty="0">
                <a:solidFill>
                  <a:prstClr val="black"/>
                </a:solidFill>
              </a:rPr>
              <a:t>) </a:t>
            </a:r>
          </a:p>
          <a:p>
            <a:pPr lvl="0"/>
            <a:r>
              <a:rPr lang="en-GB" sz="800" dirty="0">
                <a:solidFill>
                  <a:prstClr val="black"/>
                </a:solidFill>
              </a:rPr>
              <a:t>If aimed to reach </a:t>
            </a:r>
            <a:r>
              <a:rPr lang="en-GB" sz="800" dirty="0" err="1">
                <a:solidFill>
                  <a:prstClr val="black"/>
                </a:solidFill>
              </a:rPr>
              <a:t>nibbana</a:t>
            </a:r>
            <a:r>
              <a:rPr lang="en-GB" sz="800" dirty="0">
                <a:solidFill>
                  <a:prstClr val="black"/>
                </a:solidFill>
              </a:rPr>
              <a:t> quickly ascetic practices which are non-compulsory.</a:t>
            </a:r>
          </a:p>
        </p:txBody>
      </p:sp>
      <p:sp>
        <p:nvSpPr>
          <p:cNvPr id="33" name="Rectangle 32"/>
          <p:cNvSpPr/>
          <p:nvPr/>
        </p:nvSpPr>
        <p:spPr>
          <a:xfrm>
            <a:off x="159610" y="3870326"/>
            <a:ext cx="1872266" cy="707886"/>
          </a:xfrm>
          <a:prstGeom prst="rect">
            <a:avLst/>
          </a:prstGeom>
        </p:spPr>
        <p:txBody>
          <a:bodyPr wrap="square">
            <a:spAutoFit/>
          </a:bodyPr>
          <a:lstStyle/>
          <a:p>
            <a:r>
              <a:rPr lang="en-GB" sz="800" b="1" u="sng" dirty="0"/>
              <a:t>Roots </a:t>
            </a:r>
            <a:r>
              <a:rPr lang="en-GB" sz="800" b="1" u="sng" dirty="0" err="1"/>
              <a:t>Arhats</a:t>
            </a:r>
            <a:r>
              <a:rPr lang="en-GB" sz="800" b="1" u="sng" dirty="0"/>
              <a:t> worthy ones followed </a:t>
            </a:r>
            <a:r>
              <a:rPr lang="en-GB" sz="800" dirty="0"/>
              <a:t>the Buddha after his enlightenment and </a:t>
            </a:r>
            <a:r>
              <a:rPr lang="en-GB" sz="800" b="1" u="sng" dirty="0"/>
              <a:t>formed the Sangha </a:t>
            </a:r>
            <a:r>
              <a:rPr lang="en-GB" sz="800" dirty="0"/>
              <a:t>(</a:t>
            </a:r>
            <a:r>
              <a:rPr lang="en-GB" sz="800" dirty="0" err="1"/>
              <a:t>bhikkhus</a:t>
            </a:r>
            <a:r>
              <a:rPr lang="en-GB" sz="800" dirty="0"/>
              <a:t>) monastic tradition. </a:t>
            </a:r>
            <a:r>
              <a:rPr lang="en-GB" sz="800" b="1" u="sng" dirty="0"/>
              <a:t>Later division forest dwellers and village dwellers </a:t>
            </a:r>
          </a:p>
        </p:txBody>
      </p:sp>
      <p:sp>
        <p:nvSpPr>
          <p:cNvPr id="35" name="Rectangle 34"/>
          <p:cNvSpPr/>
          <p:nvPr/>
        </p:nvSpPr>
        <p:spPr>
          <a:xfrm>
            <a:off x="2543295" y="6240568"/>
            <a:ext cx="2830181" cy="584775"/>
          </a:xfrm>
          <a:prstGeom prst="rect">
            <a:avLst/>
          </a:prstGeom>
          <a:solidFill>
            <a:schemeClr val="accent6">
              <a:lumMod val="60000"/>
              <a:lumOff val="40000"/>
            </a:schemeClr>
          </a:solidFill>
        </p:spPr>
        <p:txBody>
          <a:bodyPr wrap="square">
            <a:spAutoFit/>
          </a:bodyPr>
          <a:lstStyle/>
          <a:p>
            <a:pPr algn="ctr"/>
            <a:r>
              <a:rPr lang="en-GB" sz="800" dirty="0"/>
              <a:t>Significant not because of blind faith but because come and find out for yourself Buddha as an example to Buddhists; the importance of self-reliance and the idea of </a:t>
            </a:r>
            <a:r>
              <a:rPr lang="en-GB" sz="800" dirty="0" err="1"/>
              <a:t>ehipassiko</a:t>
            </a:r>
            <a:r>
              <a:rPr lang="en-GB" sz="800" dirty="0"/>
              <a:t> / </a:t>
            </a:r>
            <a:r>
              <a:rPr lang="en-GB" sz="800" dirty="0" err="1"/>
              <a:t>ehipaśyika</a:t>
            </a:r>
            <a:r>
              <a:rPr lang="en-GB" sz="800" dirty="0"/>
              <a:t> (‘come and try’),  cited in </a:t>
            </a:r>
            <a:r>
              <a:rPr lang="en-GB" sz="800" dirty="0" err="1"/>
              <a:t>Saddhatissa</a:t>
            </a:r>
            <a:r>
              <a:rPr lang="en-GB" sz="800" dirty="0"/>
              <a:t>, H.</a:t>
            </a:r>
          </a:p>
        </p:txBody>
      </p:sp>
      <p:sp>
        <p:nvSpPr>
          <p:cNvPr id="36" name="Rectangle 35"/>
          <p:cNvSpPr/>
          <p:nvPr/>
        </p:nvSpPr>
        <p:spPr>
          <a:xfrm>
            <a:off x="6595485" y="3293345"/>
            <a:ext cx="1042753" cy="1077218"/>
          </a:xfrm>
          <a:prstGeom prst="rect">
            <a:avLst/>
          </a:prstGeom>
        </p:spPr>
        <p:txBody>
          <a:bodyPr wrap="square">
            <a:spAutoFit/>
          </a:bodyPr>
          <a:lstStyle/>
          <a:p>
            <a:r>
              <a:rPr lang="en-GB" sz="800" b="1" dirty="0"/>
              <a:t>The 3 jewels /  used refuges refers to a statement made to become part of the Sangha before saying the precepts – link to ethical action </a:t>
            </a:r>
            <a:endParaRPr lang="en-GB" sz="800" b="1" u="sng" dirty="0"/>
          </a:p>
        </p:txBody>
      </p:sp>
      <p:sp>
        <p:nvSpPr>
          <p:cNvPr id="12" name="TextBox 11"/>
          <p:cNvSpPr txBox="1"/>
          <p:nvPr/>
        </p:nvSpPr>
        <p:spPr>
          <a:xfrm>
            <a:off x="3926556" y="5307347"/>
            <a:ext cx="1446920" cy="830997"/>
          </a:xfrm>
          <a:prstGeom prst="rect">
            <a:avLst/>
          </a:prstGeom>
          <a:solidFill>
            <a:schemeClr val="accent6">
              <a:lumMod val="60000"/>
              <a:lumOff val="40000"/>
            </a:schemeClr>
          </a:solidFill>
          <a:ln cmpd="sng">
            <a:solidFill>
              <a:schemeClr val="tx1"/>
            </a:solidFill>
          </a:ln>
        </p:spPr>
        <p:txBody>
          <a:bodyPr wrap="square" rtlCol="0">
            <a:spAutoFit/>
          </a:bodyPr>
          <a:lstStyle/>
          <a:p>
            <a:r>
              <a:rPr lang="en-GB" sz="800" dirty="0" err="1"/>
              <a:t>Gethin</a:t>
            </a:r>
            <a:r>
              <a:rPr lang="en-GB" sz="800" dirty="0"/>
              <a:t> talks of the Buddha's story as an archetype not meant to be viewed historically but as a model for those who wish to be enlightened past and future </a:t>
            </a:r>
          </a:p>
        </p:txBody>
      </p:sp>
      <p:sp>
        <p:nvSpPr>
          <p:cNvPr id="21" name="TextBox 20"/>
          <p:cNvSpPr txBox="1"/>
          <p:nvPr/>
        </p:nvSpPr>
        <p:spPr>
          <a:xfrm>
            <a:off x="113789" y="4608097"/>
            <a:ext cx="2206540" cy="1092607"/>
          </a:xfrm>
          <a:prstGeom prst="rect">
            <a:avLst/>
          </a:prstGeom>
          <a:noFill/>
        </p:spPr>
        <p:txBody>
          <a:bodyPr wrap="square" rtlCol="0">
            <a:spAutoFit/>
          </a:bodyPr>
          <a:lstStyle/>
          <a:p>
            <a:r>
              <a:rPr lang="en-GB" sz="800" dirty="0"/>
              <a:t>In Mahayana Buddhism, while "Buddha" = the historical Buddha, called Shakyamuni Buddha, "Buddha" also  "Buddha-nature," the absolute, unconditioned nature of all things and "Buddha" may be a person who has awakened to enlightenment, "Buddha" might also refer to enlightenment itself (</a:t>
            </a:r>
            <a:r>
              <a:rPr lang="en-GB" sz="800" dirty="0" err="1"/>
              <a:t>bodhi</a:t>
            </a:r>
            <a:r>
              <a:rPr lang="en-GB" sz="800" dirty="0"/>
              <a:t>).</a:t>
            </a:r>
          </a:p>
          <a:p>
            <a:endParaRPr lang="en-GB" sz="900" b="1" u="sng" dirty="0"/>
          </a:p>
        </p:txBody>
      </p:sp>
      <p:sp>
        <p:nvSpPr>
          <p:cNvPr id="38" name="TextBox 37"/>
          <p:cNvSpPr txBox="1"/>
          <p:nvPr/>
        </p:nvSpPr>
        <p:spPr>
          <a:xfrm>
            <a:off x="5942598" y="18415"/>
            <a:ext cx="1268905" cy="1477328"/>
          </a:xfrm>
          <a:prstGeom prst="rect">
            <a:avLst/>
          </a:prstGeom>
          <a:solidFill>
            <a:schemeClr val="accent6">
              <a:lumMod val="60000"/>
              <a:lumOff val="40000"/>
            </a:schemeClr>
          </a:solidFill>
        </p:spPr>
        <p:txBody>
          <a:bodyPr wrap="square" rtlCol="0">
            <a:spAutoFit/>
          </a:bodyPr>
          <a:lstStyle/>
          <a:p>
            <a:r>
              <a:rPr lang="en-GB" sz="900" i="1" dirty="0"/>
              <a:t>The Dharma I have found is hard to see hard to understand; it is peaceful, sublime, beyond the sphere of reasoning, subtle, to be experienced by the wise… (early text in </a:t>
            </a:r>
            <a:r>
              <a:rPr lang="en-GB" sz="900" i="1" dirty="0" err="1"/>
              <a:t>Gethin</a:t>
            </a:r>
            <a:r>
              <a:rPr lang="en-GB" sz="900" i="1" dirty="0"/>
              <a:t>) </a:t>
            </a:r>
            <a:r>
              <a:rPr lang="en-GB" sz="900" i="1" dirty="0" err="1"/>
              <a:t>Majjhima</a:t>
            </a:r>
            <a:r>
              <a:rPr lang="en-GB" sz="900" i="1" dirty="0"/>
              <a:t> </a:t>
            </a:r>
            <a:r>
              <a:rPr lang="en-GB" sz="900" i="1" dirty="0" err="1"/>
              <a:t>Nikaya</a:t>
            </a:r>
            <a:endParaRPr lang="en-GB" sz="900" i="1" dirty="0"/>
          </a:p>
        </p:txBody>
      </p:sp>
      <p:sp>
        <p:nvSpPr>
          <p:cNvPr id="39" name="Rectangle 38"/>
          <p:cNvSpPr/>
          <p:nvPr/>
        </p:nvSpPr>
        <p:spPr>
          <a:xfrm>
            <a:off x="89677" y="6194401"/>
            <a:ext cx="2120486" cy="584775"/>
          </a:xfrm>
          <a:prstGeom prst="rect">
            <a:avLst/>
          </a:prstGeom>
          <a:solidFill>
            <a:schemeClr val="accent6">
              <a:lumMod val="60000"/>
              <a:lumOff val="40000"/>
            </a:schemeClr>
          </a:solidFill>
        </p:spPr>
        <p:txBody>
          <a:bodyPr wrap="square">
            <a:spAutoFit/>
          </a:bodyPr>
          <a:lstStyle/>
          <a:p>
            <a:pPr algn="ctr"/>
            <a:r>
              <a:rPr lang="en-GB" sz="800" dirty="0"/>
              <a:t>Zen teacher Aitken it refers to Shakyamuni, all those who have shaken the tree of enlightenment and the essence of Buddha in ourselves  </a:t>
            </a:r>
          </a:p>
        </p:txBody>
      </p:sp>
      <p:sp>
        <p:nvSpPr>
          <p:cNvPr id="41" name="TextBox 40"/>
          <p:cNvSpPr txBox="1"/>
          <p:nvPr/>
        </p:nvSpPr>
        <p:spPr>
          <a:xfrm>
            <a:off x="6385903" y="2647322"/>
            <a:ext cx="1138426" cy="646331"/>
          </a:xfrm>
          <a:prstGeom prst="rect">
            <a:avLst/>
          </a:prstGeom>
          <a:noFill/>
          <a:ln>
            <a:solidFill>
              <a:schemeClr val="tx1"/>
            </a:solidFill>
          </a:ln>
        </p:spPr>
        <p:txBody>
          <a:bodyPr wrap="square" rtlCol="0" anchor="ctr">
            <a:spAutoFit/>
          </a:bodyPr>
          <a:lstStyle/>
          <a:p>
            <a:pPr algn="ctr"/>
            <a:r>
              <a:rPr lang="en-GB" b="1" dirty="0"/>
              <a:t>The Dharma  </a:t>
            </a:r>
          </a:p>
        </p:txBody>
      </p:sp>
      <p:sp>
        <p:nvSpPr>
          <p:cNvPr id="42" name="TextBox 41"/>
          <p:cNvSpPr txBox="1"/>
          <p:nvPr/>
        </p:nvSpPr>
        <p:spPr>
          <a:xfrm>
            <a:off x="4451336" y="2278600"/>
            <a:ext cx="1471321" cy="507831"/>
          </a:xfrm>
          <a:prstGeom prst="rect">
            <a:avLst/>
          </a:prstGeom>
          <a:noFill/>
          <a:ln>
            <a:solidFill>
              <a:schemeClr val="tx1"/>
            </a:solidFill>
            <a:prstDash val="dash"/>
          </a:ln>
        </p:spPr>
        <p:txBody>
          <a:bodyPr wrap="square" rtlCol="0">
            <a:spAutoFit/>
          </a:bodyPr>
          <a:lstStyle/>
          <a:p>
            <a:pPr algn="ctr"/>
            <a:r>
              <a:rPr lang="en-GB" sz="900" b="1" dirty="0"/>
              <a:t>What is the relationship between the laity and the monastic tradition? </a:t>
            </a:r>
          </a:p>
        </p:txBody>
      </p:sp>
      <p:sp>
        <p:nvSpPr>
          <p:cNvPr id="10" name="Rectangle 9"/>
          <p:cNvSpPr/>
          <p:nvPr/>
        </p:nvSpPr>
        <p:spPr>
          <a:xfrm>
            <a:off x="2291802" y="4954167"/>
            <a:ext cx="1566474" cy="1200329"/>
          </a:xfrm>
          <a:prstGeom prst="rect">
            <a:avLst/>
          </a:prstGeom>
          <a:solidFill>
            <a:schemeClr val="accent6">
              <a:lumMod val="60000"/>
              <a:lumOff val="40000"/>
            </a:schemeClr>
          </a:solidFill>
          <a:ln>
            <a:solidFill>
              <a:schemeClr val="accent1"/>
            </a:solidFill>
            <a:prstDash val="sysDash"/>
          </a:ln>
        </p:spPr>
        <p:txBody>
          <a:bodyPr wrap="square">
            <a:spAutoFit/>
          </a:bodyPr>
          <a:lstStyle/>
          <a:p>
            <a:r>
              <a:rPr lang="en-GB" sz="900" dirty="0" err="1"/>
              <a:t>Acc</a:t>
            </a:r>
            <a:r>
              <a:rPr lang="en-GB" sz="900" dirty="0"/>
              <a:t> to </a:t>
            </a:r>
            <a:r>
              <a:rPr lang="en-GB" sz="900" dirty="0" err="1"/>
              <a:t>Thanissaro</a:t>
            </a:r>
            <a:r>
              <a:rPr lang="en-GB" sz="900" dirty="0"/>
              <a:t> </a:t>
            </a:r>
            <a:r>
              <a:rPr lang="en-GB" sz="900" dirty="0" err="1"/>
              <a:t>Bhikkhu</a:t>
            </a:r>
            <a:r>
              <a:rPr lang="en-GB" sz="900" dirty="0"/>
              <a:t> To take refuge in the Buddha means, not taking refuge in him as a person,..: placing trust in the belief that he did awaken to the truth, that he did so by developing qualities that we too can develop…</a:t>
            </a:r>
          </a:p>
        </p:txBody>
      </p:sp>
      <p:sp>
        <p:nvSpPr>
          <p:cNvPr id="13" name="Rectangle 12"/>
          <p:cNvSpPr/>
          <p:nvPr/>
        </p:nvSpPr>
        <p:spPr>
          <a:xfrm>
            <a:off x="7638237" y="2696658"/>
            <a:ext cx="1378491" cy="1338828"/>
          </a:xfrm>
          <a:prstGeom prst="rect">
            <a:avLst/>
          </a:prstGeom>
          <a:solidFill>
            <a:schemeClr val="accent6">
              <a:lumMod val="60000"/>
              <a:lumOff val="40000"/>
            </a:schemeClr>
          </a:solidFill>
          <a:ln>
            <a:solidFill>
              <a:schemeClr val="tx1"/>
            </a:solidFill>
            <a:prstDash val="dash"/>
          </a:ln>
        </p:spPr>
        <p:txBody>
          <a:bodyPr wrap="square">
            <a:spAutoFit/>
          </a:bodyPr>
          <a:lstStyle/>
          <a:p>
            <a:r>
              <a:rPr lang="en-GB" sz="900" dirty="0" err="1"/>
              <a:t>Acc</a:t>
            </a:r>
            <a:r>
              <a:rPr lang="en-GB" sz="900" dirty="0"/>
              <a:t> to </a:t>
            </a:r>
            <a:r>
              <a:rPr lang="en-GB" sz="900" dirty="0" err="1"/>
              <a:t>Thanissaro</a:t>
            </a:r>
            <a:r>
              <a:rPr lang="en-GB" sz="900" dirty="0"/>
              <a:t> </a:t>
            </a:r>
            <a:r>
              <a:rPr lang="en-GB" sz="900" dirty="0" err="1"/>
              <a:t>Bhikkhu</a:t>
            </a:r>
            <a:r>
              <a:rPr lang="en-GB" sz="900" dirty="0"/>
              <a:t> D is divided into three levels: the words of his teachings, the act of putting those teachings into practice, and the attainment of Awakening as the result of that practice</a:t>
            </a:r>
          </a:p>
        </p:txBody>
      </p:sp>
      <p:sp>
        <p:nvSpPr>
          <p:cNvPr id="16" name="Rectangle 15"/>
          <p:cNvSpPr/>
          <p:nvPr/>
        </p:nvSpPr>
        <p:spPr>
          <a:xfrm>
            <a:off x="9673" y="1600920"/>
            <a:ext cx="1321968" cy="2169825"/>
          </a:xfrm>
          <a:prstGeom prst="rect">
            <a:avLst/>
          </a:prstGeom>
          <a:solidFill>
            <a:schemeClr val="accent6">
              <a:lumMod val="60000"/>
              <a:lumOff val="40000"/>
            </a:schemeClr>
          </a:solidFill>
          <a:ln>
            <a:solidFill>
              <a:schemeClr val="tx1"/>
            </a:solidFill>
            <a:prstDash val="sysDash"/>
          </a:ln>
        </p:spPr>
        <p:txBody>
          <a:bodyPr wrap="square">
            <a:spAutoFit/>
          </a:bodyPr>
          <a:lstStyle/>
          <a:p>
            <a:r>
              <a:rPr lang="en-GB" sz="900" dirty="0" err="1"/>
              <a:t>Acc</a:t>
            </a:r>
            <a:r>
              <a:rPr lang="en-GB" sz="900" dirty="0"/>
              <a:t> to </a:t>
            </a:r>
            <a:r>
              <a:rPr lang="en-GB" sz="900" dirty="0" err="1"/>
              <a:t>Thanissaro</a:t>
            </a:r>
            <a:r>
              <a:rPr lang="en-GB" sz="900" dirty="0"/>
              <a:t> </a:t>
            </a:r>
            <a:r>
              <a:rPr lang="en-GB" sz="900" dirty="0" err="1"/>
              <a:t>Bhikkhu</a:t>
            </a:r>
            <a:r>
              <a:rPr lang="en-GB" sz="900" dirty="0"/>
              <a:t> in its ideal sense, the Sangha consists of all people, lay or ordained, who have practiced the </a:t>
            </a:r>
            <a:r>
              <a:rPr lang="en-GB" sz="900" dirty="0" err="1"/>
              <a:t>Dhamma</a:t>
            </a:r>
            <a:r>
              <a:rPr lang="en-GB" sz="900" dirty="0"/>
              <a:t> to the point of gaining at least a glimpse of the Deathless. In a conventional sense, Sangha denotes the communities of ordained monks and nuns. </a:t>
            </a:r>
          </a:p>
        </p:txBody>
      </p:sp>
      <p:sp>
        <p:nvSpPr>
          <p:cNvPr id="43" name="Rectangle 42"/>
          <p:cNvSpPr/>
          <p:nvPr/>
        </p:nvSpPr>
        <p:spPr>
          <a:xfrm>
            <a:off x="1801855" y="626351"/>
            <a:ext cx="1115435" cy="923330"/>
          </a:xfrm>
          <a:prstGeom prst="rect">
            <a:avLst/>
          </a:prstGeom>
        </p:spPr>
        <p:txBody>
          <a:bodyPr wrap="square">
            <a:spAutoFit/>
          </a:bodyPr>
          <a:lstStyle/>
          <a:p>
            <a:r>
              <a:rPr lang="en-GB" sz="900" b="1" i="1" dirty="0"/>
              <a:t>The four fold Sangha- male and female monastic </a:t>
            </a:r>
            <a:r>
              <a:rPr lang="en-GB" sz="900" b="1" i="1" dirty="0" err="1"/>
              <a:t>bhikkus</a:t>
            </a:r>
            <a:r>
              <a:rPr lang="en-GB" sz="900" b="1" i="1" dirty="0"/>
              <a:t> and </a:t>
            </a:r>
            <a:r>
              <a:rPr lang="en-GB" sz="900" b="1" i="1" dirty="0" err="1"/>
              <a:t>bhikkuni</a:t>
            </a:r>
            <a:r>
              <a:rPr lang="en-GB" sz="900" b="1" i="1" dirty="0"/>
              <a:t> also male and female laity </a:t>
            </a:r>
          </a:p>
        </p:txBody>
      </p:sp>
      <p:sp>
        <p:nvSpPr>
          <p:cNvPr id="44" name="Rectangle 43"/>
          <p:cNvSpPr/>
          <p:nvPr/>
        </p:nvSpPr>
        <p:spPr>
          <a:xfrm>
            <a:off x="39398" y="979477"/>
            <a:ext cx="1762457" cy="584775"/>
          </a:xfrm>
          <a:prstGeom prst="rect">
            <a:avLst/>
          </a:prstGeom>
          <a:solidFill>
            <a:schemeClr val="accent6">
              <a:lumMod val="60000"/>
              <a:lumOff val="40000"/>
            </a:schemeClr>
          </a:solidFill>
        </p:spPr>
        <p:txBody>
          <a:bodyPr wrap="square">
            <a:spAutoFit/>
          </a:bodyPr>
          <a:lstStyle/>
          <a:p>
            <a:r>
              <a:rPr lang="en-GB" sz="800" dirty="0" err="1"/>
              <a:t>Gethin</a:t>
            </a:r>
            <a:r>
              <a:rPr lang="en-GB" sz="800" dirty="0"/>
              <a:t> says that the relationship is one where they seem to be forced into a relationship </a:t>
            </a:r>
            <a:r>
              <a:rPr lang="en-GB" sz="800" dirty="0" err="1"/>
              <a:t>btwn</a:t>
            </a:r>
            <a:r>
              <a:rPr lang="en-GB" sz="800" dirty="0"/>
              <a:t> laity and monastic tradition </a:t>
            </a:r>
          </a:p>
        </p:txBody>
      </p:sp>
      <p:sp>
        <p:nvSpPr>
          <p:cNvPr id="24" name="Rectangle 23"/>
          <p:cNvSpPr/>
          <p:nvPr/>
        </p:nvSpPr>
        <p:spPr>
          <a:xfrm>
            <a:off x="5373476" y="6113204"/>
            <a:ext cx="1690583" cy="707886"/>
          </a:xfrm>
          <a:prstGeom prst="rect">
            <a:avLst/>
          </a:prstGeom>
        </p:spPr>
        <p:txBody>
          <a:bodyPr wrap="square">
            <a:spAutoFit/>
          </a:bodyPr>
          <a:lstStyle/>
          <a:p>
            <a:r>
              <a:rPr lang="en-GB" sz="1000" dirty="0"/>
              <a:t>Buddha whatever you find out for yourself it is bad reject and if it is good retain  - advised at start  to </a:t>
            </a:r>
            <a:r>
              <a:rPr lang="en-GB" sz="1000" dirty="0" err="1"/>
              <a:t>arhats</a:t>
            </a:r>
            <a:r>
              <a:rPr lang="en-GB" sz="1000" dirty="0"/>
              <a:t> </a:t>
            </a:r>
          </a:p>
        </p:txBody>
      </p:sp>
      <p:sp>
        <p:nvSpPr>
          <p:cNvPr id="25" name="Rectangle 24"/>
          <p:cNvSpPr/>
          <p:nvPr/>
        </p:nvSpPr>
        <p:spPr>
          <a:xfrm>
            <a:off x="5510698" y="4676079"/>
            <a:ext cx="2132704" cy="1200329"/>
          </a:xfrm>
          <a:prstGeom prst="rect">
            <a:avLst/>
          </a:prstGeom>
        </p:spPr>
        <p:txBody>
          <a:bodyPr wrap="square">
            <a:spAutoFit/>
          </a:bodyPr>
          <a:lstStyle/>
          <a:p>
            <a:r>
              <a:rPr lang="en-GB" sz="900" dirty="0"/>
              <a:t>How the Buddha is regarded depends on the group – Theravada a human no longer here whose teachings embodied in the dharma demand for self reliance Buddha provides a map. May appear selfish – saving oneself however the sense of oneself would stop someone achieving </a:t>
            </a:r>
            <a:r>
              <a:rPr lang="en-GB" sz="900" dirty="0" err="1"/>
              <a:t>nibbana</a:t>
            </a:r>
            <a:r>
              <a:rPr lang="en-GB" sz="900" dirty="0"/>
              <a:t>.</a:t>
            </a:r>
          </a:p>
        </p:txBody>
      </p:sp>
      <p:sp>
        <p:nvSpPr>
          <p:cNvPr id="45" name="Rectangle 44"/>
          <p:cNvSpPr/>
          <p:nvPr/>
        </p:nvSpPr>
        <p:spPr>
          <a:xfrm>
            <a:off x="1425788" y="1578824"/>
            <a:ext cx="970312" cy="1200329"/>
          </a:xfrm>
          <a:prstGeom prst="rect">
            <a:avLst/>
          </a:prstGeom>
          <a:solidFill>
            <a:schemeClr val="accent6">
              <a:lumMod val="60000"/>
              <a:lumOff val="40000"/>
            </a:schemeClr>
          </a:solidFill>
          <a:ln>
            <a:solidFill>
              <a:schemeClr val="bg1"/>
            </a:solidFill>
          </a:ln>
        </p:spPr>
        <p:txBody>
          <a:bodyPr wrap="square">
            <a:spAutoFit/>
          </a:bodyPr>
          <a:lstStyle/>
          <a:p>
            <a:r>
              <a:rPr lang="en-GB" sz="800" b="1" u="sng" dirty="0"/>
              <a:t>Cush Theravada </a:t>
            </a:r>
            <a:r>
              <a:rPr lang="en-GB" sz="800" b="1" u="sng" dirty="0" err="1"/>
              <a:t>bhikkunis</a:t>
            </a:r>
            <a:r>
              <a:rPr lang="en-GB" sz="800" b="1" u="sng" dirty="0"/>
              <a:t> 11c died out in </a:t>
            </a:r>
            <a:r>
              <a:rPr lang="en-GB" sz="800" b="1" u="sng" dirty="0" err="1"/>
              <a:t>sri</a:t>
            </a:r>
            <a:r>
              <a:rPr lang="en-GB" sz="800" b="1" u="sng" dirty="0"/>
              <a:t> </a:t>
            </a:r>
            <a:r>
              <a:rPr lang="en-GB" sz="800" b="1" u="sng" dirty="0" err="1"/>
              <a:t>lanka</a:t>
            </a:r>
            <a:r>
              <a:rPr lang="en-GB" sz="800" b="1" u="sng" dirty="0"/>
              <a:t> example of cultural differences some do wear robes </a:t>
            </a:r>
            <a:r>
              <a:rPr lang="en-GB" sz="800" b="1" u="sng" dirty="0" err="1"/>
              <a:t>etc</a:t>
            </a:r>
            <a:r>
              <a:rPr lang="en-GB" sz="800" b="1" u="sng" dirty="0"/>
              <a:t> but are lower novices </a:t>
            </a:r>
          </a:p>
        </p:txBody>
      </p:sp>
      <p:sp>
        <p:nvSpPr>
          <p:cNvPr id="29" name="Rectangle 28"/>
          <p:cNvSpPr/>
          <p:nvPr/>
        </p:nvSpPr>
        <p:spPr>
          <a:xfrm>
            <a:off x="3802934" y="4593602"/>
            <a:ext cx="1849186" cy="707886"/>
          </a:xfrm>
          <a:prstGeom prst="rect">
            <a:avLst/>
          </a:prstGeom>
        </p:spPr>
        <p:txBody>
          <a:bodyPr wrap="square">
            <a:spAutoFit/>
          </a:bodyPr>
          <a:lstStyle/>
          <a:p>
            <a:r>
              <a:rPr lang="en-GB" sz="1000" dirty="0"/>
              <a:t>The image of Buddha  began to be used 1 c BC prior to this would have symbol only. Image is for concentration </a:t>
            </a:r>
          </a:p>
        </p:txBody>
      </p:sp>
      <p:sp>
        <p:nvSpPr>
          <p:cNvPr id="46" name="Rectangle 45"/>
          <p:cNvSpPr/>
          <p:nvPr/>
        </p:nvSpPr>
        <p:spPr>
          <a:xfrm>
            <a:off x="4054627" y="3675622"/>
            <a:ext cx="2605606" cy="954107"/>
          </a:xfrm>
          <a:prstGeom prst="rect">
            <a:avLst/>
          </a:prstGeom>
        </p:spPr>
        <p:txBody>
          <a:bodyPr wrap="square">
            <a:spAutoFit/>
          </a:bodyPr>
          <a:lstStyle/>
          <a:p>
            <a:pPr>
              <a:defRPr/>
            </a:pPr>
            <a:r>
              <a:rPr lang="en-GB" sz="800" dirty="0">
                <a:latin typeface="Century Gothic" panose="020B0502020202020204" pitchFamily="34" charset="0"/>
              </a:rPr>
              <a:t>Taking refuge in the Buddha, Dharma and Sangha demonstrates an individuals reliance on these 3 principles and own potential to achieve enlightenment, this is called ‘Buddha nature’. The Buddha advised his followers to ‘take refuge unto themselves’, as taking refuge/dependence on anything else is unsatisfactory. </a:t>
            </a:r>
          </a:p>
        </p:txBody>
      </p:sp>
      <p:sp>
        <p:nvSpPr>
          <p:cNvPr id="47" name="Rectangle 46"/>
          <p:cNvSpPr/>
          <p:nvPr/>
        </p:nvSpPr>
        <p:spPr>
          <a:xfrm>
            <a:off x="7576407" y="4107782"/>
            <a:ext cx="1502149" cy="1692771"/>
          </a:xfrm>
          <a:prstGeom prst="rect">
            <a:avLst/>
          </a:prstGeom>
          <a:solidFill>
            <a:schemeClr val="accent6">
              <a:lumMod val="60000"/>
              <a:lumOff val="40000"/>
            </a:schemeClr>
          </a:solidFill>
        </p:spPr>
        <p:txBody>
          <a:bodyPr wrap="square">
            <a:spAutoFit/>
          </a:bodyPr>
          <a:lstStyle/>
          <a:p>
            <a:pPr>
              <a:defRPr/>
            </a:pPr>
            <a:r>
              <a:rPr lang="en-GB" sz="800" dirty="0" err="1">
                <a:latin typeface="Berlin Sans FB" panose="020E0602020502020306" pitchFamily="34" charset="0"/>
              </a:rPr>
              <a:t>Gethin</a:t>
            </a:r>
            <a:r>
              <a:rPr lang="en-GB" sz="800" dirty="0">
                <a:latin typeface="Berlin Sans FB" panose="020E0602020502020306" pitchFamily="34" charset="0"/>
              </a:rPr>
              <a:t> says Spiro post war Burma divided dharma into apotropaic( magical practices practice here and now amulets </a:t>
            </a:r>
            <a:r>
              <a:rPr lang="en-GB" sz="800" dirty="0" err="1">
                <a:latin typeface="Berlin Sans FB" panose="020E0602020502020306" pitchFamily="34" charset="0"/>
              </a:rPr>
              <a:t>etc</a:t>
            </a:r>
            <a:r>
              <a:rPr lang="en-GB" sz="800" dirty="0">
                <a:latin typeface="Berlin Sans FB" panose="020E0602020502020306" pitchFamily="34" charset="0"/>
              </a:rPr>
              <a:t>) </a:t>
            </a:r>
            <a:r>
              <a:rPr lang="en-GB" sz="800" dirty="0" err="1">
                <a:latin typeface="Berlin Sans FB" panose="020E0602020502020306" pitchFamily="34" charset="0"/>
              </a:rPr>
              <a:t>kammatic</a:t>
            </a:r>
            <a:r>
              <a:rPr lang="en-GB" sz="800" dirty="0">
                <a:latin typeface="Berlin Sans FB" panose="020E0602020502020306" pitchFamily="34" charset="0"/>
              </a:rPr>
              <a:t> (actions involving merit and rebirth generosity and ethics) and </a:t>
            </a:r>
            <a:r>
              <a:rPr lang="en-GB" sz="800" dirty="0" err="1">
                <a:latin typeface="Berlin Sans FB" panose="020E0602020502020306" pitchFamily="34" charset="0"/>
              </a:rPr>
              <a:t>nibbanic</a:t>
            </a:r>
            <a:r>
              <a:rPr lang="en-GB" sz="800" dirty="0">
                <a:latin typeface="Berlin Sans FB" panose="020E0602020502020306" pitchFamily="34" charset="0"/>
              </a:rPr>
              <a:t> (aiming at nirvana </a:t>
            </a:r>
            <a:r>
              <a:rPr lang="en-GB" sz="800" dirty="0" err="1">
                <a:latin typeface="Berlin Sans FB" panose="020E0602020502020306" pitchFamily="34" charset="0"/>
              </a:rPr>
              <a:t>incl</a:t>
            </a:r>
            <a:r>
              <a:rPr lang="en-GB" sz="800" dirty="0">
                <a:latin typeface="Berlin Sans FB" panose="020E0602020502020306" pitchFamily="34" charset="0"/>
              </a:rPr>
              <a:t>  meditation) but that in many senses from the start the elements were mixed together in the beginning and today in modern Buddhism   </a:t>
            </a:r>
          </a:p>
        </p:txBody>
      </p:sp>
      <p:sp>
        <p:nvSpPr>
          <p:cNvPr id="31" name="Rectangle 30"/>
          <p:cNvSpPr/>
          <p:nvPr/>
        </p:nvSpPr>
        <p:spPr>
          <a:xfrm>
            <a:off x="7123539" y="5825069"/>
            <a:ext cx="1893190" cy="954107"/>
          </a:xfrm>
          <a:prstGeom prst="rect">
            <a:avLst/>
          </a:prstGeom>
        </p:spPr>
        <p:txBody>
          <a:bodyPr wrap="square">
            <a:spAutoFit/>
          </a:bodyPr>
          <a:lstStyle/>
          <a:p>
            <a:r>
              <a:rPr lang="en-GB" sz="800" dirty="0"/>
              <a:t> Mahayana the Buddha is available as Shakyamuni in a heavenly or spiritual form together with other Bodhisattvas or Buddha that exist in multiple other worlds/ realms. Bodhisattva gains enlightenment not for oneself but for benefit of others unlike </a:t>
            </a:r>
            <a:r>
              <a:rPr lang="en-GB" sz="800" dirty="0" err="1"/>
              <a:t>arhat</a:t>
            </a:r>
            <a:r>
              <a:rPr lang="en-GB" sz="800" dirty="0"/>
              <a:t> </a:t>
            </a:r>
          </a:p>
        </p:txBody>
      </p:sp>
      <p:sp>
        <p:nvSpPr>
          <p:cNvPr id="2" name="TextBox 1"/>
          <p:cNvSpPr txBox="1"/>
          <p:nvPr/>
        </p:nvSpPr>
        <p:spPr>
          <a:xfrm>
            <a:off x="4431090" y="1780368"/>
            <a:ext cx="2675230" cy="477054"/>
          </a:xfrm>
          <a:prstGeom prst="rect">
            <a:avLst/>
          </a:prstGeom>
          <a:solidFill>
            <a:schemeClr val="accent6">
              <a:lumMod val="40000"/>
              <a:lumOff val="60000"/>
            </a:schemeClr>
          </a:solidFill>
        </p:spPr>
        <p:txBody>
          <a:bodyPr wrap="square" rtlCol="0">
            <a:spAutoFit/>
          </a:bodyPr>
          <a:lstStyle/>
          <a:p>
            <a:r>
              <a:rPr lang="en-GB" sz="900" dirty="0"/>
              <a:t>The parable </a:t>
            </a:r>
            <a:r>
              <a:rPr lang="en-GB" sz="800" dirty="0"/>
              <a:t>of the elephant an elephant becomes bad tempered when mean people move into his cage; a person develops the characteristic of who they interact </a:t>
            </a:r>
          </a:p>
        </p:txBody>
      </p:sp>
      <p:sp>
        <p:nvSpPr>
          <p:cNvPr id="3" name="Rectangle 2"/>
          <p:cNvSpPr/>
          <p:nvPr/>
        </p:nvSpPr>
        <p:spPr>
          <a:xfrm>
            <a:off x="2109024" y="3806871"/>
            <a:ext cx="1868379" cy="600164"/>
          </a:xfrm>
          <a:prstGeom prst="rect">
            <a:avLst/>
          </a:prstGeom>
          <a:solidFill>
            <a:schemeClr val="accent6">
              <a:lumMod val="40000"/>
              <a:lumOff val="60000"/>
            </a:schemeClr>
          </a:solidFill>
        </p:spPr>
        <p:txBody>
          <a:bodyPr wrap="square">
            <a:spAutoFit/>
          </a:bodyPr>
          <a:lstStyle/>
          <a:p>
            <a:r>
              <a:rPr lang="en-GB" sz="1100" dirty="0"/>
              <a:t>“I take refuge in the Buddha. I take refuge in the Dharma.</a:t>
            </a:r>
          </a:p>
          <a:p>
            <a:r>
              <a:rPr lang="en-GB" sz="1100" dirty="0"/>
              <a:t> I take refuge in the Sangha.” </a:t>
            </a:r>
          </a:p>
        </p:txBody>
      </p:sp>
      <p:sp>
        <p:nvSpPr>
          <p:cNvPr id="48" name="Rectangle 47"/>
          <p:cNvSpPr/>
          <p:nvPr/>
        </p:nvSpPr>
        <p:spPr>
          <a:xfrm>
            <a:off x="153638" y="5643188"/>
            <a:ext cx="2069884" cy="461665"/>
          </a:xfrm>
          <a:prstGeom prst="rect">
            <a:avLst/>
          </a:prstGeom>
          <a:solidFill>
            <a:schemeClr val="accent6">
              <a:lumMod val="40000"/>
              <a:lumOff val="60000"/>
            </a:schemeClr>
          </a:solidFill>
        </p:spPr>
        <p:txBody>
          <a:bodyPr wrap="square">
            <a:spAutoFit/>
          </a:bodyPr>
          <a:lstStyle/>
          <a:p>
            <a:r>
              <a:rPr lang="en-GB" sz="800" dirty="0"/>
              <a:t>Williams contends the dharma is more important than the Buddha as even if no historical Buddha the teachings still exist</a:t>
            </a:r>
          </a:p>
        </p:txBody>
      </p:sp>
    </p:spTree>
    <p:extLst>
      <p:ext uri="{BB962C8B-B14F-4D97-AF65-F5344CB8AC3E}">
        <p14:creationId xmlns:p14="http://schemas.microsoft.com/office/powerpoint/2010/main" val="198878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4965" y="3293345"/>
            <a:ext cx="2304542"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GB" b="1" dirty="0"/>
              <a:t> 3 Marks of Existence  </a:t>
            </a:r>
          </a:p>
        </p:txBody>
      </p:sp>
      <p:sp>
        <p:nvSpPr>
          <p:cNvPr id="3" name="TextBox 2"/>
          <p:cNvSpPr txBox="1"/>
          <p:nvPr/>
        </p:nvSpPr>
        <p:spPr>
          <a:xfrm>
            <a:off x="3912568" y="2013311"/>
            <a:ext cx="1780744" cy="369332"/>
          </a:xfrm>
          <a:prstGeom prst="rect">
            <a:avLst/>
          </a:prstGeom>
          <a:solidFill>
            <a:srgbClr val="FFFF00"/>
          </a:solidFill>
          <a:ln w="38100">
            <a:solidFill>
              <a:schemeClr val="tx1"/>
            </a:solidFill>
          </a:ln>
        </p:spPr>
        <p:txBody>
          <a:bodyPr wrap="none" rtlCol="0">
            <a:spAutoFit/>
          </a:bodyPr>
          <a:lstStyle/>
          <a:p>
            <a:r>
              <a:rPr lang="en-GB" dirty="0"/>
              <a:t>Section 2 Insight </a:t>
            </a:r>
          </a:p>
        </p:txBody>
      </p:sp>
      <p:sp>
        <p:nvSpPr>
          <p:cNvPr id="5" name="Rectangle 4"/>
          <p:cNvSpPr/>
          <p:nvPr/>
        </p:nvSpPr>
        <p:spPr>
          <a:xfrm>
            <a:off x="2440845" y="3959471"/>
            <a:ext cx="2830194" cy="369332"/>
          </a:xfrm>
          <a:prstGeom prst="rect">
            <a:avLst/>
          </a:prstGeom>
        </p:spPr>
        <p:txBody>
          <a:bodyPr wrap="square">
            <a:spAutoFit/>
          </a:bodyPr>
          <a:lstStyle/>
          <a:p>
            <a:r>
              <a:rPr lang="en-GB" sz="900" dirty="0"/>
              <a:t>Central to Buddhism – by viewing reality as it truly is (</a:t>
            </a:r>
            <a:r>
              <a:rPr lang="en-GB" sz="900" b="1" dirty="0"/>
              <a:t>Right View</a:t>
            </a:r>
            <a:r>
              <a:rPr lang="en-GB" sz="900" dirty="0"/>
              <a:t>), enlightenment may be attained</a:t>
            </a:r>
          </a:p>
        </p:txBody>
      </p:sp>
      <p:sp>
        <p:nvSpPr>
          <p:cNvPr id="6" name="TextBox 5"/>
          <p:cNvSpPr txBox="1"/>
          <p:nvPr/>
        </p:nvSpPr>
        <p:spPr>
          <a:xfrm>
            <a:off x="5156634" y="3830092"/>
            <a:ext cx="1611099" cy="369332"/>
          </a:xfrm>
          <a:prstGeom prst="rect">
            <a:avLst/>
          </a:prstGeom>
          <a:noFill/>
          <a:ln>
            <a:solidFill>
              <a:schemeClr val="tx1"/>
            </a:solidFill>
          </a:ln>
        </p:spPr>
        <p:txBody>
          <a:bodyPr wrap="square" rtlCol="0">
            <a:spAutoFit/>
          </a:bodyPr>
          <a:lstStyle/>
          <a:p>
            <a:pPr algn="ctr"/>
            <a:r>
              <a:rPr lang="en-GB" b="1" dirty="0"/>
              <a:t>Dukkha  </a:t>
            </a:r>
          </a:p>
        </p:txBody>
      </p:sp>
      <p:sp>
        <p:nvSpPr>
          <p:cNvPr id="7" name="Rectangle 6"/>
          <p:cNvSpPr/>
          <p:nvPr/>
        </p:nvSpPr>
        <p:spPr>
          <a:xfrm>
            <a:off x="6842405" y="3552110"/>
            <a:ext cx="2230601" cy="600164"/>
          </a:xfrm>
          <a:prstGeom prst="rect">
            <a:avLst/>
          </a:prstGeom>
          <a:solidFill>
            <a:schemeClr val="accent6">
              <a:lumMod val="40000"/>
              <a:lumOff val="60000"/>
            </a:schemeClr>
          </a:solidFill>
        </p:spPr>
        <p:txBody>
          <a:bodyPr wrap="square">
            <a:spAutoFit/>
          </a:bodyPr>
          <a:lstStyle/>
          <a:p>
            <a:r>
              <a:rPr lang="en-GB" sz="1100" dirty="0"/>
              <a:t>Harvey refers to dukkha as ‘frustration’ ‘suffering is inherent in the fabric of life’ </a:t>
            </a:r>
          </a:p>
        </p:txBody>
      </p:sp>
      <p:sp>
        <p:nvSpPr>
          <p:cNvPr id="8" name="Rectangle 7"/>
          <p:cNvSpPr/>
          <p:nvPr/>
        </p:nvSpPr>
        <p:spPr>
          <a:xfrm>
            <a:off x="5156634" y="4254720"/>
            <a:ext cx="3916372" cy="954107"/>
          </a:xfrm>
          <a:prstGeom prst="rect">
            <a:avLst/>
          </a:prstGeom>
        </p:spPr>
        <p:txBody>
          <a:bodyPr wrap="square">
            <a:spAutoFit/>
          </a:bodyPr>
          <a:lstStyle/>
          <a:p>
            <a:r>
              <a:rPr lang="en-GB" sz="800" i="1" dirty="0"/>
              <a:t>Dukkha-dukkha</a:t>
            </a:r>
            <a:r>
              <a:rPr lang="en-GB" sz="800" dirty="0"/>
              <a:t> (pain of pain) = painful experiences </a:t>
            </a:r>
            <a:r>
              <a:rPr lang="en-GB" sz="800" dirty="0">
                <a:solidFill>
                  <a:srgbClr val="FF0000"/>
                </a:solidFill>
              </a:rPr>
              <a:t>e.g. pain, illness, old age, death, bereavement</a:t>
            </a:r>
          </a:p>
          <a:p>
            <a:r>
              <a:rPr lang="en-GB" sz="800" i="1" dirty="0" err="1"/>
              <a:t>Viparinama</a:t>
            </a:r>
            <a:r>
              <a:rPr lang="en-GB" sz="800" i="1" dirty="0"/>
              <a:t>-dukkha (pain of alteration) = </a:t>
            </a:r>
            <a:r>
              <a:rPr lang="en-GB" sz="800" dirty="0"/>
              <a:t>suffering caused by change </a:t>
            </a:r>
            <a:r>
              <a:rPr lang="en-GB" sz="800" dirty="0">
                <a:solidFill>
                  <a:srgbClr val="FF0000"/>
                </a:solidFill>
              </a:rPr>
              <a:t>e.g. frustration that nothing abides – no moment, no feeling, no thought, no person</a:t>
            </a:r>
          </a:p>
          <a:p>
            <a:r>
              <a:rPr lang="en-GB" sz="800" i="1" dirty="0" err="1"/>
              <a:t>Sankhara</a:t>
            </a:r>
            <a:r>
              <a:rPr lang="en-GB" sz="800" i="1" dirty="0"/>
              <a:t>-dukkha (pain of formation) =  </a:t>
            </a:r>
            <a:r>
              <a:rPr lang="en-GB" sz="800" dirty="0"/>
              <a:t>suffering caused by thinking that anything has independent existence – </a:t>
            </a:r>
            <a:r>
              <a:rPr lang="en-GB" sz="800" dirty="0">
                <a:solidFill>
                  <a:srgbClr val="FF0000"/>
                </a:solidFill>
              </a:rPr>
              <a:t>e.g. our ego can become invested in something (something that by it’s very nature will pass away)</a:t>
            </a:r>
          </a:p>
        </p:txBody>
      </p:sp>
      <p:sp>
        <p:nvSpPr>
          <p:cNvPr id="9" name="Rectangle 8"/>
          <p:cNvSpPr/>
          <p:nvPr/>
        </p:nvSpPr>
        <p:spPr>
          <a:xfrm>
            <a:off x="5724128" y="5152549"/>
            <a:ext cx="3378998" cy="1446550"/>
          </a:xfrm>
          <a:prstGeom prst="rect">
            <a:avLst/>
          </a:prstGeom>
          <a:solidFill>
            <a:schemeClr val="accent6">
              <a:lumMod val="60000"/>
              <a:lumOff val="40000"/>
            </a:schemeClr>
          </a:solidFill>
        </p:spPr>
        <p:txBody>
          <a:bodyPr wrap="square">
            <a:spAutoFit/>
          </a:bodyPr>
          <a:lstStyle/>
          <a:p>
            <a:r>
              <a:rPr lang="en-GB" sz="1100" i="1" dirty="0"/>
              <a:t>The five aggregates are </a:t>
            </a:r>
            <a:r>
              <a:rPr lang="en-GB" sz="1100" i="1" dirty="0" err="1"/>
              <a:t>anicca</a:t>
            </a:r>
            <a:r>
              <a:rPr lang="en-GB" sz="1100" i="1" dirty="0"/>
              <a:t>, impermanent; whatever is impermanent, that is dukkha, unsatisfactory; whatever is dukkha, that is without self. What is without self, that is not mine, that I am not, that is not my self. Thus should it be seen by perfect wisdom as it really is. Who sees by perfect wisdom, as it really is, his mind, not grasping, is detached from taints; he is liberated. </a:t>
            </a:r>
          </a:p>
          <a:p>
            <a:r>
              <a:rPr lang="en-GB" sz="1100" i="1" dirty="0" err="1"/>
              <a:t>Sutta</a:t>
            </a:r>
            <a:r>
              <a:rPr lang="en-GB" sz="1100" i="1" dirty="0"/>
              <a:t> </a:t>
            </a:r>
            <a:r>
              <a:rPr lang="en-GB" sz="1100" i="1" dirty="0" err="1"/>
              <a:t>Nipata</a:t>
            </a:r>
            <a:r>
              <a:rPr lang="en-GB" sz="1100" i="1" dirty="0"/>
              <a:t> 22:45</a:t>
            </a:r>
          </a:p>
        </p:txBody>
      </p:sp>
      <p:sp>
        <p:nvSpPr>
          <p:cNvPr id="10" name="Rectangle 9"/>
          <p:cNvSpPr/>
          <p:nvPr/>
        </p:nvSpPr>
        <p:spPr>
          <a:xfrm>
            <a:off x="165029" y="96307"/>
            <a:ext cx="1781944" cy="1200329"/>
          </a:xfrm>
          <a:prstGeom prst="rect">
            <a:avLst/>
          </a:prstGeom>
          <a:solidFill>
            <a:schemeClr val="accent6">
              <a:lumMod val="60000"/>
              <a:lumOff val="40000"/>
            </a:schemeClr>
          </a:solidFill>
        </p:spPr>
        <p:txBody>
          <a:bodyPr wrap="square">
            <a:spAutoFit/>
          </a:bodyPr>
          <a:lstStyle/>
          <a:p>
            <a:r>
              <a:rPr lang="en-GB" sz="1200" i="1" dirty="0"/>
              <a:t>When the notion of an Atman, Self or Soul cease, the notion of 'mine' also ceases and one becomes free from the idea of I and mine</a:t>
            </a:r>
            <a:r>
              <a:rPr lang="en-GB" sz="1200" b="1" dirty="0"/>
              <a:t> </a:t>
            </a:r>
            <a:r>
              <a:rPr lang="en-GB" sz="1200" b="1" dirty="0" err="1"/>
              <a:t>Nagarjuna</a:t>
            </a:r>
            <a:endParaRPr lang="en-GB" sz="1200" dirty="0"/>
          </a:p>
        </p:txBody>
      </p:sp>
      <p:sp>
        <p:nvSpPr>
          <p:cNvPr id="11" name="TextBox 10"/>
          <p:cNvSpPr txBox="1"/>
          <p:nvPr/>
        </p:nvSpPr>
        <p:spPr>
          <a:xfrm>
            <a:off x="2463547" y="3621195"/>
            <a:ext cx="1611099" cy="369332"/>
          </a:xfrm>
          <a:prstGeom prst="rect">
            <a:avLst/>
          </a:prstGeom>
          <a:noFill/>
          <a:ln>
            <a:solidFill>
              <a:schemeClr val="tx1"/>
            </a:solidFill>
          </a:ln>
        </p:spPr>
        <p:txBody>
          <a:bodyPr wrap="square" rtlCol="0">
            <a:spAutoFit/>
          </a:bodyPr>
          <a:lstStyle/>
          <a:p>
            <a:pPr algn="ctr"/>
            <a:r>
              <a:rPr lang="en-GB" b="1" dirty="0" err="1"/>
              <a:t>Anicca</a:t>
            </a:r>
            <a:r>
              <a:rPr lang="en-GB" b="1" dirty="0"/>
              <a:t>  </a:t>
            </a:r>
          </a:p>
        </p:txBody>
      </p:sp>
      <p:sp>
        <p:nvSpPr>
          <p:cNvPr id="12" name="TextBox 11"/>
          <p:cNvSpPr txBox="1"/>
          <p:nvPr/>
        </p:nvSpPr>
        <p:spPr>
          <a:xfrm>
            <a:off x="2414920" y="2704450"/>
            <a:ext cx="1611099" cy="369332"/>
          </a:xfrm>
          <a:prstGeom prst="rect">
            <a:avLst/>
          </a:prstGeom>
          <a:noFill/>
          <a:ln>
            <a:solidFill>
              <a:schemeClr val="tx1"/>
            </a:solidFill>
          </a:ln>
        </p:spPr>
        <p:txBody>
          <a:bodyPr wrap="square" rtlCol="0">
            <a:spAutoFit/>
          </a:bodyPr>
          <a:lstStyle/>
          <a:p>
            <a:pPr algn="ctr"/>
            <a:r>
              <a:rPr lang="en-GB" b="1" dirty="0" err="1"/>
              <a:t>Anatta</a:t>
            </a:r>
            <a:r>
              <a:rPr lang="en-GB" b="1" dirty="0"/>
              <a:t>   </a:t>
            </a:r>
          </a:p>
        </p:txBody>
      </p:sp>
      <p:sp>
        <p:nvSpPr>
          <p:cNvPr id="13" name="Rectangle 12"/>
          <p:cNvSpPr/>
          <p:nvPr/>
        </p:nvSpPr>
        <p:spPr>
          <a:xfrm>
            <a:off x="0" y="1354026"/>
            <a:ext cx="2234352" cy="1384995"/>
          </a:xfrm>
          <a:prstGeom prst="rect">
            <a:avLst/>
          </a:prstGeom>
        </p:spPr>
        <p:txBody>
          <a:bodyPr wrap="square">
            <a:spAutoFit/>
          </a:bodyPr>
          <a:lstStyle/>
          <a:p>
            <a:r>
              <a:rPr lang="en-GB" sz="1050" dirty="0" err="1"/>
              <a:t>Skandhas</a:t>
            </a:r>
            <a:r>
              <a:rPr lang="en-GB" sz="1050" dirty="0"/>
              <a:t> or </a:t>
            </a:r>
            <a:r>
              <a:rPr lang="en-GB" sz="1050" dirty="0" err="1"/>
              <a:t>khandhas</a:t>
            </a:r>
            <a:r>
              <a:rPr lang="en-GB" sz="1050" dirty="0"/>
              <a:t>  </a:t>
            </a:r>
            <a:r>
              <a:rPr lang="en-GB" sz="1050" dirty="0" err="1"/>
              <a:t>inpermanent</a:t>
            </a:r>
            <a:r>
              <a:rPr lang="en-GB" sz="1050" dirty="0"/>
              <a:t> categories conditions of human existence </a:t>
            </a:r>
          </a:p>
          <a:p>
            <a:r>
              <a:rPr lang="en-GB" sz="1050" dirty="0"/>
              <a:t>Body (</a:t>
            </a:r>
            <a:r>
              <a:rPr lang="en-GB" sz="1050" i="1" dirty="0" err="1"/>
              <a:t>rupa</a:t>
            </a:r>
            <a:r>
              <a:rPr lang="en-GB" sz="1050" dirty="0"/>
              <a:t>)</a:t>
            </a:r>
          </a:p>
          <a:p>
            <a:r>
              <a:rPr lang="en-GB" sz="1050" dirty="0"/>
              <a:t>Feelings/Sensations (</a:t>
            </a:r>
            <a:r>
              <a:rPr lang="en-GB" sz="1050" i="1" dirty="0" err="1"/>
              <a:t>vedana</a:t>
            </a:r>
            <a:r>
              <a:rPr lang="en-GB" sz="1050" dirty="0"/>
              <a:t>)</a:t>
            </a:r>
          </a:p>
          <a:p>
            <a:r>
              <a:rPr lang="en-GB" sz="1050" dirty="0"/>
              <a:t>Perceptions (</a:t>
            </a:r>
            <a:r>
              <a:rPr lang="en-GB" sz="1050" i="1" dirty="0" err="1"/>
              <a:t>samjna</a:t>
            </a:r>
            <a:r>
              <a:rPr lang="en-GB" sz="1050" dirty="0"/>
              <a:t>)</a:t>
            </a:r>
          </a:p>
          <a:p>
            <a:r>
              <a:rPr lang="en-GB" sz="1050" dirty="0"/>
              <a:t>Motivations/intentions (</a:t>
            </a:r>
            <a:r>
              <a:rPr lang="en-GB" sz="1050" i="1" dirty="0" err="1"/>
              <a:t>sankhara</a:t>
            </a:r>
            <a:r>
              <a:rPr lang="en-GB" sz="1050" dirty="0"/>
              <a:t>)</a:t>
            </a:r>
          </a:p>
          <a:p>
            <a:r>
              <a:rPr lang="en-GB" sz="1050" dirty="0"/>
              <a:t>Consciousness (</a:t>
            </a:r>
            <a:r>
              <a:rPr lang="en-GB" sz="1050" i="1" dirty="0" err="1"/>
              <a:t>vijnana</a:t>
            </a:r>
            <a:r>
              <a:rPr lang="en-GB" sz="1050" dirty="0"/>
              <a:t>)</a:t>
            </a:r>
          </a:p>
        </p:txBody>
      </p:sp>
      <p:sp>
        <p:nvSpPr>
          <p:cNvPr id="14" name="Rectangle 13"/>
          <p:cNvSpPr/>
          <p:nvPr/>
        </p:nvSpPr>
        <p:spPr>
          <a:xfrm>
            <a:off x="2316319" y="1326041"/>
            <a:ext cx="1547293" cy="1200329"/>
          </a:xfrm>
          <a:prstGeom prst="rect">
            <a:avLst/>
          </a:prstGeom>
        </p:spPr>
        <p:txBody>
          <a:bodyPr wrap="square">
            <a:spAutoFit/>
          </a:bodyPr>
          <a:lstStyle/>
          <a:p>
            <a:r>
              <a:rPr lang="en-GB" sz="900" dirty="0"/>
              <a:t>There is no such thing as a permanent, intrinsic or independent essence. Everything is empty (</a:t>
            </a:r>
            <a:r>
              <a:rPr lang="en-GB" sz="900" dirty="0" err="1"/>
              <a:t>sunyata</a:t>
            </a:r>
            <a:r>
              <a:rPr lang="en-GB" sz="900" dirty="0"/>
              <a:t>) of selfhood. Language gives the illusion of selfhood and something unchanging</a:t>
            </a:r>
          </a:p>
        </p:txBody>
      </p:sp>
      <p:sp>
        <p:nvSpPr>
          <p:cNvPr id="15" name="Rectangle 14"/>
          <p:cNvSpPr/>
          <p:nvPr/>
        </p:nvSpPr>
        <p:spPr>
          <a:xfrm>
            <a:off x="2045539" y="89665"/>
            <a:ext cx="1267058" cy="1200329"/>
          </a:xfrm>
          <a:prstGeom prst="rect">
            <a:avLst/>
          </a:prstGeom>
          <a:solidFill>
            <a:schemeClr val="accent6">
              <a:lumMod val="60000"/>
              <a:lumOff val="40000"/>
            </a:schemeClr>
          </a:solidFill>
        </p:spPr>
        <p:txBody>
          <a:bodyPr wrap="square">
            <a:spAutoFit/>
          </a:bodyPr>
          <a:lstStyle/>
          <a:p>
            <a:r>
              <a:rPr lang="en-GB" sz="900" dirty="0"/>
              <a:t>This idea marked Buddhism different to other renouncing groups at the time of the Buddha. Rejecting the Hindu Upanishads. Assumption is there is an I that is unchanging.   </a:t>
            </a:r>
          </a:p>
        </p:txBody>
      </p:sp>
      <p:sp>
        <p:nvSpPr>
          <p:cNvPr id="16" name="Rectangle 15"/>
          <p:cNvSpPr/>
          <p:nvPr/>
        </p:nvSpPr>
        <p:spPr>
          <a:xfrm>
            <a:off x="5859327" y="34208"/>
            <a:ext cx="3210396" cy="1277273"/>
          </a:xfrm>
          <a:prstGeom prst="rect">
            <a:avLst/>
          </a:prstGeom>
          <a:solidFill>
            <a:schemeClr val="accent6">
              <a:lumMod val="60000"/>
              <a:lumOff val="40000"/>
            </a:schemeClr>
          </a:solidFill>
        </p:spPr>
        <p:txBody>
          <a:bodyPr wrap="square">
            <a:spAutoFit/>
          </a:bodyPr>
          <a:lstStyle/>
          <a:p>
            <a:r>
              <a:rPr lang="en-GB" sz="1100" dirty="0" err="1"/>
              <a:t>Gethin</a:t>
            </a:r>
            <a:r>
              <a:rPr lang="en-GB" sz="1100" dirty="0"/>
              <a:t> cites Steven Collins who says there are several reasons for rejecting the idea of the self in early texts  1 we cannot control these 2 we change and it is painful to it we should not hold on to a self 3 in any situation are we in the same as experience or separate from experience  therefore myself is just a label</a:t>
            </a:r>
          </a:p>
        </p:txBody>
      </p:sp>
      <p:sp>
        <p:nvSpPr>
          <p:cNvPr id="17" name="Rectangle 16"/>
          <p:cNvSpPr/>
          <p:nvPr/>
        </p:nvSpPr>
        <p:spPr>
          <a:xfrm>
            <a:off x="5979944" y="1376972"/>
            <a:ext cx="2569613" cy="1107996"/>
          </a:xfrm>
          <a:prstGeom prst="rect">
            <a:avLst/>
          </a:prstGeom>
          <a:solidFill>
            <a:schemeClr val="accent6">
              <a:lumMod val="60000"/>
              <a:lumOff val="40000"/>
            </a:schemeClr>
          </a:solidFill>
        </p:spPr>
        <p:txBody>
          <a:bodyPr wrap="square">
            <a:spAutoFit/>
          </a:bodyPr>
          <a:lstStyle/>
          <a:p>
            <a:r>
              <a:rPr lang="en-GB" sz="1100" dirty="0"/>
              <a:t>King </a:t>
            </a:r>
            <a:r>
              <a:rPr lang="en-GB" sz="1100" dirty="0" err="1"/>
              <a:t>Milindas</a:t>
            </a:r>
            <a:r>
              <a:rPr lang="en-GB" sz="1100" dirty="0"/>
              <a:t> Questions Monk </a:t>
            </a:r>
            <a:r>
              <a:rPr lang="en-GB" sz="1100" dirty="0" err="1"/>
              <a:t>Nagasena</a:t>
            </a:r>
            <a:r>
              <a:rPr lang="en-GB" sz="1100" dirty="0"/>
              <a:t> meets king says he isn't’ really </a:t>
            </a:r>
            <a:r>
              <a:rPr lang="en-GB" sz="1100" dirty="0" err="1"/>
              <a:t>Nagasena</a:t>
            </a:r>
            <a:r>
              <a:rPr lang="en-GB" sz="1100" dirty="0"/>
              <a:t> – king says he is talking nonsense  then </a:t>
            </a:r>
            <a:r>
              <a:rPr lang="en-GB" sz="1100" dirty="0" err="1"/>
              <a:t>Nagasena</a:t>
            </a:r>
            <a:r>
              <a:rPr lang="en-GB" sz="1100" dirty="0"/>
              <a:t> asks how the kings arrived -on a chariot but where is it its just bits that go together – The Chariot parable </a:t>
            </a:r>
          </a:p>
        </p:txBody>
      </p:sp>
      <p:sp>
        <p:nvSpPr>
          <p:cNvPr id="18" name="Rectangle 17"/>
          <p:cNvSpPr/>
          <p:nvPr/>
        </p:nvSpPr>
        <p:spPr>
          <a:xfrm>
            <a:off x="165029" y="3359307"/>
            <a:ext cx="2286000" cy="1200329"/>
          </a:xfrm>
          <a:prstGeom prst="rect">
            <a:avLst/>
          </a:prstGeom>
          <a:solidFill>
            <a:schemeClr val="accent6">
              <a:lumMod val="60000"/>
              <a:lumOff val="40000"/>
            </a:schemeClr>
          </a:solidFill>
        </p:spPr>
        <p:txBody>
          <a:bodyPr wrap="square">
            <a:spAutoFit/>
          </a:bodyPr>
          <a:lstStyle/>
          <a:p>
            <a:r>
              <a:rPr lang="en-GB" sz="1200" i="1" dirty="0"/>
              <a:t>“Impermanent are all component things, They arise and cease, that is their nature: They come into being and pass away…” Buddha passed away, the king deity </a:t>
            </a:r>
            <a:r>
              <a:rPr lang="en-GB" sz="1200" i="1" dirty="0" err="1"/>
              <a:t>Sakka</a:t>
            </a:r>
            <a:r>
              <a:rPr lang="en-GB" sz="1200" i="1" dirty="0"/>
              <a:t> uttered </a:t>
            </a:r>
          </a:p>
        </p:txBody>
      </p:sp>
      <p:sp>
        <p:nvSpPr>
          <p:cNvPr id="19" name="Rectangle 18"/>
          <p:cNvSpPr/>
          <p:nvPr/>
        </p:nvSpPr>
        <p:spPr>
          <a:xfrm>
            <a:off x="6624735" y="2616237"/>
            <a:ext cx="2448271" cy="861774"/>
          </a:xfrm>
          <a:prstGeom prst="rect">
            <a:avLst/>
          </a:prstGeom>
          <a:solidFill>
            <a:schemeClr val="accent6">
              <a:lumMod val="60000"/>
              <a:lumOff val="40000"/>
            </a:schemeClr>
          </a:solidFill>
        </p:spPr>
        <p:txBody>
          <a:bodyPr wrap="square">
            <a:spAutoFit/>
          </a:bodyPr>
          <a:lstStyle/>
          <a:p>
            <a:r>
              <a:rPr lang="en-GB" sz="1000" dirty="0"/>
              <a:t>The teaching of the three characteristics of conditioned existence (the three </a:t>
            </a:r>
            <a:r>
              <a:rPr lang="en-GB" sz="1000" dirty="0" err="1"/>
              <a:t>lakshanas</a:t>
            </a:r>
            <a:r>
              <a:rPr lang="en-GB" sz="1000" dirty="0"/>
              <a:t> or 'marks') is a teaching of early Buddhism which is accepted by all Buddhist schools Robert Ellis</a:t>
            </a:r>
          </a:p>
        </p:txBody>
      </p:sp>
      <p:sp>
        <p:nvSpPr>
          <p:cNvPr id="20" name="Rectangle 1"/>
          <p:cNvSpPr>
            <a:spLocks noChangeArrowheads="1"/>
          </p:cNvSpPr>
          <p:nvPr/>
        </p:nvSpPr>
        <p:spPr bwMode="auto">
          <a:xfrm>
            <a:off x="112297" y="4552384"/>
            <a:ext cx="511619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itchFamily="34" charset="0"/>
                <a:cs typeface="Arial" pitchFamily="34" charset="0"/>
              </a:rPr>
              <a:t>Impermanence forms an important component of dukkha, either because things changing is directly painful to us or because things we enjoy come to an end.</a:t>
            </a:r>
            <a:r>
              <a:rPr kumimoji="0" lang="en-US" altLang="en-US" sz="800" b="0" i="0" u="none" strike="noStrike" cap="none" normalizeH="0" dirty="0">
                <a:ln>
                  <a:noFill/>
                </a:ln>
                <a:solidFill>
                  <a:schemeClr val="tx1"/>
                </a:solidFill>
                <a:effectLst/>
                <a:latin typeface="Arial" pitchFamily="34" charset="0"/>
                <a:cs typeface="Arial" pitchFamily="34" charset="0"/>
              </a:rPr>
              <a:t> </a:t>
            </a:r>
            <a:r>
              <a:rPr kumimoji="0" lang="en-US" altLang="en-US" sz="800" b="0" i="0" u="none" strike="noStrike" cap="none" normalizeH="0" baseline="0" dirty="0">
                <a:ln>
                  <a:noFill/>
                </a:ln>
                <a:solidFill>
                  <a:schemeClr val="tx1"/>
                </a:solidFill>
                <a:effectLst/>
                <a:latin typeface="Arial" pitchFamily="34" charset="0"/>
                <a:cs typeface="Arial" pitchFamily="34" charset="0"/>
              </a:rPr>
              <a:t>Impermanence may also contribute to a sense that life is meaningless or to existential suffering if we think that the only things that can give life meaning must be permanent. Ultimately, then, the only solution to impermanence is to find meaning and purpose in what is permanent, that is nirvana.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itchFamily="34" charset="0"/>
                <a:cs typeface="Arial" pitchFamily="34" charset="0"/>
              </a:rPr>
              <a:t>The basic mistake we make as regards impermanence, then, is not simply to put our faith in things that are impermanent, but to put our faith in impermanent things even when there is a permanent alternative. This 'permanence' may just consist in a different attitude to what is impermanent, though exactly how it should be interpreted is a matter of debate</a:t>
            </a:r>
          </a:p>
        </p:txBody>
      </p:sp>
      <p:sp>
        <p:nvSpPr>
          <p:cNvPr id="21" name="Rectangle 20"/>
          <p:cNvSpPr/>
          <p:nvPr/>
        </p:nvSpPr>
        <p:spPr>
          <a:xfrm>
            <a:off x="112297" y="5720178"/>
            <a:ext cx="5530092" cy="1077218"/>
          </a:xfrm>
          <a:prstGeom prst="rect">
            <a:avLst/>
          </a:prstGeom>
        </p:spPr>
        <p:txBody>
          <a:bodyPr wrap="square">
            <a:spAutoFit/>
          </a:bodyPr>
          <a:lstStyle/>
          <a:p>
            <a:r>
              <a:rPr lang="en-GB" sz="800" i="1" dirty="0"/>
              <a:t>Criticisms of the doctrine of impermanence </a:t>
            </a:r>
          </a:p>
          <a:p>
            <a:r>
              <a:rPr lang="en-GB" sz="800" i="1" dirty="0"/>
              <a:t>On the one hand there are those who deny that all things except nirvana are impermanent. On the other are those who accept this point but deny that the recognition of impermanence is a positive move.</a:t>
            </a:r>
          </a:p>
          <a:p>
            <a:r>
              <a:rPr lang="en-GB" sz="800" i="1" dirty="0"/>
              <a:t>Those who would disagree that all things are impermanent would include most theists. They would claim that God is permanent and that there may also be other spiritual things that are permanent, such as the soul.</a:t>
            </a:r>
          </a:p>
          <a:p>
            <a:r>
              <a:rPr lang="en-GB" sz="800" i="1" dirty="0"/>
              <a:t>Those with a materialist view are more likely to accept that all material things constantly change, but they may see the point of life as consisting in struggling against this rather than accepting it. For example, human ingenuity may be able to design more durable objects or even cheat human death. </a:t>
            </a:r>
          </a:p>
        </p:txBody>
      </p:sp>
      <p:sp>
        <p:nvSpPr>
          <p:cNvPr id="22" name="Rectangle 21"/>
          <p:cNvSpPr/>
          <p:nvPr/>
        </p:nvSpPr>
        <p:spPr>
          <a:xfrm>
            <a:off x="3707904" y="105976"/>
            <a:ext cx="2190073" cy="1938992"/>
          </a:xfrm>
          <a:prstGeom prst="rect">
            <a:avLst/>
          </a:prstGeom>
        </p:spPr>
        <p:txBody>
          <a:bodyPr wrap="square">
            <a:spAutoFit/>
          </a:bodyPr>
          <a:lstStyle/>
          <a:p>
            <a:r>
              <a:rPr lang="en-GB" sz="800" dirty="0"/>
              <a:t>The Buddha does not claim that there is definitely not a self, only that the self we tend to identify with is not fixed. Instead, we consist in a process. The teaching of impermanence which we have already examined points out that we are always changing, and this also implies that there is no fixed part of ourselves which remains unchanged. If nothing remains unchanged, there is nothing which can contain a fixed or final identity.</a:t>
            </a:r>
          </a:p>
          <a:p>
            <a:r>
              <a:rPr lang="en-GB" sz="800" dirty="0"/>
              <a:t>There are various aspects of our bodies and minds which we may identify with and believe to be our true selves, but the Buddhist teaching is that we should avoid attachment to the idea of any of these as really ourselves</a:t>
            </a:r>
          </a:p>
        </p:txBody>
      </p:sp>
      <p:sp>
        <p:nvSpPr>
          <p:cNvPr id="23" name="Rectangle 22"/>
          <p:cNvSpPr/>
          <p:nvPr/>
        </p:nvSpPr>
        <p:spPr>
          <a:xfrm>
            <a:off x="2103308" y="6566564"/>
            <a:ext cx="6417125" cy="276999"/>
          </a:xfrm>
          <a:prstGeom prst="rect">
            <a:avLst/>
          </a:prstGeom>
        </p:spPr>
        <p:txBody>
          <a:bodyPr wrap="square">
            <a:spAutoFit/>
          </a:bodyPr>
          <a:lstStyle/>
          <a:p>
            <a:r>
              <a:rPr lang="en-GB" sz="1200" dirty="0">
                <a:hlinkClick r:id="rId2"/>
              </a:rPr>
              <a:t>http://www.clear-vision.org/Schools/Students/Ages-17-18/Nature-of-Reality/three-marks.aspx</a:t>
            </a:r>
            <a:endParaRPr lang="en-GB" sz="1200" dirty="0"/>
          </a:p>
        </p:txBody>
      </p:sp>
      <p:sp>
        <p:nvSpPr>
          <p:cNvPr id="24" name="Rectangle 23"/>
          <p:cNvSpPr/>
          <p:nvPr/>
        </p:nvSpPr>
        <p:spPr>
          <a:xfrm>
            <a:off x="2463547" y="4251791"/>
            <a:ext cx="2534117" cy="338554"/>
          </a:xfrm>
          <a:prstGeom prst="rect">
            <a:avLst/>
          </a:prstGeom>
        </p:spPr>
        <p:txBody>
          <a:bodyPr wrap="square">
            <a:spAutoFit/>
          </a:bodyPr>
          <a:lstStyle/>
          <a:p>
            <a:pPr>
              <a:spcAft>
                <a:spcPts val="300"/>
              </a:spcAft>
            </a:pPr>
            <a:r>
              <a:rPr lang="en-GB" sz="800" b="1" dirty="0"/>
              <a:t>The nature of </a:t>
            </a:r>
            <a:r>
              <a:rPr lang="en-GB" sz="800" b="1" dirty="0" err="1"/>
              <a:t>anicca</a:t>
            </a:r>
            <a:r>
              <a:rPr lang="en-GB" sz="800" b="1" dirty="0"/>
              <a:t> as a big idea in the cosmos and as a subtle moment to moment idea examples of both …</a:t>
            </a:r>
            <a:endParaRPr lang="en-GB" sz="600" b="1" dirty="0"/>
          </a:p>
        </p:txBody>
      </p:sp>
      <p:sp>
        <p:nvSpPr>
          <p:cNvPr id="25" name="Rectangle 24"/>
          <p:cNvSpPr/>
          <p:nvPr/>
        </p:nvSpPr>
        <p:spPr>
          <a:xfrm>
            <a:off x="141688" y="2712976"/>
            <a:ext cx="2234352" cy="553998"/>
          </a:xfrm>
          <a:prstGeom prst="rect">
            <a:avLst/>
          </a:prstGeom>
          <a:solidFill>
            <a:schemeClr val="accent6">
              <a:lumMod val="60000"/>
              <a:lumOff val="40000"/>
            </a:schemeClr>
          </a:solidFill>
        </p:spPr>
        <p:txBody>
          <a:bodyPr wrap="square">
            <a:spAutoFit/>
          </a:bodyPr>
          <a:lstStyle/>
          <a:p>
            <a:r>
              <a:rPr lang="en-GB" sz="1000" dirty="0"/>
              <a:t>Impermanence is a basic feature of all conditioned phenomena – </a:t>
            </a:r>
            <a:r>
              <a:rPr lang="en-GB" sz="1000" dirty="0" err="1"/>
              <a:t>Malathera</a:t>
            </a:r>
            <a:r>
              <a:rPr lang="en-GB" sz="1000" dirty="0"/>
              <a:t> </a:t>
            </a:r>
            <a:r>
              <a:rPr lang="en-GB" sz="1000" dirty="0" err="1"/>
              <a:t>Nyantioka</a:t>
            </a:r>
            <a:r>
              <a:rPr lang="en-GB" sz="1000" dirty="0"/>
              <a:t> </a:t>
            </a:r>
          </a:p>
        </p:txBody>
      </p:sp>
      <p:sp>
        <p:nvSpPr>
          <p:cNvPr id="26" name="Rectangle 25"/>
          <p:cNvSpPr/>
          <p:nvPr/>
        </p:nvSpPr>
        <p:spPr>
          <a:xfrm>
            <a:off x="1612099" y="1613845"/>
            <a:ext cx="982418" cy="683264"/>
          </a:xfrm>
          <a:prstGeom prst="rect">
            <a:avLst/>
          </a:prstGeom>
        </p:spPr>
        <p:txBody>
          <a:bodyPr wrap="square">
            <a:spAutoFit/>
          </a:bodyPr>
          <a:lstStyle/>
          <a:p>
            <a:pPr>
              <a:lnSpc>
                <a:spcPct val="120000"/>
              </a:lnSpc>
              <a:spcAft>
                <a:spcPts val="300"/>
              </a:spcAft>
            </a:pPr>
            <a:r>
              <a:rPr lang="en-GB" sz="800" dirty="0" err="1">
                <a:ea typeface="Times New Roman"/>
                <a:cs typeface="Times New Roman"/>
              </a:rPr>
              <a:t>Anatta</a:t>
            </a:r>
            <a:r>
              <a:rPr lang="en-GB" sz="800" dirty="0">
                <a:ea typeface="Times New Roman"/>
                <a:cs typeface="Times New Roman"/>
              </a:rPr>
              <a:t> means Rejecting </a:t>
            </a:r>
            <a:r>
              <a:rPr lang="en-GB" sz="800" dirty="0" err="1">
                <a:ea typeface="Times New Roman"/>
                <a:cs typeface="Times New Roman"/>
              </a:rPr>
              <a:t>eternalism</a:t>
            </a:r>
            <a:r>
              <a:rPr lang="en-GB" sz="800" dirty="0">
                <a:ea typeface="Times New Roman"/>
                <a:cs typeface="Times New Roman"/>
              </a:rPr>
              <a:t> and </a:t>
            </a:r>
            <a:r>
              <a:rPr lang="en-GB" sz="800" dirty="0" err="1">
                <a:ea typeface="Times New Roman"/>
                <a:cs typeface="Times New Roman"/>
              </a:rPr>
              <a:t>annilationism</a:t>
            </a:r>
            <a:endParaRPr lang="en-GB" sz="600" dirty="0">
              <a:ea typeface="Times New Roman"/>
              <a:cs typeface="Times New Roman"/>
            </a:endParaRPr>
          </a:p>
        </p:txBody>
      </p:sp>
      <p:sp>
        <p:nvSpPr>
          <p:cNvPr id="4" name="Rectangle 3"/>
          <p:cNvSpPr/>
          <p:nvPr/>
        </p:nvSpPr>
        <p:spPr>
          <a:xfrm>
            <a:off x="4078633" y="2544496"/>
            <a:ext cx="2421918" cy="646331"/>
          </a:xfrm>
          <a:prstGeom prst="rect">
            <a:avLst/>
          </a:prstGeom>
          <a:solidFill>
            <a:schemeClr val="accent6">
              <a:lumMod val="40000"/>
              <a:lumOff val="60000"/>
            </a:schemeClr>
          </a:solidFill>
        </p:spPr>
        <p:txBody>
          <a:bodyPr wrap="square">
            <a:spAutoFit/>
          </a:bodyPr>
          <a:lstStyle/>
          <a:p>
            <a:r>
              <a:rPr lang="en-GB" sz="900" dirty="0">
                <a:solidFill>
                  <a:srgbClr val="000000"/>
                </a:solidFill>
                <a:latin typeface="Calibri" panose="020F0502020204030204" pitchFamily="34" charset="0"/>
                <a:ea typeface="Calibri" panose="020F0502020204030204" pitchFamily="34" charset="0"/>
                <a:cs typeface="Calibri" panose="020F0502020204030204" pitchFamily="34" charset="0"/>
              </a:rPr>
              <a:t>All conditioned things are impermanent. All conditioned things are inherently lacking. All realities are devoid of an abiding self  </a:t>
            </a:r>
            <a:r>
              <a:rPr lang="en-GB" sz="900" dirty="0" err="1">
                <a:solidFill>
                  <a:srgbClr val="000000"/>
                </a:solidFill>
                <a:latin typeface="Calibri" panose="020F0502020204030204" pitchFamily="34" charset="0"/>
                <a:ea typeface="Calibri" panose="020F0502020204030204" pitchFamily="34" charset="0"/>
                <a:cs typeface="Calibri" panose="020F0502020204030204" pitchFamily="34" charset="0"/>
              </a:rPr>
              <a:t>Dhammapada</a:t>
            </a:r>
            <a:r>
              <a:rPr lang="en-GB" sz="9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900" dirty="0"/>
          </a:p>
        </p:txBody>
      </p:sp>
    </p:spTree>
    <p:extLst>
      <p:ext uri="{BB962C8B-B14F-4D97-AF65-F5344CB8AC3E}">
        <p14:creationId xmlns:p14="http://schemas.microsoft.com/office/powerpoint/2010/main" val="57106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02485" y="3212976"/>
            <a:ext cx="1148071" cy="646331"/>
          </a:xfrm>
          <a:prstGeom prst="rect">
            <a:avLst/>
          </a:prstGeom>
          <a:noFill/>
        </p:spPr>
        <p:txBody>
          <a:bodyPr wrap="none" rtlCol="0">
            <a:spAutoFit/>
          </a:bodyPr>
          <a:lstStyle/>
          <a:p>
            <a:r>
              <a:rPr lang="en-GB" b="1" dirty="0" err="1"/>
              <a:t>Vipassana</a:t>
            </a:r>
            <a:endParaRPr lang="en-GB" b="1" dirty="0"/>
          </a:p>
          <a:p>
            <a:r>
              <a:rPr lang="en-GB" b="1" dirty="0"/>
              <a:t> Insight  </a:t>
            </a:r>
          </a:p>
        </p:txBody>
      </p:sp>
      <p:sp>
        <p:nvSpPr>
          <p:cNvPr id="9" name="TextBox 8"/>
          <p:cNvSpPr txBox="1"/>
          <p:nvPr/>
        </p:nvSpPr>
        <p:spPr>
          <a:xfrm>
            <a:off x="2120242" y="1839874"/>
            <a:ext cx="1111925" cy="646331"/>
          </a:xfrm>
          <a:prstGeom prst="rect">
            <a:avLst/>
          </a:prstGeom>
          <a:noFill/>
        </p:spPr>
        <p:txBody>
          <a:bodyPr wrap="square" rtlCol="0">
            <a:spAutoFit/>
          </a:bodyPr>
          <a:lstStyle/>
          <a:p>
            <a:r>
              <a:rPr lang="en-GB" b="1" dirty="0" err="1"/>
              <a:t>Samatha</a:t>
            </a:r>
            <a:r>
              <a:rPr lang="en-GB" b="1" dirty="0"/>
              <a:t> </a:t>
            </a:r>
          </a:p>
          <a:p>
            <a:r>
              <a:rPr lang="en-GB" b="1" dirty="0"/>
              <a:t>Calm </a:t>
            </a:r>
          </a:p>
        </p:txBody>
      </p:sp>
      <p:sp>
        <p:nvSpPr>
          <p:cNvPr id="10" name="TextBox 9"/>
          <p:cNvSpPr txBox="1"/>
          <p:nvPr/>
        </p:nvSpPr>
        <p:spPr>
          <a:xfrm>
            <a:off x="1319807" y="3873811"/>
            <a:ext cx="1356397" cy="523220"/>
          </a:xfrm>
          <a:prstGeom prst="rect">
            <a:avLst/>
          </a:prstGeom>
          <a:solidFill>
            <a:srgbClr val="FFFF00"/>
          </a:solidFill>
          <a:ln>
            <a:solidFill>
              <a:schemeClr val="tx1"/>
            </a:solidFill>
          </a:ln>
        </p:spPr>
        <p:txBody>
          <a:bodyPr wrap="none" rtlCol="0">
            <a:spAutoFit/>
          </a:bodyPr>
          <a:lstStyle/>
          <a:p>
            <a:r>
              <a:rPr lang="en-GB" sz="1400" b="1" dirty="0"/>
              <a:t>What is it? </a:t>
            </a:r>
          </a:p>
          <a:p>
            <a:r>
              <a:rPr lang="en-GB" sz="1400" b="1" dirty="0"/>
              <a:t>What is it not?  </a:t>
            </a:r>
          </a:p>
        </p:txBody>
      </p:sp>
      <p:sp>
        <p:nvSpPr>
          <p:cNvPr id="11" name="TextBox 10"/>
          <p:cNvSpPr txBox="1"/>
          <p:nvPr/>
        </p:nvSpPr>
        <p:spPr>
          <a:xfrm>
            <a:off x="3438069" y="2114372"/>
            <a:ext cx="1152128" cy="369332"/>
          </a:xfrm>
          <a:prstGeom prst="rect">
            <a:avLst/>
          </a:prstGeom>
          <a:solidFill>
            <a:srgbClr val="FFFF00"/>
          </a:solidFill>
          <a:ln>
            <a:solidFill>
              <a:schemeClr val="tx1"/>
            </a:solidFill>
          </a:ln>
        </p:spPr>
        <p:txBody>
          <a:bodyPr wrap="square" rtlCol="0" anchor="ctr">
            <a:spAutoFit/>
          </a:bodyPr>
          <a:lstStyle/>
          <a:p>
            <a:r>
              <a:rPr lang="en-GB" b="1" dirty="0"/>
              <a:t>Two types  </a:t>
            </a:r>
          </a:p>
        </p:txBody>
      </p:sp>
      <p:sp>
        <p:nvSpPr>
          <p:cNvPr id="13" name="TextBox 12"/>
          <p:cNvSpPr txBox="1"/>
          <p:nvPr/>
        </p:nvSpPr>
        <p:spPr>
          <a:xfrm>
            <a:off x="5439459" y="4251457"/>
            <a:ext cx="1363643" cy="523220"/>
          </a:xfrm>
          <a:prstGeom prst="rect">
            <a:avLst/>
          </a:prstGeom>
          <a:solidFill>
            <a:srgbClr val="FFFF00"/>
          </a:solidFill>
          <a:ln>
            <a:solidFill>
              <a:schemeClr val="tx1"/>
            </a:solidFill>
          </a:ln>
        </p:spPr>
        <p:txBody>
          <a:bodyPr wrap="none" rtlCol="0">
            <a:spAutoFit/>
          </a:bodyPr>
          <a:lstStyle/>
          <a:p>
            <a:r>
              <a:rPr lang="en-GB" sz="1400" b="1" dirty="0"/>
              <a:t>Why meditate? </a:t>
            </a:r>
          </a:p>
          <a:p>
            <a:r>
              <a:rPr lang="en-GB" sz="1400" b="1" dirty="0"/>
              <a:t> 5 reasons  </a:t>
            </a:r>
          </a:p>
        </p:txBody>
      </p:sp>
      <p:cxnSp>
        <p:nvCxnSpPr>
          <p:cNvPr id="15" name="Straight Arrow Connector 14"/>
          <p:cNvCxnSpPr/>
          <p:nvPr/>
        </p:nvCxnSpPr>
        <p:spPr>
          <a:xfrm flipV="1">
            <a:off x="4355976" y="2420888"/>
            <a:ext cx="0" cy="461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1"/>
          </p:cNvCxnSpPr>
          <p:nvPr/>
        </p:nvCxnSpPr>
        <p:spPr>
          <a:xfrm flipH="1" flipV="1">
            <a:off x="2754384" y="2160539"/>
            <a:ext cx="683685" cy="1384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096227" y="3212976"/>
            <a:ext cx="755693"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788024" y="3212976"/>
            <a:ext cx="864096"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8209" y="-43101"/>
            <a:ext cx="1139286" cy="369332"/>
          </a:xfrm>
          <a:prstGeom prst="rect">
            <a:avLst/>
          </a:prstGeom>
          <a:noFill/>
        </p:spPr>
        <p:txBody>
          <a:bodyPr wrap="none" rtlCol="0">
            <a:spAutoFit/>
          </a:bodyPr>
          <a:lstStyle/>
          <a:p>
            <a:r>
              <a:rPr lang="en-GB" b="1" dirty="0"/>
              <a:t>Examples </a:t>
            </a:r>
          </a:p>
        </p:txBody>
      </p:sp>
      <p:sp>
        <p:nvSpPr>
          <p:cNvPr id="32" name="TextBox 31"/>
          <p:cNvSpPr txBox="1"/>
          <p:nvPr/>
        </p:nvSpPr>
        <p:spPr>
          <a:xfrm>
            <a:off x="7854992" y="252659"/>
            <a:ext cx="1139286" cy="369332"/>
          </a:xfrm>
          <a:prstGeom prst="rect">
            <a:avLst/>
          </a:prstGeom>
          <a:noFill/>
        </p:spPr>
        <p:txBody>
          <a:bodyPr wrap="none" rtlCol="0">
            <a:spAutoFit/>
          </a:bodyPr>
          <a:lstStyle/>
          <a:p>
            <a:r>
              <a:rPr lang="en-GB" b="1" dirty="0"/>
              <a:t>Examples </a:t>
            </a:r>
          </a:p>
        </p:txBody>
      </p:sp>
      <p:sp>
        <p:nvSpPr>
          <p:cNvPr id="34" name="TextBox 33"/>
          <p:cNvSpPr txBox="1"/>
          <p:nvPr/>
        </p:nvSpPr>
        <p:spPr>
          <a:xfrm>
            <a:off x="240183" y="4009552"/>
            <a:ext cx="1110945" cy="369332"/>
          </a:xfrm>
          <a:prstGeom prst="rect">
            <a:avLst/>
          </a:prstGeom>
          <a:noFill/>
        </p:spPr>
        <p:txBody>
          <a:bodyPr wrap="none" rtlCol="0">
            <a:spAutoFit/>
          </a:bodyPr>
          <a:lstStyle/>
          <a:p>
            <a:r>
              <a:rPr lang="en-GB" b="1" dirty="0" err="1"/>
              <a:t>Bhavana</a:t>
            </a:r>
            <a:r>
              <a:rPr lang="en-GB" b="1" dirty="0"/>
              <a:t>  </a:t>
            </a:r>
          </a:p>
        </p:txBody>
      </p:sp>
      <p:sp>
        <p:nvSpPr>
          <p:cNvPr id="35" name="TextBox 34"/>
          <p:cNvSpPr txBox="1"/>
          <p:nvPr/>
        </p:nvSpPr>
        <p:spPr>
          <a:xfrm>
            <a:off x="-55259" y="1778319"/>
            <a:ext cx="2481082" cy="707886"/>
          </a:xfrm>
          <a:prstGeom prst="rect">
            <a:avLst/>
          </a:prstGeom>
          <a:noFill/>
        </p:spPr>
        <p:txBody>
          <a:bodyPr wrap="square" rtlCol="0">
            <a:spAutoFit/>
          </a:bodyPr>
          <a:lstStyle/>
          <a:p>
            <a:r>
              <a:rPr lang="en-GB" sz="1000" dirty="0"/>
              <a:t>A02 </a:t>
            </a:r>
          </a:p>
          <a:p>
            <a:pPr marL="171450" indent="-171450">
              <a:buFont typeface="Arial" panose="020B0604020202020204" pitchFamily="34" charset="0"/>
              <a:buChar char="•"/>
            </a:pPr>
            <a:r>
              <a:rPr lang="en-GB" sz="1000" dirty="0"/>
              <a:t>not distinctly Buddhist Hindu roots  </a:t>
            </a:r>
          </a:p>
          <a:p>
            <a:pPr marL="171450" indent="-171450">
              <a:buFont typeface="Arial" panose="020B0604020202020204" pitchFamily="34" charset="0"/>
              <a:buChar char="•"/>
            </a:pPr>
            <a:r>
              <a:rPr lang="en-GB" sz="1000" dirty="0"/>
              <a:t>may not be simply religious but social therapeutic  </a:t>
            </a:r>
          </a:p>
        </p:txBody>
      </p:sp>
      <p:sp>
        <p:nvSpPr>
          <p:cNvPr id="36" name="TextBox 35"/>
          <p:cNvSpPr txBox="1"/>
          <p:nvPr/>
        </p:nvSpPr>
        <p:spPr>
          <a:xfrm>
            <a:off x="87934" y="5593606"/>
            <a:ext cx="2194697" cy="1015663"/>
          </a:xfrm>
          <a:prstGeom prst="rect">
            <a:avLst/>
          </a:prstGeom>
          <a:noFill/>
        </p:spPr>
        <p:txBody>
          <a:bodyPr wrap="square" rtlCol="0">
            <a:spAutoFit/>
          </a:bodyPr>
          <a:lstStyle/>
          <a:p>
            <a:r>
              <a:rPr lang="en-GB" sz="1000" dirty="0"/>
              <a:t>A02 </a:t>
            </a:r>
          </a:p>
          <a:p>
            <a:pPr marL="171450" indent="-171450">
              <a:buFont typeface="Arial" panose="020B0604020202020204" pitchFamily="34" charset="0"/>
              <a:buChar char="•"/>
            </a:pPr>
            <a:r>
              <a:rPr lang="en-GB" sz="1000" dirty="0"/>
              <a:t>may not be simply religious but social therapeutic  - used for anxiety and depression </a:t>
            </a:r>
          </a:p>
          <a:p>
            <a:pPr marL="171450" indent="-171450">
              <a:buFont typeface="Arial" panose="020B0604020202020204" pitchFamily="34" charset="0"/>
              <a:buChar char="•"/>
            </a:pPr>
            <a:r>
              <a:rPr lang="en-GB" sz="1000" dirty="0"/>
              <a:t> is this meditation n or something else </a:t>
            </a:r>
          </a:p>
        </p:txBody>
      </p:sp>
      <p:sp>
        <p:nvSpPr>
          <p:cNvPr id="37" name="Rectangle 36"/>
          <p:cNvSpPr/>
          <p:nvPr/>
        </p:nvSpPr>
        <p:spPr>
          <a:xfrm>
            <a:off x="5803200" y="351"/>
            <a:ext cx="3339785" cy="553998"/>
          </a:xfrm>
          <a:prstGeom prst="rect">
            <a:avLst/>
          </a:prstGeom>
        </p:spPr>
        <p:txBody>
          <a:bodyPr wrap="square">
            <a:spAutoFit/>
          </a:bodyPr>
          <a:lstStyle/>
          <a:p>
            <a:r>
              <a:rPr lang="en-GB" sz="1200" dirty="0">
                <a:hlinkClick r:id="rId2"/>
              </a:rPr>
              <a:t>https://www.youtube.com/watch?v=B03Atq33_KQ</a:t>
            </a:r>
            <a:endParaRPr lang="en-GB" sz="1200" dirty="0"/>
          </a:p>
          <a:p>
            <a:endParaRPr lang="en-GB" dirty="0"/>
          </a:p>
        </p:txBody>
      </p:sp>
      <p:sp>
        <p:nvSpPr>
          <p:cNvPr id="20" name="Rectangle 19"/>
          <p:cNvSpPr/>
          <p:nvPr/>
        </p:nvSpPr>
        <p:spPr>
          <a:xfrm>
            <a:off x="3995936" y="351"/>
            <a:ext cx="1844216" cy="1815882"/>
          </a:xfrm>
          <a:prstGeom prst="rect">
            <a:avLst/>
          </a:prstGeom>
          <a:solidFill>
            <a:schemeClr val="accent6">
              <a:lumMod val="40000"/>
              <a:lumOff val="60000"/>
            </a:schemeClr>
          </a:solidFill>
        </p:spPr>
        <p:txBody>
          <a:bodyPr wrap="square">
            <a:spAutoFit/>
          </a:bodyPr>
          <a:lstStyle/>
          <a:p>
            <a:r>
              <a:rPr lang="en-GB" sz="800" dirty="0"/>
              <a:t>There is a broad similarity between Northern and Eastern Buddhism meditation paths. </a:t>
            </a:r>
          </a:p>
          <a:p>
            <a:r>
              <a:rPr lang="en-GB" sz="800" dirty="0"/>
              <a:t>Begins with traditional calm practices with the foundations of mindfulness, so as to attain access concentration. Then insight into the ‘three marks’ might be achieved.  ‘Full realisation only comes, however, when even knowledge of non-duality is seen as empty, and there is a liberating insight into emptiness. This is ‘The Path of Seeing’, which makes a person a Holy Bodhisattva.’ </a:t>
            </a:r>
            <a:r>
              <a:rPr lang="en-GB" sz="800" dirty="0" err="1"/>
              <a:t>Keown</a:t>
            </a:r>
            <a:endParaRPr lang="en-GB" sz="800" dirty="0"/>
          </a:p>
        </p:txBody>
      </p:sp>
      <p:sp>
        <p:nvSpPr>
          <p:cNvPr id="2" name="Rectangle 1"/>
          <p:cNvSpPr/>
          <p:nvPr/>
        </p:nvSpPr>
        <p:spPr>
          <a:xfrm>
            <a:off x="116529" y="2420888"/>
            <a:ext cx="3115639" cy="1323439"/>
          </a:xfrm>
          <a:prstGeom prst="rect">
            <a:avLst/>
          </a:prstGeom>
        </p:spPr>
        <p:txBody>
          <a:bodyPr wrap="square">
            <a:spAutoFit/>
          </a:bodyPr>
          <a:lstStyle/>
          <a:p>
            <a:r>
              <a:rPr lang="en-GB" sz="1000" dirty="0" err="1"/>
              <a:t>Samatha</a:t>
            </a:r>
            <a:r>
              <a:rPr lang="en-GB" sz="1000" dirty="0"/>
              <a:t> has a range of meanings but is commonly thought of as concentration. It is an essential ingredient for training the mind toward liberation. We all have some ability to concentrate and some people have a natural aptitude but there is usually always a need to strengthen this factor.</a:t>
            </a:r>
          </a:p>
          <a:p>
            <a:r>
              <a:rPr lang="en-GB" sz="1000" dirty="0"/>
              <a:t>In the search for truth we need to develop sharp eyes, a sharp mind; this is the ability to concentrate</a:t>
            </a:r>
          </a:p>
        </p:txBody>
      </p:sp>
      <p:sp>
        <p:nvSpPr>
          <p:cNvPr id="3" name="Rectangle 2"/>
          <p:cNvSpPr/>
          <p:nvPr/>
        </p:nvSpPr>
        <p:spPr>
          <a:xfrm>
            <a:off x="6898844" y="3022837"/>
            <a:ext cx="2190030" cy="1631216"/>
          </a:xfrm>
          <a:prstGeom prst="rect">
            <a:avLst/>
          </a:prstGeom>
        </p:spPr>
        <p:txBody>
          <a:bodyPr wrap="square">
            <a:spAutoFit/>
          </a:bodyPr>
          <a:lstStyle/>
          <a:p>
            <a:pPr lvl="0"/>
            <a:r>
              <a:rPr lang="en-GB" sz="1000" dirty="0" err="1">
                <a:solidFill>
                  <a:prstClr val="black"/>
                </a:solidFill>
              </a:rPr>
              <a:t>Vipassana</a:t>
            </a:r>
            <a:r>
              <a:rPr lang="en-GB" sz="1000" dirty="0">
                <a:solidFill>
                  <a:prstClr val="black"/>
                </a:solidFill>
              </a:rPr>
              <a:t> is a way of self-transformation through self-observation. It focuses on the deep interconnection between mind and body, which can be experienced directly by disciplined attention to the physical sensations that form the life of the body, and that continuously interconnect and condition the life of the mind.</a:t>
            </a:r>
          </a:p>
        </p:txBody>
      </p:sp>
      <p:sp>
        <p:nvSpPr>
          <p:cNvPr id="4" name="Rectangle 3"/>
          <p:cNvSpPr/>
          <p:nvPr/>
        </p:nvSpPr>
        <p:spPr>
          <a:xfrm>
            <a:off x="151622" y="4467122"/>
            <a:ext cx="3115638" cy="1107996"/>
          </a:xfrm>
          <a:prstGeom prst="rect">
            <a:avLst/>
          </a:prstGeom>
          <a:solidFill>
            <a:schemeClr val="accent6">
              <a:lumMod val="40000"/>
              <a:lumOff val="60000"/>
            </a:schemeClr>
          </a:solidFill>
        </p:spPr>
        <p:txBody>
          <a:bodyPr wrap="square">
            <a:spAutoFit/>
          </a:bodyPr>
          <a:lstStyle/>
          <a:p>
            <a:r>
              <a:rPr lang="en-GB" sz="1100" dirty="0"/>
              <a:t>The more general term for meditation in Buddhism, however, is </a:t>
            </a:r>
            <a:r>
              <a:rPr lang="en-GB" sz="1100" dirty="0" err="1"/>
              <a:t>bhāvāna</a:t>
            </a:r>
            <a:r>
              <a:rPr lang="en-GB" sz="1100" dirty="0"/>
              <a:t>, which means ‘cultivation’ or literally ‘making become’.  The literal meaning is quite appropriate, for meditation is the principle Buddhist strategy for making oneself what one wishes to be. </a:t>
            </a:r>
            <a:r>
              <a:rPr lang="en-GB" sz="1100" dirty="0" err="1"/>
              <a:t>Keown</a:t>
            </a:r>
            <a:endParaRPr lang="en-GB" sz="1100" dirty="0"/>
          </a:p>
        </p:txBody>
      </p:sp>
      <p:sp>
        <p:nvSpPr>
          <p:cNvPr id="5" name="Rectangle 4"/>
          <p:cNvSpPr/>
          <p:nvPr/>
        </p:nvSpPr>
        <p:spPr>
          <a:xfrm>
            <a:off x="3663647" y="4770080"/>
            <a:ext cx="3288033" cy="1569660"/>
          </a:xfrm>
          <a:prstGeom prst="rect">
            <a:avLst/>
          </a:prstGeom>
        </p:spPr>
        <p:txBody>
          <a:bodyPr wrap="square">
            <a:spAutoFit/>
          </a:bodyPr>
          <a:lstStyle/>
          <a:p>
            <a:pPr marL="285750" indent="-285750">
              <a:buFont typeface="Arial" panose="020B0604020202020204" pitchFamily="34" charset="0"/>
              <a:buChar char="•"/>
            </a:pPr>
            <a:r>
              <a:rPr lang="en-GB" sz="1050" dirty="0"/>
              <a:t>It is part of the 8 fold path</a:t>
            </a:r>
          </a:p>
          <a:p>
            <a:pPr marL="285750" indent="-285750">
              <a:buFont typeface="Arial" panose="020B0604020202020204" pitchFamily="34" charset="0"/>
              <a:buChar char="•"/>
            </a:pPr>
            <a:r>
              <a:rPr lang="en-GB" sz="1050" dirty="0"/>
              <a:t>It is the way to achieve enlightenment</a:t>
            </a:r>
          </a:p>
          <a:p>
            <a:pPr marL="285750" indent="-285750">
              <a:buFont typeface="Arial" panose="020B0604020202020204" pitchFamily="34" charset="0"/>
              <a:buChar char="•"/>
            </a:pPr>
            <a:r>
              <a:rPr lang="en-GB" sz="1050" dirty="0"/>
              <a:t>It helps to clear the mind, reduce stress, anxiety, anger, and hatred (therefore bringing you better karma)</a:t>
            </a:r>
          </a:p>
          <a:p>
            <a:pPr marL="285750" indent="-285750">
              <a:buFont typeface="Arial" panose="020B0604020202020204" pitchFamily="34" charset="0"/>
              <a:buChar char="•"/>
            </a:pPr>
            <a:r>
              <a:rPr lang="en-GB" sz="1050" dirty="0"/>
              <a:t>It suggests that the answer to life’s problems have to come from your own mind, rather than relying on divine intervention</a:t>
            </a:r>
            <a:r>
              <a:rPr lang="en-GB" sz="1200" dirty="0"/>
              <a:t>.</a:t>
            </a:r>
          </a:p>
          <a:p>
            <a:pPr marL="285750" indent="-285750">
              <a:buFont typeface="Arial" panose="020B0604020202020204" pitchFamily="34" charset="0"/>
              <a:buChar char="•"/>
            </a:pPr>
            <a:r>
              <a:rPr lang="en-GB" sz="1050" dirty="0"/>
              <a:t>The Buddha did it </a:t>
            </a:r>
          </a:p>
        </p:txBody>
      </p:sp>
      <p:sp>
        <p:nvSpPr>
          <p:cNvPr id="6" name="Rectangle 5"/>
          <p:cNvSpPr/>
          <p:nvPr/>
        </p:nvSpPr>
        <p:spPr>
          <a:xfrm>
            <a:off x="46219" y="277592"/>
            <a:ext cx="2862064" cy="1384995"/>
          </a:xfrm>
          <a:prstGeom prst="rect">
            <a:avLst/>
          </a:prstGeom>
        </p:spPr>
        <p:txBody>
          <a:bodyPr wrap="square">
            <a:spAutoFit/>
          </a:bodyPr>
          <a:lstStyle/>
          <a:p>
            <a:r>
              <a:rPr lang="en-GB" sz="1050" dirty="0"/>
              <a:t>1 The most common type of meditation is ‘Breath Awareness’.  The exact method varies greatly from teacher to teacher but the basic idea is to use one’s breath in order to create a focussed, calm, mind.</a:t>
            </a:r>
          </a:p>
          <a:p>
            <a:r>
              <a:rPr lang="en-GB" sz="1050" dirty="0"/>
              <a:t>2 A ‘</a:t>
            </a:r>
            <a:r>
              <a:rPr lang="en-GB" sz="1050" dirty="0" err="1"/>
              <a:t>Kasina</a:t>
            </a:r>
            <a:r>
              <a:rPr lang="en-GB" sz="1050" dirty="0"/>
              <a:t>’ refers to a smallish disc that one focusses on as a meditation.  There are 10 </a:t>
            </a:r>
            <a:r>
              <a:rPr lang="en-GB" sz="1050" dirty="0" err="1"/>
              <a:t>Kasinas</a:t>
            </a:r>
            <a:r>
              <a:rPr lang="en-GB" sz="1050" dirty="0"/>
              <a:t>, such as the ‘Earth’ &amp; ‘Fire’ </a:t>
            </a:r>
            <a:r>
              <a:rPr lang="en-GB" sz="1050" dirty="0" err="1"/>
              <a:t>Kasinas</a:t>
            </a:r>
            <a:endParaRPr lang="en-GB" sz="1050" dirty="0"/>
          </a:p>
        </p:txBody>
      </p:sp>
      <p:sp>
        <p:nvSpPr>
          <p:cNvPr id="14" name="Rectangle 13"/>
          <p:cNvSpPr/>
          <p:nvPr/>
        </p:nvSpPr>
        <p:spPr>
          <a:xfrm>
            <a:off x="6376520" y="581837"/>
            <a:ext cx="2584191" cy="2516073"/>
          </a:xfrm>
          <a:prstGeom prst="rect">
            <a:avLst/>
          </a:prstGeom>
        </p:spPr>
        <p:txBody>
          <a:bodyPr wrap="square">
            <a:spAutoFit/>
          </a:bodyPr>
          <a:lstStyle/>
          <a:p>
            <a:r>
              <a:rPr lang="en-GB" sz="1050" dirty="0"/>
              <a:t>1 One might analyse one’s body and mind </a:t>
            </a:r>
            <a:r>
              <a:rPr lang="en-GB" sz="1050" dirty="0" err="1"/>
              <a:t>khandha</a:t>
            </a:r>
            <a:r>
              <a:rPr lang="en-GB" sz="1050" dirty="0"/>
              <a:t> by </a:t>
            </a:r>
            <a:r>
              <a:rPr lang="en-GB" sz="1050" dirty="0" err="1"/>
              <a:t>khandha</a:t>
            </a:r>
            <a:endParaRPr lang="en-GB" sz="1050" dirty="0"/>
          </a:p>
          <a:p>
            <a:r>
              <a:rPr lang="en-GB" sz="1050" dirty="0"/>
              <a:t>The idea is that one comes round to the idea of ‘no inherent self’</a:t>
            </a:r>
          </a:p>
          <a:p>
            <a:r>
              <a:rPr lang="en-GB" sz="1050" dirty="0"/>
              <a:t>This is designed to affect one’s everyday actions so that they are more self-aware and open to the feelings of others</a:t>
            </a:r>
          </a:p>
          <a:p>
            <a:r>
              <a:rPr lang="en-GB" sz="1050" dirty="0"/>
              <a:t>2 ‘Death Awareness’ meditation might involve visualising images to do with dead things but such meditations can have a harmful effect if they are not balanced with more positive meditations. Therefore the guidance of a teacher or Sangha, with whom you can talk about your experiences is generally highly recommended</a:t>
            </a:r>
          </a:p>
        </p:txBody>
      </p:sp>
      <p:sp>
        <p:nvSpPr>
          <p:cNvPr id="27" name="Rectangle 26"/>
          <p:cNvSpPr/>
          <p:nvPr/>
        </p:nvSpPr>
        <p:spPr>
          <a:xfrm>
            <a:off x="3663647" y="6252328"/>
            <a:ext cx="3288033" cy="553998"/>
          </a:xfrm>
          <a:prstGeom prst="rect">
            <a:avLst/>
          </a:prstGeom>
          <a:solidFill>
            <a:schemeClr val="accent6">
              <a:lumMod val="40000"/>
              <a:lumOff val="60000"/>
            </a:schemeClr>
          </a:solidFill>
        </p:spPr>
        <p:txBody>
          <a:bodyPr wrap="square">
            <a:spAutoFit/>
          </a:bodyPr>
          <a:lstStyle/>
          <a:p>
            <a:r>
              <a:rPr lang="en-GB" sz="1000" dirty="0"/>
              <a:t>The world is afflicted by death and decay. But the wise do not grieve, having realized the nature of the world.   The Buddha </a:t>
            </a:r>
          </a:p>
        </p:txBody>
      </p:sp>
      <p:sp>
        <p:nvSpPr>
          <p:cNvPr id="17" name="TextBox 16"/>
          <p:cNvSpPr txBox="1"/>
          <p:nvPr/>
        </p:nvSpPr>
        <p:spPr>
          <a:xfrm>
            <a:off x="2152919" y="5663356"/>
            <a:ext cx="1510728" cy="1061829"/>
          </a:xfrm>
          <a:prstGeom prst="rect">
            <a:avLst/>
          </a:prstGeom>
          <a:solidFill>
            <a:schemeClr val="accent6">
              <a:lumMod val="40000"/>
              <a:lumOff val="60000"/>
            </a:schemeClr>
          </a:solidFill>
        </p:spPr>
        <p:txBody>
          <a:bodyPr wrap="square" rtlCol="0">
            <a:spAutoFit/>
          </a:bodyPr>
          <a:lstStyle/>
          <a:p>
            <a:r>
              <a:rPr lang="en-GB" sz="1050" dirty="0"/>
              <a:t>Susan Blackmore  psychologist supports the consistency of Buddhist psychology – </a:t>
            </a:r>
            <a:r>
              <a:rPr lang="en-GB" sz="1050" dirty="0" err="1"/>
              <a:t>esp</a:t>
            </a:r>
            <a:r>
              <a:rPr lang="en-GB" sz="1050" dirty="0"/>
              <a:t> their responses to stress and change</a:t>
            </a:r>
          </a:p>
        </p:txBody>
      </p:sp>
      <p:sp>
        <p:nvSpPr>
          <p:cNvPr id="18" name="TextBox 17"/>
          <p:cNvSpPr txBox="1"/>
          <p:nvPr/>
        </p:nvSpPr>
        <p:spPr>
          <a:xfrm>
            <a:off x="3544645" y="3546668"/>
            <a:ext cx="1845540" cy="1223412"/>
          </a:xfrm>
          <a:prstGeom prst="rect">
            <a:avLst/>
          </a:prstGeom>
          <a:solidFill>
            <a:schemeClr val="accent6">
              <a:lumMod val="60000"/>
              <a:lumOff val="40000"/>
            </a:schemeClr>
          </a:solidFill>
        </p:spPr>
        <p:txBody>
          <a:bodyPr wrap="square" rtlCol="0">
            <a:spAutoFit/>
          </a:bodyPr>
          <a:lstStyle/>
          <a:p>
            <a:r>
              <a:rPr lang="en-GB" sz="1050" dirty="0"/>
              <a:t>Prof Marsha </a:t>
            </a:r>
            <a:r>
              <a:rPr lang="en-GB" sz="1050" dirty="0" err="1"/>
              <a:t>Linehan</a:t>
            </a:r>
            <a:r>
              <a:rPr lang="en-GB" sz="1050" dirty="0"/>
              <a:t> and  Dr Sheldon Kopp influenced by Buddhist psychology and mindfulness – Kopp </a:t>
            </a:r>
            <a:r>
              <a:rPr lang="en-GB" sz="1050" dirty="0" err="1"/>
              <a:t>esp</a:t>
            </a:r>
            <a:r>
              <a:rPr lang="en-GB" sz="1050" dirty="0"/>
              <a:t> attachment and letting go and need to turn to oneself for peace</a:t>
            </a:r>
          </a:p>
        </p:txBody>
      </p:sp>
      <p:sp>
        <p:nvSpPr>
          <p:cNvPr id="12" name="Rectangle 11"/>
          <p:cNvSpPr/>
          <p:nvPr/>
        </p:nvSpPr>
        <p:spPr>
          <a:xfrm>
            <a:off x="3865662" y="2835112"/>
            <a:ext cx="1841081" cy="461665"/>
          </a:xfrm>
          <a:prstGeom prst="rect">
            <a:avLst/>
          </a:prstGeom>
          <a:solidFill>
            <a:srgbClr val="FFFF00"/>
          </a:solidFill>
          <a:ln>
            <a:solidFill>
              <a:schemeClr val="tx1"/>
            </a:solidFill>
          </a:ln>
        </p:spPr>
        <p:txBody>
          <a:bodyPr wrap="none">
            <a:spAutoFit/>
          </a:bodyPr>
          <a:lstStyle/>
          <a:p>
            <a:r>
              <a:rPr lang="en-GB" sz="2400" b="1" dirty="0"/>
              <a:t>3 Meditation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326" y="1688077"/>
            <a:ext cx="1572242" cy="1123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7042912" y="4660031"/>
            <a:ext cx="2018192" cy="2123658"/>
          </a:xfrm>
          <a:prstGeom prst="rect">
            <a:avLst/>
          </a:prstGeom>
          <a:solidFill>
            <a:schemeClr val="accent6">
              <a:lumMod val="40000"/>
              <a:lumOff val="60000"/>
            </a:schemeClr>
          </a:solidFill>
        </p:spPr>
        <p:txBody>
          <a:bodyPr wrap="square">
            <a:spAutoFit/>
          </a:bodyPr>
          <a:lstStyle/>
          <a:p>
            <a:r>
              <a:rPr lang="en-GB" sz="1100" dirty="0"/>
              <a:t>Many of us try to do so many things at once that there is no space for serenity. We wonder why we are unhappy, why we feel alienated. We just need to remember to practice relaxing into our life, in all its joys and sorrows, and to relinquish the need to know what’s going to happen next.</a:t>
            </a:r>
          </a:p>
          <a:p>
            <a:r>
              <a:rPr lang="en-GB" sz="1100" dirty="0"/>
              <a:t>—Michele McDonald, “Finding Patience”</a:t>
            </a:r>
          </a:p>
        </p:txBody>
      </p:sp>
      <p:sp>
        <p:nvSpPr>
          <p:cNvPr id="7" name="Rectangle 6"/>
          <p:cNvSpPr/>
          <p:nvPr/>
        </p:nvSpPr>
        <p:spPr>
          <a:xfrm>
            <a:off x="2724242" y="35209"/>
            <a:ext cx="1122988" cy="1815882"/>
          </a:xfrm>
          <a:prstGeom prst="rect">
            <a:avLst/>
          </a:prstGeom>
          <a:solidFill>
            <a:schemeClr val="accent6">
              <a:lumMod val="60000"/>
              <a:lumOff val="40000"/>
            </a:schemeClr>
          </a:solidFill>
        </p:spPr>
        <p:txBody>
          <a:bodyPr wrap="square">
            <a:spAutoFit/>
          </a:bodyPr>
          <a:lstStyle/>
          <a:p>
            <a:r>
              <a:rPr lang="en-GB" sz="800" dirty="0"/>
              <a:t>The breath changes and you change. Nothing stays the same, yet there is constancy. The breath reminds us that we are here and alive: let it be your anchor to the present moment.—</a:t>
            </a:r>
            <a:r>
              <a:rPr lang="en-GB" sz="800" dirty="0" err="1"/>
              <a:t>Elana</a:t>
            </a:r>
            <a:r>
              <a:rPr lang="en-GB" sz="800" dirty="0"/>
              <a:t> Rosenbaum, “Guided Meditation: Awareness of Breathing”</a:t>
            </a:r>
          </a:p>
        </p:txBody>
      </p:sp>
    </p:spTree>
    <p:extLst>
      <p:ext uri="{BB962C8B-B14F-4D97-AF65-F5344CB8AC3E}">
        <p14:creationId xmlns:p14="http://schemas.microsoft.com/office/powerpoint/2010/main" val="333130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5794" y="4888563"/>
            <a:ext cx="2287215" cy="307777"/>
          </a:xfrm>
          <a:prstGeom prst="rect">
            <a:avLst/>
          </a:prstGeom>
          <a:solidFill>
            <a:srgbClr val="FFFF00"/>
          </a:solidFill>
          <a:ln>
            <a:solidFill>
              <a:schemeClr val="tx1"/>
            </a:solidFill>
          </a:ln>
        </p:spPr>
        <p:txBody>
          <a:bodyPr wrap="square" rtlCol="0">
            <a:spAutoFit/>
          </a:bodyPr>
          <a:lstStyle/>
          <a:p>
            <a:r>
              <a:rPr lang="en-GB" sz="1400" b="1" dirty="0"/>
              <a:t>Problems with meditation? </a:t>
            </a:r>
          </a:p>
        </p:txBody>
      </p:sp>
      <p:sp>
        <p:nvSpPr>
          <p:cNvPr id="12" name="TextBox 11"/>
          <p:cNvSpPr txBox="1"/>
          <p:nvPr/>
        </p:nvSpPr>
        <p:spPr>
          <a:xfrm>
            <a:off x="5604537" y="2677270"/>
            <a:ext cx="2069541" cy="369332"/>
          </a:xfrm>
          <a:prstGeom prst="rect">
            <a:avLst/>
          </a:prstGeom>
          <a:solidFill>
            <a:srgbClr val="FFFF00"/>
          </a:solidFill>
          <a:ln>
            <a:solidFill>
              <a:schemeClr val="tx1"/>
            </a:solidFill>
          </a:ln>
        </p:spPr>
        <p:txBody>
          <a:bodyPr wrap="none" rtlCol="0">
            <a:spAutoFit/>
          </a:bodyPr>
          <a:lstStyle/>
          <a:p>
            <a:r>
              <a:rPr lang="en-GB" b="1" dirty="0"/>
              <a:t> Is it the only way?  </a:t>
            </a:r>
          </a:p>
        </p:txBody>
      </p:sp>
      <p:cxnSp>
        <p:nvCxnSpPr>
          <p:cNvPr id="14" name="Straight Arrow Connector 13"/>
          <p:cNvCxnSpPr/>
          <p:nvPr/>
        </p:nvCxnSpPr>
        <p:spPr>
          <a:xfrm flipH="1" flipV="1">
            <a:off x="3419872" y="2367171"/>
            <a:ext cx="890810" cy="6136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04368" y="2780782"/>
            <a:ext cx="1037108" cy="184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156012" y="3280890"/>
            <a:ext cx="534902" cy="4381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2605" y="2290183"/>
            <a:ext cx="2973407" cy="2123658"/>
          </a:xfrm>
          <a:prstGeom prst="rect">
            <a:avLst/>
          </a:prstGeom>
          <a:solidFill>
            <a:schemeClr val="accent6">
              <a:lumMod val="40000"/>
              <a:lumOff val="60000"/>
            </a:schemeClr>
          </a:solidFill>
        </p:spPr>
        <p:txBody>
          <a:bodyPr wrap="square" rtlCol="0">
            <a:spAutoFit/>
          </a:bodyPr>
          <a:lstStyle/>
          <a:p>
            <a:r>
              <a:rPr lang="en-GB" sz="1200" b="1" dirty="0" err="1"/>
              <a:t>Jhanas</a:t>
            </a:r>
            <a:r>
              <a:rPr lang="en-GB" sz="1200" b="1" dirty="0"/>
              <a:t>  levels of trance Increasing focus and depth </a:t>
            </a:r>
          </a:p>
          <a:p>
            <a:r>
              <a:rPr lang="en-GB" sz="1200" b="1" dirty="0"/>
              <a:t>Joy</a:t>
            </a:r>
          </a:p>
          <a:p>
            <a:r>
              <a:rPr lang="en-GB" sz="1200" b="1" dirty="0"/>
              <a:t>Contentment</a:t>
            </a:r>
          </a:p>
          <a:p>
            <a:r>
              <a:rPr lang="en-GB" sz="1200" b="1" dirty="0"/>
              <a:t>Utter peacefulness</a:t>
            </a:r>
          </a:p>
          <a:p>
            <a:r>
              <a:rPr lang="en-GB" sz="1200" b="1" dirty="0"/>
              <a:t>Infinity of space</a:t>
            </a:r>
          </a:p>
          <a:p>
            <a:r>
              <a:rPr lang="en-GB" sz="1200" b="1" dirty="0"/>
              <a:t>Infinity of consciousness</a:t>
            </a:r>
          </a:p>
          <a:p>
            <a:r>
              <a:rPr lang="en-GB" sz="1200" b="1" dirty="0"/>
              <a:t>No-thingness</a:t>
            </a:r>
          </a:p>
          <a:p>
            <a:r>
              <a:rPr lang="en-GB" sz="1200" b="1" dirty="0"/>
              <a:t>Neither perception nor non-perception</a:t>
            </a:r>
          </a:p>
          <a:p>
            <a:r>
              <a:rPr lang="en-GB" sz="1200" b="1" dirty="0"/>
              <a:t>Cessation</a:t>
            </a:r>
          </a:p>
          <a:p>
            <a:r>
              <a:rPr lang="en-GB" sz="1200" b="1" dirty="0"/>
              <a:t>(from </a:t>
            </a:r>
            <a:r>
              <a:rPr lang="en-GB" sz="1200" b="1" dirty="0" err="1"/>
              <a:t>Anguttara</a:t>
            </a:r>
            <a:r>
              <a:rPr lang="en-GB" sz="1200" b="1" dirty="0"/>
              <a:t> </a:t>
            </a:r>
            <a:r>
              <a:rPr lang="en-GB" sz="1200" b="1" dirty="0" err="1"/>
              <a:t>Nikaya</a:t>
            </a:r>
            <a:r>
              <a:rPr lang="en-GB" sz="1200" b="1" dirty="0"/>
              <a:t> 9.36) </a:t>
            </a:r>
          </a:p>
        </p:txBody>
      </p:sp>
      <p:sp>
        <p:nvSpPr>
          <p:cNvPr id="25" name="TextBox 24"/>
          <p:cNvSpPr txBox="1"/>
          <p:nvPr/>
        </p:nvSpPr>
        <p:spPr>
          <a:xfrm>
            <a:off x="5940152" y="50140"/>
            <a:ext cx="3095835" cy="461665"/>
          </a:xfrm>
          <a:prstGeom prst="rect">
            <a:avLst/>
          </a:prstGeom>
          <a:solidFill>
            <a:srgbClr val="FFFF00"/>
          </a:solidFill>
        </p:spPr>
        <p:txBody>
          <a:bodyPr wrap="square" rtlCol="0">
            <a:spAutoFit/>
          </a:bodyPr>
          <a:lstStyle/>
          <a:p>
            <a:r>
              <a:rPr lang="en-GB" sz="1200" b="1" dirty="0"/>
              <a:t>Another </a:t>
            </a:r>
            <a:r>
              <a:rPr lang="en-GB" sz="1200" b="1" dirty="0" err="1"/>
              <a:t>Samatha</a:t>
            </a:r>
            <a:r>
              <a:rPr lang="en-GB" sz="1200" b="1" dirty="0"/>
              <a:t>  practice </a:t>
            </a:r>
          </a:p>
          <a:p>
            <a:r>
              <a:rPr lang="en-GB" sz="1200" b="1" dirty="0"/>
              <a:t>Brahma </a:t>
            </a:r>
            <a:r>
              <a:rPr lang="en-GB" sz="1200" b="1" dirty="0" err="1"/>
              <a:t>Vihara</a:t>
            </a:r>
            <a:r>
              <a:rPr lang="en-GB" sz="1200" b="1" dirty="0"/>
              <a:t> 4 Measureless states  </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8" y="-1"/>
            <a:ext cx="4212000" cy="2256499"/>
          </a:xfrm>
          <a:prstGeom prst="rect">
            <a:avLst/>
          </a:prstGeom>
        </p:spPr>
      </p:pic>
      <p:sp>
        <p:nvSpPr>
          <p:cNvPr id="2" name="Rectangle 1"/>
          <p:cNvSpPr/>
          <p:nvPr/>
        </p:nvSpPr>
        <p:spPr>
          <a:xfrm>
            <a:off x="5940152" y="471395"/>
            <a:ext cx="3095835" cy="1954381"/>
          </a:xfrm>
          <a:prstGeom prst="rect">
            <a:avLst/>
          </a:prstGeom>
        </p:spPr>
        <p:txBody>
          <a:bodyPr wrap="square">
            <a:spAutoFit/>
          </a:bodyPr>
          <a:lstStyle/>
          <a:p>
            <a:r>
              <a:rPr lang="en-GB" sz="1100" dirty="0"/>
              <a:t> Lit. ‘Ultimate Abode’ Usually translated as ‘The Four Measureless States’, These meditations aim at generating altruistic thoughts </a:t>
            </a:r>
          </a:p>
          <a:p>
            <a:pPr marL="228600" indent="-228600">
              <a:buFont typeface="+mj-lt"/>
              <a:buAutoNum type="arabicPeriod"/>
            </a:pPr>
            <a:r>
              <a:rPr lang="en-GB" sz="1100" dirty="0"/>
              <a:t>Metta </a:t>
            </a:r>
            <a:r>
              <a:rPr lang="en-GB" sz="1100" dirty="0" err="1"/>
              <a:t>Bhavana</a:t>
            </a:r>
            <a:r>
              <a:rPr lang="en-GB" sz="1100" dirty="0"/>
              <a:t> – Loving Kindness ( Thinking thoughts of love towards others)</a:t>
            </a:r>
          </a:p>
          <a:p>
            <a:pPr marL="228600" indent="-228600">
              <a:buFont typeface="+mj-lt"/>
              <a:buAutoNum type="arabicPeriod"/>
            </a:pPr>
            <a:r>
              <a:rPr lang="en-GB" sz="1100" dirty="0" err="1"/>
              <a:t>Karuna</a:t>
            </a:r>
            <a:r>
              <a:rPr lang="en-GB" sz="1100" dirty="0"/>
              <a:t> </a:t>
            </a:r>
            <a:r>
              <a:rPr lang="en-GB" sz="1100" dirty="0" err="1"/>
              <a:t>Bhavana</a:t>
            </a:r>
            <a:r>
              <a:rPr lang="en-GB" sz="1100" dirty="0"/>
              <a:t>- Compassion ( generating thoughts of helping others)</a:t>
            </a:r>
          </a:p>
          <a:p>
            <a:pPr marL="228600" indent="-228600">
              <a:buFont typeface="+mj-lt"/>
              <a:buAutoNum type="arabicPeriod"/>
            </a:pPr>
            <a:r>
              <a:rPr lang="en-GB" sz="1100" dirty="0" err="1"/>
              <a:t>Mudita</a:t>
            </a:r>
            <a:r>
              <a:rPr lang="en-GB" sz="1100" dirty="0"/>
              <a:t> </a:t>
            </a:r>
            <a:r>
              <a:rPr lang="en-GB" sz="1100" dirty="0" err="1"/>
              <a:t>Bhavana</a:t>
            </a:r>
            <a:r>
              <a:rPr lang="en-GB" sz="1100" dirty="0"/>
              <a:t>- Joy ( Thinking joyously about the good qualities of others)</a:t>
            </a:r>
          </a:p>
          <a:p>
            <a:pPr marL="228600" indent="-228600">
              <a:buFont typeface="+mj-lt"/>
              <a:buAutoNum type="arabicPeriod"/>
            </a:pPr>
            <a:r>
              <a:rPr lang="en-GB" sz="1100" dirty="0" err="1"/>
              <a:t>Upekkha</a:t>
            </a:r>
            <a:r>
              <a:rPr lang="en-GB" sz="1100" dirty="0"/>
              <a:t> </a:t>
            </a:r>
            <a:r>
              <a:rPr lang="en-GB" sz="1100" dirty="0" err="1"/>
              <a:t>Bhavana</a:t>
            </a:r>
            <a:r>
              <a:rPr lang="en-GB" sz="1100" dirty="0"/>
              <a:t> – Equanimity ( generating thoughts of how we are all </a:t>
            </a:r>
          </a:p>
        </p:txBody>
      </p:sp>
      <p:sp>
        <p:nvSpPr>
          <p:cNvPr id="3" name="Rectangle 2"/>
          <p:cNvSpPr/>
          <p:nvPr/>
        </p:nvSpPr>
        <p:spPr>
          <a:xfrm>
            <a:off x="5441476" y="3139698"/>
            <a:ext cx="3539463" cy="938719"/>
          </a:xfrm>
          <a:prstGeom prst="rect">
            <a:avLst/>
          </a:prstGeom>
        </p:spPr>
        <p:txBody>
          <a:bodyPr wrap="square">
            <a:spAutoFit/>
          </a:bodyPr>
          <a:lstStyle/>
          <a:p>
            <a:r>
              <a:rPr lang="en-GB" sz="1100" dirty="0"/>
              <a:t>In Mahayana ,use of images  these ‘deities’ may simply symbolise aspects of our enlightened mind.</a:t>
            </a:r>
          </a:p>
          <a:p>
            <a:r>
              <a:rPr lang="en-GB" sz="1100" dirty="0"/>
              <a:t>So, for example, when you focus on </a:t>
            </a:r>
            <a:r>
              <a:rPr lang="en-GB" sz="1100" dirty="0" err="1"/>
              <a:t>Avalokiteshvara</a:t>
            </a:r>
            <a:r>
              <a:rPr lang="en-GB" sz="1100" dirty="0"/>
              <a:t> you are engaging with the principle of enlightenment that he represents – in this case Compassion</a:t>
            </a:r>
          </a:p>
        </p:txBody>
      </p:sp>
      <p:sp>
        <p:nvSpPr>
          <p:cNvPr id="4" name="Rectangle 3"/>
          <p:cNvSpPr/>
          <p:nvPr/>
        </p:nvSpPr>
        <p:spPr>
          <a:xfrm>
            <a:off x="5434593" y="4129556"/>
            <a:ext cx="3709407" cy="1785104"/>
          </a:xfrm>
          <a:prstGeom prst="rect">
            <a:avLst/>
          </a:prstGeom>
          <a:solidFill>
            <a:schemeClr val="accent6">
              <a:lumMod val="40000"/>
              <a:lumOff val="60000"/>
            </a:schemeClr>
          </a:solidFill>
        </p:spPr>
        <p:txBody>
          <a:bodyPr wrap="square">
            <a:spAutoFit/>
          </a:bodyPr>
          <a:lstStyle/>
          <a:p>
            <a:r>
              <a:rPr lang="en-GB" sz="1000" dirty="0"/>
              <a:t>Mantra: Edward </a:t>
            </a:r>
            <a:r>
              <a:rPr lang="en-GB" sz="1000" dirty="0" err="1"/>
              <a:t>Conze</a:t>
            </a:r>
            <a:r>
              <a:rPr lang="en-GB" sz="1000" dirty="0"/>
              <a:t> translates mantra as ‘Spell’</a:t>
            </a:r>
          </a:p>
          <a:p>
            <a:r>
              <a:rPr lang="en-GB" sz="1000" dirty="0"/>
              <a:t>This gave Western observers the impression that Mahayana Buddhism was all about magic! </a:t>
            </a:r>
            <a:r>
              <a:rPr lang="en-GB" sz="1000" dirty="0" err="1"/>
              <a:t>Conze</a:t>
            </a:r>
            <a:r>
              <a:rPr lang="en-GB" sz="1000" dirty="0"/>
              <a:t> was right to use the word spell but in today’s Harry Potter age it would be entirely inappropriate to use this word since most people no longer remember what a spell refers to in traditional witchcraft Therefore, ‘mind protection’ would be more appropriate since ‘mantra’ it is derived from the word for ‘mind’ </a:t>
            </a:r>
            <a:r>
              <a:rPr lang="en-GB" sz="1000" dirty="0" err="1"/>
              <a:t>Eg</a:t>
            </a:r>
            <a:r>
              <a:rPr lang="en-GB" sz="1000" dirty="0"/>
              <a:t>. Om Mani Padme Hum is the mantra of </a:t>
            </a:r>
            <a:r>
              <a:rPr lang="en-GB" sz="1000" dirty="0" err="1"/>
              <a:t>Avalokiteshvara</a:t>
            </a:r>
            <a:r>
              <a:rPr lang="en-GB" sz="1000" dirty="0"/>
              <a:t>.  This might translate as “Hail to the Jewel in the Lotus”  But the </a:t>
            </a:r>
            <a:r>
              <a:rPr lang="en-GB" sz="1000" dirty="0" err="1"/>
              <a:t>Nembutsu</a:t>
            </a:r>
            <a:r>
              <a:rPr lang="en-GB" sz="1000" dirty="0"/>
              <a:t> of </a:t>
            </a:r>
            <a:r>
              <a:rPr lang="en-GB" sz="1000" dirty="0" err="1"/>
              <a:t>Amitabha</a:t>
            </a:r>
            <a:r>
              <a:rPr lang="en-GB" sz="1000" dirty="0"/>
              <a:t> and even the </a:t>
            </a:r>
            <a:r>
              <a:rPr lang="en-GB" sz="1000" dirty="0" err="1"/>
              <a:t>Daimoku</a:t>
            </a:r>
            <a:r>
              <a:rPr lang="en-GB" sz="1000" dirty="0"/>
              <a:t> of </a:t>
            </a:r>
            <a:r>
              <a:rPr lang="en-GB" sz="1000" dirty="0" err="1"/>
              <a:t>Nichiren</a:t>
            </a:r>
            <a:r>
              <a:rPr lang="en-GB" sz="1000" dirty="0"/>
              <a:t> Buddhism can be regarded as mantras</a:t>
            </a:r>
          </a:p>
        </p:txBody>
      </p:sp>
      <p:sp>
        <p:nvSpPr>
          <p:cNvPr id="5" name="Rectangle 4"/>
          <p:cNvSpPr/>
          <p:nvPr/>
        </p:nvSpPr>
        <p:spPr>
          <a:xfrm>
            <a:off x="5488470" y="5939664"/>
            <a:ext cx="3675782" cy="938719"/>
          </a:xfrm>
          <a:prstGeom prst="rect">
            <a:avLst/>
          </a:prstGeom>
        </p:spPr>
        <p:txBody>
          <a:bodyPr wrap="square">
            <a:spAutoFit/>
          </a:bodyPr>
          <a:lstStyle/>
          <a:p>
            <a:r>
              <a:rPr lang="en-GB" sz="1100" dirty="0"/>
              <a:t>Rinzai Zen methods </a:t>
            </a:r>
          </a:p>
          <a:p>
            <a:r>
              <a:rPr lang="en-GB" sz="1100" dirty="0"/>
              <a:t>Zazen – Sitting Meditation</a:t>
            </a:r>
          </a:p>
          <a:p>
            <a:r>
              <a:rPr lang="en-GB" sz="1100" dirty="0" err="1"/>
              <a:t>Samu</a:t>
            </a:r>
            <a:r>
              <a:rPr lang="en-GB" sz="1100" dirty="0"/>
              <a:t> – physical movement or work</a:t>
            </a:r>
          </a:p>
          <a:p>
            <a:r>
              <a:rPr lang="en-GB" sz="1100" dirty="0" err="1"/>
              <a:t>Koans</a:t>
            </a:r>
            <a:r>
              <a:rPr lang="en-GB" sz="1100" dirty="0"/>
              <a:t> – riddling non-</a:t>
            </a:r>
            <a:r>
              <a:rPr lang="en-GB" sz="1100" dirty="0" err="1"/>
              <a:t>sensical</a:t>
            </a:r>
            <a:r>
              <a:rPr lang="en-GB" sz="1100" dirty="0"/>
              <a:t> questions/statements</a:t>
            </a:r>
          </a:p>
          <a:p>
            <a:r>
              <a:rPr lang="en-GB" sz="1100" dirty="0" err="1"/>
              <a:t>Mondos</a:t>
            </a:r>
            <a:r>
              <a:rPr lang="en-GB" sz="1100" dirty="0"/>
              <a:t> – riddling stories</a:t>
            </a:r>
          </a:p>
        </p:txBody>
      </p:sp>
      <p:sp>
        <p:nvSpPr>
          <p:cNvPr id="6" name="Rectangle 5"/>
          <p:cNvSpPr/>
          <p:nvPr/>
        </p:nvSpPr>
        <p:spPr>
          <a:xfrm>
            <a:off x="3904345" y="5278746"/>
            <a:ext cx="1547678" cy="1477328"/>
          </a:xfrm>
          <a:prstGeom prst="rect">
            <a:avLst/>
          </a:prstGeom>
        </p:spPr>
        <p:txBody>
          <a:bodyPr wrap="square">
            <a:spAutoFit/>
          </a:bodyPr>
          <a:lstStyle/>
          <a:p>
            <a:r>
              <a:rPr lang="en-GB" sz="1000" dirty="0"/>
              <a:t>Actually, very few Asian Buddhists meditate since most are lay people who are more concerned about Karmic merit. So instead they are more likely to focus on devotional practices that build up karmic merit</a:t>
            </a:r>
          </a:p>
        </p:txBody>
      </p:sp>
      <p:sp>
        <p:nvSpPr>
          <p:cNvPr id="20" name="Rectangle 19"/>
          <p:cNvSpPr/>
          <p:nvPr/>
        </p:nvSpPr>
        <p:spPr>
          <a:xfrm>
            <a:off x="69967" y="5175996"/>
            <a:ext cx="3963434" cy="1631216"/>
          </a:xfrm>
          <a:prstGeom prst="rect">
            <a:avLst/>
          </a:prstGeom>
        </p:spPr>
        <p:txBody>
          <a:bodyPr wrap="square">
            <a:spAutoFit/>
          </a:bodyPr>
          <a:lstStyle/>
          <a:p>
            <a:r>
              <a:rPr lang="en-GB" sz="1000" b="1" u="sng" dirty="0"/>
              <a:t>The five hindrances</a:t>
            </a:r>
          </a:p>
          <a:p>
            <a:r>
              <a:rPr lang="en-GB" sz="1000" dirty="0"/>
              <a:t>Sensory desire - the particular type of wanting that seeks for happiness through the five senses of sight, sound, smell, taste and physical feeling.</a:t>
            </a:r>
          </a:p>
          <a:p>
            <a:r>
              <a:rPr lang="en-GB" sz="1000" dirty="0"/>
              <a:t>Ill-will - all kinds of thought related to wanting to reject; feelings of hostility, resentment, hatred and bitterness.</a:t>
            </a:r>
          </a:p>
          <a:p>
            <a:r>
              <a:rPr lang="en-GB" sz="1000" dirty="0"/>
              <a:t>Sloth-and-torpor - heaviness of body and dullness of mind which drag one down into disabling inertia and thick depression.</a:t>
            </a:r>
          </a:p>
          <a:p>
            <a:r>
              <a:rPr lang="en-GB" sz="1000" dirty="0"/>
              <a:t>Restlessness-and-worry -the inability to calm the mind.</a:t>
            </a:r>
          </a:p>
          <a:p>
            <a:r>
              <a:rPr lang="en-GB" sz="1000" dirty="0"/>
              <a:t>Doubt- lack of conviction or trust.</a:t>
            </a:r>
          </a:p>
          <a:p>
            <a:r>
              <a:rPr lang="en-GB" sz="1000" dirty="0"/>
              <a:t>Each can have an antidote!</a:t>
            </a:r>
          </a:p>
        </p:txBody>
      </p:sp>
      <p:sp>
        <p:nvSpPr>
          <p:cNvPr id="8" name="Rectangle 7"/>
          <p:cNvSpPr/>
          <p:nvPr/>
        </p:nvSpPr>
        <p:spPr>
          <a:xfrm>
            <a:off x="3667527" y="3719013"/>
            <a:ext cx="1592921" cy="1323439"/>
          </a:xfrm>
          <a:prstGeom prst="rect">
            <a:avLst/>
          </a:prstGeom>
          <a:solidFill>
            <a:schemeClr val="accent6">
              <a:lumMod val="40000"/>
              <a:lumOff val="60000"/>
            </a:schemeClr>
          </a:solidFill>
        </p:spPr>
        <p:txBody>
          <a:bodyPr wrap="square">
            <a:spAutoFit/>
          </a:bodyPr>
          <a:lstStyle/>
          <a:p>
            <a:r>
              <a:rPr lang="en-GB" sz="1000" dirty="0"/>
              <a:t>‘Om mane </a:t>
            </a:r>
            <a:r>
              <a:rPr lang="en-GB" sz="1000" dirty="0" err="1"/>
              <a:t>padme</a:t>
            </a:r>
            <a:r>
              <a:rPr lang="en-GB" sz="1000" dirty="0"/>
              <a:t> hum’ Chant which covers the Six Perfections and/or the entirety of Buddhist teachings, often repeated with a mala Used in Mahayana temple-worship also.  </a:t>
            </a:r>
          </a:p>
        </p:txBody>
      </p:sp>
      <p:sp>
        <p:nvSpPr>
          <p:cNvPr id="11" name="Rectangle 10"/>
          <p:cNvSpPr/>
          <p:nvPr/>
        </p:nvSpPr>
        <p:spPr>
          <a:xfrm>
            <a:off x="179322" y="4464920"/>
            <a:ext cx="3384566" cy="276999"/>
          </a:xfrm>
          <a:prstGeom prst="rect">
            <a:avLst/>
          </a:prstGeom>
          <a:solidFill>
            <a:schemeClr val="accent6">
              <a:lumMod val="40000"/>
              <a:lumOff val="60000"/>
            </a:schemeClr>
          </a:solidFill>
        </p:spPr>
        <p:txBody>
          <a:bodyPr wrap="square">
            <a:spAutoFit/>
          </a:bodyPr>
          <a:lstStyle/>
          <a:p>
            <a:r>
              <a:rPr lang="en-GB" sz="1200" dirty="0" err="1"/>
              <a:t>Keown</a:t>
            </a:r>
            <a:r>
              <a:rPr lang="en-GB" sz="1200" dirty="0"/>
              <a:t> - Gain ESP or psychic powers at the 4</a:t>
            </a:r>
            <a:r>
              <a:rPr lang="en-GB" sz="1200" baseline="30000" dirty="0"/>
              <a:t>th</a:t>
            </a:r>
            <a:r>
              <a:rPr lang="en-GB" sz="1200" dirty="0"/>
              <a:t> level </a:t>
            </a:r>
          </a:p>
        </p:txBody>
      </p:sp>
      <p:sp>
        <p:nvSpPr>
          <p:cNvPr id="21" name="Rectangle 20"/>
          <p:cNvSpPr/>
          <p:nvPr/>
        </p:nvSpPr>
        <p:spPr>
          <a:xfrm>
            <a:off x="3612643" y="2908865"/>
            <a:ext cx="1841081" cy="461665"/>
          </a:xfrm>
          <a:prstGeom prst="rect">
            <a:avLst/>
          </a:prstGeom>
          <a:solidFill>
            <a:srgbClr val="FFFF00"/>
          </a:solidFill>
          <a:ln>
            <a:solidFill>
              <a:schemeClr val="tx1"/>
            </a:solidFill>
          </a:ln>
        </p:spPr>
        <p:txBody>
          <a:bodyPr wrap="none">
            <a:spAutoFit/>
          </a:bodyPr>
          <a:lstStyle/>
          <a:p>
            <a:r>
              <a:rPr lang="en-GB" sz="2400" b="1" dirty="0"/>
              <a:t>3 Meditation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6138" y="50140"/>
            <a:ext cx="1208400" cy="136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4218285" y="1412990"/>
            <a:ext cx="1785550" cy="1200329"/>
          </a:xfrm>
          <a:prstGeom prst="rect">
            <a:avLst/>
          </a:prstGeom>
          <a:solidFill>
            <a:schemeClr val="accent6">
              <a:lumMod val="60000"/>
              <a:lumOff val="40000"/>
            </a:schemeClr>
          </a:solidFill>
        </p:spPr>
        <p:txBody>
          <a:bodyPr wrap="square">
            <a:spAutoFit/>
          </a:bodyPr>
          <a:lstStyle/>
          <a:p>
            <a:r>
              <a:rPr lang="en-GB" sz="900" dirty="0"/>
              <a:t>Before meditating, we pay homage to what’s traditionally known as the three jewels [the Buddha, dharma, and sangha], which buttress our practice . . . We aren’t meant to go at it alone.</a:t>
            </a:r>
            <a:br>
              <a:rPr lang="en-GB" sz="900" dirty="0"/>
            </a:br>
            <a:r>
              <a:rPr lang="en-GB" sz="900" dirty="0"/>
              <a:t>—Elizabeth Zach, “Health Care for All Beings”</a:t>
            </a:r>
          </a:p>
        </p:txBody>
      </p:sp>
    </p:spTree>
    <p:extLst>
      <p:ext uri="{BB962C8B-B14F-4D97-AF65-F5344CB8AC3E}">
        <p14:creationId xmlns:p14="http://schemas.microsoft.com/office/powerpoint/2010/main" val="347316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496" y="84044"/>
            <a:ext cx="1531801" cy="1546577"/>
          </a:xfrm>
          <a:prstGeom prst="rect">
            <a:avLst/>
          </a:prstGeom>
        </p:spPr>
        <p:txBody>
          <a:bodyPr wrap="square">
            <a:spAutoFit/>
          </a:bodyPr>
          <a:lstStyle/>
          <a:p>
            <a:r>
              <a:rPr lang="en-GB" sz="1050" dirty="0"/>
              <a:t>It is possible that help/ merit  can be gained from beings further advanced on this path.  Mahayana Buddhists speak of bodhisattvas as heavenly beings with the power to help those who call on them.  </a:t>
            </a:r>
          </a:p>
        </p:txBody>
      </p:sp>
      <p:sp>
        <p:nvSpPr>
          <p:cNvPr id="5" name="Rectangle 4"/>
          <p:cNvSpPr/>
          <p:nvPr/>
        </p:nvSpPr>
        <p:spPr>
          <a:xfrm>
            <a:off x="50851" y="5513443"/>
            <a:ext cx="2576409" cy="1277273"/>
          </a:xfrm>
          <a:prstGeom prst="rect">
            <a:avLst/>
          </a:prstGeom>
        </p:spPr>
        <p:txBody>
          <a:bodyPr wrap="square">
            <a:spAutoFit/>
          </a:bodyPr>
          <a:lstStyle/>
          <a:p>
            <a:r>
              <a:rPr lang="en-GB" sz="1100" dirty="0"/>
              <a:t>The goal for most Mahayana Buddhists is no longer to become an </a:t>
            </a:r>
            <a:r>
              <a:rPr lang="en-GB" sz="1100" dirty="0" err="1"/>
              <a:t>arhat</a:t>
            </a:r>
            <a:r>
              <a:rPr lang="en-GB" sz="1100" dirty="0"/>
              <a:t> and reach Nirvana, but to become a bodhisattva – and eventually a Buddha – in order to save others as well as oneself – this is seeking enlightenment not for their own sake but for the sake of all others</a:t>
            </a:r>
          </a:p>
        </p:txBody>
      </p:sp>
      <p:sp>
        <p:nvSpPr>
          <p:cNvPr id="7" name="Rectangle 6"/>
          <p:cNvSpPr/>
          <p:nvPr/>
        </p:nvSpPr>
        <p:spPr>
          <a:xfrm>
            <a:off x="2959510" y="1794995"/>
            <a:ext cx="5989507" cy="553998"/>
          </a:xfrm>
          <a:prstGeom prst="rect">
            <a:avLst/>
          </a:prstGeom>
        </p:spPr>
        <p:txBody>
          <a:bodyPr wrap="square">
            <a:spAutoFit/>
          </a:bodyPr>
          <a:lstStyle/>
          <a:p>
            <a:r>
              <a:rPr lang="en-GB" sz="1000" dirty="0"/>
              <a:t>The Mahayana universe – or multiverse – is even larger than the cosmology of the Theravada Buddhists.  In addition to this world-system, with its three realms of sense-desire, form and formlessness, there are other world-systems, in which may dwell other </a:t>
            </a:r>
            <a:r>
              <a:rPr lang="en-GB" sz="1000" dirty="0" err="1"/>
              <a:t>Buddhas</a:t>
            </a:r>
            <a:r>
              <a:rPr lang="en-GB" sz="1000" dirty="0"/>
              <a:t> than the Shakyamuni Buddha of this world system</a:t>
            </a:r>
          </a:p>
        </p:txBody>
      </p:sp>
      <p:sp>
        <p:nvSpPr>
          <p:cNvPr id="8" name="Rectangle 7"/>
          <p:cNvSpPr/>
          <p:nvPr/>
        </p:nvSpPr>
        <p:spPr>
          <a:xfrm>
            <a:off x="7465569" y="110961"/>
            <a:ext cx="1525912" cy="1477328"/>
          </a:xfrm>
          <a:prstGeom prst="rect">
            <a:avLst/>
          </a:prstGeom>
        </p:spPr>
        <p:txBody>
          <a:bodyPr wrap="square">
            <a:spAutoFit/>
          </a:bodyPr>
          <a:lstStyle/>
          <a:p>
            <a:r>
              <a:rPr lang="en-GB" sz="1000" dirty="0"/>
              <a:t>According to some Mahayana scriptures Shakyamuni Buddha, the Buddha of our world system, is available in a glorious, heavenly or spiritual form, like the other Buddha's or bodhisattvas</a:t>
            </a:r>
          </a:p>
        </p:txBody>
      </p:sp>
      <p:sp>
        <p:nvSpPr>
          <p:cNvPr id="3" name="TextBox 2"/>
          <p:cNvSpPr txBox="1"/>
          <p:nvPr/>
        </p:nvSpPr>
        <p:spPr>
          <a:xfrm>
            <a:off x="4411297" y="18258"/>
            <a:ext cx="3054272" cy="1708160"/>
          </a:xfrm>
          <a:prstGeom prst="rect">
            <a:avLst/>
          </a:prstGeom>
          <a:solidFill>
            <a:schemeClr val="accent6">
              <a:lumMod val="40000"/>
              <a:lumOff val="60000"/>
            </a:schemeClr>
          </a:solidFill>
        </p:spPr>
        <p:txBody>
          <a:bodyPr wrap="square" rtlCol="0">
            <a:spAutoFit/>
          </a:bodyPr>
          <a:lstStyle/>
          <a:p>
            <a:r>
              <a:rPr lang="en-GB" sz="1050" dirty="0"/>
              <a:t>GRAY Adaptions to  idea of </a:t>
            </a:r>
            <a:r>
              <a:rPr lang="en-GB" sz="1050" dirty="0" err="1"/>
              <a:t>arhat</a:t>
            </a:r>
            <a:r>
              <a:rPr lang="en-GB" sz="1050" dirty="0"/>
              <a:t> present in </a:t>
            </a:r>
            <a:r>
              <a:rPr lang="en-GB" sz="1050" dirty="0" err="1"/>
              <a:t>Maha</a:t>
            </a:r>
            <a:r>
              <a:rPr lang="en-GB" sz="1050" dirty="0"/>
              <a:t>.</a:t>
            </a:r>
          </a:p>
          <a:p>
            <a:pPr marL="228600" indent="-228600">
              <a:buFont typeface="+mj-lt"/>
              <a:buAutoNum type="arabicPeriod"/>
            </a:pPr>
            <a:r>
              <a:rPr lang="en-GB" sz="1050" dirty="0"/>
              <a:t>Bodhisattva path </a:t>
            </a:r>
          </a:p>
          <a:p>
            <a:pPr marL="228600" indent="-228600">
              <a:buFont typeface="+mj-lt"/>
              <a:buAutoNum type="arabicPeriod"/>
            </a:pPr>
            <a:r>
              <a:rPr lang="en-GB" sz="1050" dirty="0" err="1"/>
              <a:t>Buddhology</a:t>
            </a:r>
            <a:r>
              <a:rPr lang="en-GB" sz="1050" dirty="0"/>
              <a:t> </a:t>
            </a:r>
            <a:r>
              <a:rPr lang="en-GB" sz="1050" dirty="0" err="1"/>
              <a:t>Trikaya</a:t>
            </a:r>
            <a:r>
              <a:rPr lang="en-GB" sz="1050" dirty="0"/>
              <a:t> </a:t>
            </a:r>
          </a:p>
          <a:p>
            <a:pPr marL="228600" indent="-228600">
              <a:buFont typeface="+mj-lt"/>
              <a:buAutoNum type="arabicPeriod"/>
            </a:pPr>
            <a:r>
              <a:rPr lang="en-GB" sz="1050" dirty="0"/>
              <a:t>Sutras </a:t>
            </a:r>
            <a:r>
              <a:rPr lang="en-GB" sz="1050" dirty="0" err="1"/>
              <a:t>incl</a:t>
            </a:r>
            <a:r>
              <a:rPr lang="en-GB" sz="1050" dirty="0"/>
              <a:t> lotus, heart, PL  </a:t>
            </a:r>
          </a:p>
          <a:p>
            <a:pPr marL="228600" indent="-228600">
              <a:buFont typeface="+mj-lt"/>
              <a:buAutoNum type="arabicPeriod"/>
            </a:pPr>
            <a:r>
              <a:rPr lang="en-GB" sz="1050" dirty="0" err="1"/>
              <a:t>Karuna</a:t>
            </a:r>
            <a:r>
              <a:rPr lang="en-GB" sz="1050" dirty="0"/>
              <a:t> in addition to </a:t>
            </a:r>
            <a:r>
              <a:rPr lang="en-GB" sz="1050" dirty="0" err="1"/>
              <a:t>prajana</a:t>
            </a:r>
            <a:r>
              <a:rPr lang="en-GB" sz="1050" dirty="0"/>
              <a:t> </a:t>
            </a:r>
          </a:p>
          <a:p>
            <a:pPr marL="228600" indent="-228600">
              <a:buFont typeface="+mj-lt"/>
              <a:buAutoNum type="arabicPeriod"/>
            </a:pPr>
            <a:r>
              <a:rPr lang="en-GB" sz="1050" dirty="0"/>
              <a:t>Devotion to bodhisattvas </a:t>
            </a:r>
          </a:p>
          <a:p>
            <a:pPr marL="228600" indent="-228600">
              <a:buFont typeface="+mj-lt"/>
              <a:buAutoNum type="arabicPeriod"/>
            </a:pPr>
            <a:r>
              <a:rPr lang="en-GB" sz="1050" dirty="0"/>
              <a:t>Merit passed on </a:t>
            </a:r>
          </a:p>
          <a:p>
            <a:pPr marL="228600" indent="-228600">
              <a:buFont typeface="+mj-lt"/>
              <a:buAutoNum type="arabicPeriod"/>
            </a:pPr>
            <a:r>
              <a:rPr lang="en-GB" sz="1050" dirty="0"/>
              <a:t>laity have potential for </a:t>
            </a:r>
            <a:r>
              <a:rPr lang="en-GB" sz="1050" dirty="0" err="1"/>
              <a:t>enl</a:t>
            </a:r>
            <a:r>
              <a:rPr lang="en-GB" sz="1050" dirty="0"/>
              <a:t> </a:t>
            </a:r>
          </a:p>
          <a:p>
            <a:pPr marL="228600" indent="-228600">
              <a:buFont typeface="+mj-lt"/>
              <a:buAutoNum type="arabicPeriod"/>
            </a:pPr>
            <a:r>
              <a:rPr lang="en-GB" sz="1050" dirty="0" err="1"/>
              <a:t>Sunyata</a:t>
            </a:r>
            <a:r>
              <a:rPr lang="en-GB" sz="1050" dirty="0"/>
              <a:t> </a:t>
            </a:r>
            <a:r>
              <a:rPr lang="en-GB" sz="1050" dirty="0" err="1"/>
              <a:t>emptyness</a:t>
            </a:r>
            <a:r>
              <a:rPr lang="en-GB" sz="1050" dirty="0"/>
              <a:t> </a:t>
            </a:r>
          </a:p>
          <a:p>
            <a:pPr marL="228600" indent="-228600">
              <a:buFont typeface="+mj-lt"/>
              <a:buAutoNum type="arabicPeriod"/>
            </a:pPr>
            <a:r>
              <a:rPr lang="en-GB" sz="1050" dirty="0"/>
              <a:t>Buddha nature latent in all </a:t>
            </a:r>
            <a:r>
              <a:rPr lang="en-GB" sz="1050" dirty="0" err="1"/>
              <a:t>Tathagatagarbha</a:t>
            </a:r>
            <a:r>
              <a:rPr lang="en-GB" sz="1050" dirty="0"/>
              <a:t> </a:t>
            </a:r>
          </a:p>
        </p:txBody>
      </p:sp>
      <p:sp>
        <p:nvSpPr>
          <p:cNvPr id="13" name="Rectangle 12"/>
          <p:cNvSpPr/>
          <p:nvPr/>
        </p:nvSpPr>
        <p:spPr>
          <a:xfrm>
            <a:off x="196056" y="3577219"/>
            <a:ext cx="2449224" cy="369332"/>
          </a:xfrm>
          <a:prstGeom prst="rect">
            <a:avLst/>
          </a:prstGeom>
          <a:solidFill>
            <a:srgbClr val="FFFF00"/>
          </a:solidFill>
          <a:ln>
            <a:solidFill>
              <a:schemeClr val="tx1"/>
            </a:solidFill>
          </a:ln>
        </p:spPr>
        <p:txBody>
          <a:bodyPr wrap="square">
            <a:spAutoFit/>
          </a:bodyPr>
          <a:lstStyle/>
          <a:p>
            <a:pPr algn="ctr"/>
            <a:r>
              <a:rPr lang="en-GB" b="1" u="sng" dirty="0"/>
              <a:t>The </a:t>
            </a:r>
            <a:r>
              <a:rPr lang="en-GB" b="1" i="1" u="sng" dirty="0"/>
              <a:t>bodhisattva </a:t>
            </a:r>
            <a:r>
              <a:rPr lang="en-GB" b="1" u="sng" dirty="0"/>
              <a:t>ideal</a:t>
            </a:r>
          </a:p>
        </p:txBody>
      </p:sp>
      <p:sp>
        <p:nvSpPr>
          <p:cNvPr id="11" name="Rectangle 10"/>
          <p:cNvSpPr/>
          <p:nvPr/>
        </p:nvSpPr>
        <p:spPr>
          <a:xfrm>
            <a:off x="85356" y="5144111"/>
            <a:ext cx="993285" cy="369332"/>
          </a:xfrm>
          <a:prstGeom prst="rect">
            <a:avLst/>
          </a:prstGeom>
        </p:spPr>
        <p:txBody>
          <a:bodyPr wrap="none">
            <a:spAutoFit/>
          </a:bodyPr>
          <a:lstStyle/>
          <a:p>
            <a:r>
              <a:rPr lang="en-GB" sz="1200" b="1" u="sng" dirty="0"/>
              <a:t>Significance</a:t>
            </a:r>
            <a:r>
              <a:rPr lang="en-GB" dirty="0"/>
              <a:t> </a:t>
            </a:r>
          </a:p>
        </p:txBody>
      </p:sp>
      <p:sp>
        <p:nvSpPr>
          <p:cNvPr id="17" name="Rectangle 16"/>
          <p:cNvSpPr/>
          <p:nvPr/>
        </p:nvSpPr>
        <p:spPr>
          <a:xfrm>
            <a:off x="178036" y="4774779"/>
            <a:ext cx="2449224" cy="369332"/>
          </a:xfrm>
          <a:prstGeom prst="rect">
            <a:avLst/>
          </a:prstGeom>
          <a:solidFill>
            <a:schemeClr val="accent6">
              <a:lumMod val="40000"/>
              <a:lumOff val="60000"/>
            </a:schemeClr>
          </a:solidFill>
        </p:spPr>
        <p:txBody>
          <a:bodyPr wrap="square">
            <a:spAutoFit/>
          </a:bodyPr>
          <a:lstStyle/>
          <a:p>
            <a:r>
              <a:rPr lang="en-GB" sz="900" dirty="0"/>
              <a:t>Harvey- pain is not identified as mine as an </a:t>
            </a:r>
            <a:r>
              <a:rPr lang="en-GB" sz="900" dirty="0" err="1"/>
              <a:t>arhat</a:t>
            </a:r>
            <a:r>
              <a:rPr lang="en-GB" sz="900" dirty="0"/>
              <a:t>  ‘not self passing phenomenon’ </a:t>
            </a:r>
          </a:p>
        </p:txBody>
      </p:sp>
      <p:sp>
        <p:nvSpPr>
          <p:cNvPr id="18" name="Rectangle 17"/>
          <p:cNvSpPr/>
          <p:nvPr/>
        </p:nvSpPr>
        <p:spPr>
          <a:xfrm>
            <a:off x="146302" y="4035322"/>
            <a:ext cx="2385505" cy="646331"/>
          </a:xfrm>
          <a:prstGeom prst="rect">
            <a:avLst/>
          </a:prstGeom>
          <a:solidFill>
            <a:schemeClr val="accent6">
              <a:lumMod val="40000"/>
              <a:lumOff val="60000"/>
            </a:schemeClr>
          </a:solidFill>
        </p:spPr>
        <p:txBody>
          <a:bodyPr wrap="square">
            <a:spAutoFit/>
          </a:bodyPr>
          <a:lstStyle/>
          <a:p>
            <a:r>
              <a:rPr lang="en-GB" sz="1200" i="1" dirty="0"/>
              <a:t>“However innumerable sentient beings are; I vow to save them”</a:t>
            </a:r>
          </a:p>
          <a:p>
            <a:r>
              <a:rPr lang="en-GB" sz="1200" i="1" dirty="0"/>
              <a:t>A Bodhisattva vow</a:t>
            </a:r>
          </a:p>
        </p:txBody>
      </p:sp>
      <p:sp>
        <p:nvSpPr>
          <p:cNvPr id="20" name="Rectangle 19"/>
          <p:cNvSpPr/>
          <p:nvPr/>
        </p:nvSpPr>
        <p:spPr>
          <a:xfrm>
            <a:off x="2813496" y="2388718"/>
            <a:ext cx="4364228" cy="2292935"/>
          </a:xfrm>
          <a:prstGeom prst="rect">
            <a:avLst/>
          </a:prstGeom>
          <a:ln w="38100">
            <a:solidFill>
              <a:schemeClr val="tx1"/>
            </a:solidFill>
          </a:ln>
        </p:spPr>
        <p:txBody>
          <a:bodyPr wrap="square">
            <a:spAutoFit/>
          </a:bodyPr>
          <a:lstStyle/>
          <a:p>
            <a:r>
              <a:rPr lang="en-GB" sz="1300" dirty="0"/>
              <a:t>A person becomes a Bodhisattva by perfecting attributes in their lives.  There are six of these to focus on called</a:t>
            </a:r>
            <a:r>
              <a:rPr lang="en-GB" sz="1300" b="1" u="sng" dirty="0"/>
              <a:t> the six perfections</a:t>
            </a:r>
            <a:r>
              <a:rPr lang="en-GB" sz="1300" dirty="0"/>
              <a:t>:</a:t>
            </a:r>
          </a:p>
          <a:p>
            <a:pPr marL="228600" indent="-228600">
              <a:buFont typeface="+mj-lt"/>
              <a:buAutoNum type="arabicPeriod"/>
            </a:pPr>
            <a:r>
              <a:rPr lang="en-GB" sz="1300" dirty="0"/>
              <a:t>Generosity – to be charitable and generous in all that is done</a:t>
            </a:r>
          </a:p>
          <a:p>
            <a:pPr marL="228600" indent="-228600">
              <a:buFont typeface="+mj-lt"/>
              <a:buAutoNum type="arabicPeriod"/>
            </a:pPr>
            <a:r>
              <a:rPr lang="en-GB" sz="1300" dirty="0"/>
              <a:t>Morality – to live with good morals and ethical behaviour</a:t>
            </a:r>
          </a:p>
          <a:p>
            <a:pPr marL="228600" indent="-228600">
              <a:buFont typeface="+mj-lt"/>
              <a:buAutoNum type="arabicPeriod"/>
            </a:pPr>
            <a:r>
              <a:rPr lang="en-GB" sz="1300" dirty="0"/>
              <a:t>Patience – to practice being patient in all things</a:t>
            </a:r>
          </a:p>
          <a:p>
            <a:pPr marL="228600" indent="-228600">
              <a:buFont typeface="+mj-lt"/>
              <a:buAutoNum type="arabicPeriod"/>
            </a:pPr>
            <a:r>
              <a:rPr lang="en-GB" sz="1300" dirty="0"/>
              <a:t>Energy – to cultivate the energy and perseverance needed to keep going even when things get difficult (resilience) </a:t>
            </a:r>
          </a:p>
          <a:p>
            <a:pPr marL="228600" indent="-228600">
              <a:buFont typeface="+mj-lt"/>
              <a:buAutoNum type="arabicPeriod"/>
            </a:pPr>
            <a:r>
              <a:rPr lang="en-GB" sz="1300" dirty="0"/>
              <a:t>Meditation – to develop concentration and awareness</a:t>
            </a:r>
          </a:p>
          <a:p>
            <a:pPr marL="228600" indent="-228600">
              <a:buFont typeface="+mj-lt"/>
              <a:buAutoNum type="arabicPeriod"/>
            </a:pPr>
            <a:r>
              <a:rPr lang="en-GB" sz="1300" dirty="0"/>
              <a:t>Wisdom – to obtain wisdom and understanding</a:t>
            </a:r>
          </a:p>
        </p:txBody>
      </p:sp>
      <p:sp>
        <p:nvSpPr>
          <p:cNvPr id="21" name="Rectangle 20"/>
          <p:cNvSpPr/>
          <p:nvPr/>
        </p:nvSpPr>
        <p:spPr>
          <a:xfrm>
            <a:off x="7197562" y="2365634"/>
            <a:ext cx="1777132" cy="1169551"/>
          </a:xfrm>
          <a:prstGeom prst="rect">
            <a:avLst/>
          </a:prstGeom>
        </p:spPr>
        <p:txBody>
          <a:bodyPr wrap="square">
            <a:spAutoFit/>
          </a:bodyPr>
          <a:lstStyle/>
          <a:p>
            <a:r>
              <a:rPr lang="en-GB" sz="1000" dirty="0"/>
              <a:t>Added later there are 4 more that lead to being a bodhisattva  </a:t>
            </a:r>
          </a:p>
          <a:p>
            <a:r>
              <a:rPr lang="en-GB" sz="1000" dirty="0"/>
              <a:t>7. skill-in-means - </a:t>
            </a:r>
            <a:r>
              <a:rPr lang="en-GB" sz="1000" dirty="0" err="1"/>
              <a:t>upaya</a:t>
            </a:r>
            <a:r>
              <a:rPr lang="en-GB" sz="1000" dirty="0"/>
              <a:t> </a:t>
            </a:r>
          </a:p>
          <a:p>
            <a:r>
              <a:rPr lang="en-GB" sz="1000" dirty="0"/>
              <a:t>8. The vow</a:t>
            </a:r>
          </a:p>
          <a:p>
            <a:r>
              <a:rPr lang="en-GB" sz="1000" dirty="0"/>
              <a:t>9. Power</a:t>
            </a:r>
          </a:p>
          <a:p>
            <a:r>
              <a:rPr lang="en-GB" sz="1000" dirty="0"/>
              <a:t>10. Knowledge</a:t>
            </a:r>
          </a:p>
        </p:txBody>
      </p:sp>
      <p:sp>
        <p:nvSpPr>
          <p:cNvPr id="22" name="Rectangle 21"/>
          <p:cNvSpPr/>
          <p:nvPr/>
        </p:nvSpPr>
        <p:spPr>
          <a:xfrm>
            <a:off x="5387156" y="4667058"/>
            <a:ext cx="3554264" cy="2123658"/>
          </a:xfrm>
          <a:prstGeom prst="rect">
            <a:avLst/>
          </a:prstGeom>
        </p:spPr>
        <p:txBody>
          <a:bodyPr wrap="square">
            <a:spAutoFit/>
          </a:bodyPr>
          <a:lstStyle/>
          <a:p>
            <a:r>
              <a:rPr lang="en-GB" sz="1100" dirty="0"/>
              <a:t>A02 </a:t>
            </a:r>
          </a:p>
          <a:p>
            <a:pPr marL="171450" indent="-171450">
              <a:buFont typeface="Wingdings" panose="05000000000000000000" pitchFamily="2" charset="2"/>
              <a:buChar char="ü"/>
            </a:pPr>
            <a:r>
              <a:rPr lang="en-GB" sz="1100" dirty="0"/>
              <a:t>Everyone has the </a:t>
            </a:r>
            <a:r>
              <a:rPr lang="en-GB" sz="1100" dirty="0" err="1"/>
              <a:t>buddha</a:t>
            </a:r>
            <a:r>
              <a:rPr lang="en-GB" sz="1100" dirty="0"/>
              <a:t> nature and therefore the potential to reach enlightenment</a:t>
            </a:r>
          </a:p>
          <a:p>
            <a:pPr marL="171450" indent="-171450">
              <a:buFont typeface="Wingdings" panose="05000000000000000000" pitchFamily="2" charset="2"/>
              <a:buChar char="ü"/>
            </a:pPr>
            <a:r>
              <a:rPr lang="en-GB" sz="1100" dirty="0"/>
              <a:t>The bodhisattva path is a universal one and in principal open to all</a:t>
            </a:r>
          </a:p>
          <a:p>
            <a:pPr marL="285750" indent="-285750">
              <a:buFont typeface="Arial" panose="020B0604020202020204" pitchFamily="34" charset="0"/>
              <a:buChar char="•"/>
            </a:pPr>
            <a:r>
              <a:rPr lang="en-GB" sz="1100" dirty="0"/>
              <a:t>The bodhisattva ideal may seem impossibly difficult</a:t>
            </a:r>
          </a:p>
          <a:p>
            <a:pPr marL="285750" indent="-285750">
              <a:buFont typeface="Arial" panose="020B0604020202020204" pitchFamily="34" charset="0"/>
              <a:buChar char="•"/>
            </a:pPr>
            <a:r>
              <a:rPr lang="en-GB" sz="1100" dirty="0"/>
              <a:t>The path takes several aeons of lifetimes </a:t>
            </a:r>
          </a:p>
          <a:p>
            <a:pPr marL="285750" indent="-285750">
              <a:buFont typeface="Arial" panose="020B0604020202020204" pitchFamily="34" charset="0"/>
              <a:buChar char="•"/>
            </a:pPr>
            <a:r>
              <a:rPr lang="en-GB" sz="1100" dirty="0"/>
              <a:t>Requires complete dedication</a:t>
            </a:r>
          </a:p>
          <a:p>
            <a:pPr marL="285750" indent="-285750">
              <a:buFont typeface="Arial" panose="020B0604020202020204" pitchFamily="34" charset="0"/>
              <a:buChar char="•"/>
            </a:pPr>
            <a:r>
              <a:rPr lang="en-GB" sz="1100" dirty="0"/>
              <a:t>Each stage of the path requires the qualities and actions to be perfect</a:t>
            </a:r>
          </a:p>
          <a:p>
            <a:pPr marL="285750" indent="-285750">
              <a:buFont typeface="Arial" panose="020B0604020202020204" pitchFamily="34" charset="0"/>
              <a:buChar char="•"/>
            </a:pPr>
            <a:r>
              <a:rPr lang="en-GB" sz="1100" dirty="0"/>
              <a:t>In the Lotus Sutra it is presented as a path suitable only for spiritually mature people </a:t>
            </a:r>
          </a:p>
        </p:txBody>
      </p:sp>
      <p:sp>
        <p:nvSpPr>
          <p:cNvPr id="23" name="Rectangle 22"/>
          <p:cNvSpPr/>
          <p:nvPr/>
        </p:nvSpPr>
        <p:spPr>
          <a:xfrm>
            <a:off x="2627260" y="4933444"/>
            <a:ext cx="2520804" cy="1615827"/>
          </a:xfrm>
          <a:prstGeom prst="rect">
            <a:avLst/>
          </a:prstGeom>
          <a:solidFill>
            <a:schemeClr val="accent6">
              <a:lumMod val="40000"/>
              <a:lumOff val="60000"/>
            </a:schemeClr>
          </a:solidFill>
        </p:spPr>
        <p:txBody>
          <a:bodyPr wrap="square">
            <a:spAutoFit/>
          </a:bodyPr>
          <a:lstStyle/>
          <a:p>
            <a:r>
              <a:rPr lang="en-GB" sz="900" dirty="0"/>
              <a:t>Snelling </a:t>
            </a:r>
          </a:p>
          <a:p>
            <a:r>
              <a:rPr lang="en-GB" sz="900" dirty="0"/>
              <a:t>4 Brahma </a:t>
            </a:r>
            <a:r>
              <a:rPr lang="en-GB" sz="900" dirty="0" err="1"/>
              <a:t>viharas</a:t>
            </a:r>
            <a:r>
              <a:rPr lang="en-GB" sz="900" dirty="0"/>
              <a:t> </a:t>
            </a:r>
          </a:p>
          <a:p>
            <a:r>
              <a:rPr lang="en-GB" sz="900" dirty="0"/>
              <a:t>Metta </a:t>
            </a:r>
            <a:r>
              <a:rPr lang="en-GB" sz="900" dirty="0" err="1"/>
              <a:t>Bhavana</a:t>
            </a:r>
            <a:r>
              <a:rPr lang="en-GB" sz="900" dirty="0"/>
              <a:t> – Loving Kindness ( Thinking thoughts of love towards others)- </a:t>
            </a:r>
            <a:r>
              <a:rPr lang="en-GB" sz="900" dirty="0" err="1"/>
              <a:t>Daliai</a:t>
            </a:r>
            <a:r>
              <a:rPr lang="en-GB" sz="900" dirty="0"/>
              <a:t> Lama ‘my religion is kindness’ </a:t>
            </a:r>
          </a:p>
          <a:p>
            <a:r>
              <a:rPr lang="en-GB" sz="900" dirty="0" err="1"/>
              <a:t>Karuna</a:t>
            </a:r>
            <a:r>
              <a:rPr lang="en-GB" sz="900" dirty="0"/>
              <a:t> </a:t>
            </a:r>
            <a:r>
              <a:rPr lang="en-GB" sz="900" dirty="0" err="1"/>
              <a:t>Bhavana</a:t>
            </a:r>
            <a:r>
              <a:rPr lang="en-GB" sz="900" dirty="0"/>
              <a:t>- Compassion ( generating thoughts of helping others) ‘motivating factor of a bodhisattva’</a:t>
            </a:r>
          </a:p>
          <a:p>
            <a:r>
              <a:rPr lang="en-GB" sz="900" dirty="0" err="1"/>
              <a:t>Mudita</a:t>
            </a:r>
            <a:r>
              <a:rPr lang="en-GB" sz="900" dirty="0"/>
              <a:t> </a:t>
            </a:r>
            <a:r>
              <a:rPr lang="en-GB" sz="900" dirty="0" err="1"/>
              <a:t>Bhavana</a:t>
            </a:r>
            <a:r>
              <a:rPr lang="en-GB" sz="900" dirty="0"/>
              <a:t>- Joy ( Thinking joyously about the good qualities of others) </a:t>
            </a:r>
          </a:p>
          <a:p>
            <a:r>
              <a:rPr lang="en-GB" sz="900" dirty="0" err="1"/>
              <a:t>Upekkha</a:t>
            </a:r>
            <a:r>
              <a:rPr lang="en-GB" sz="900" dirty="0"/>
              <a:t> </a:t>
            </a:r>
            <a:r>
              <a:rPr lang="en-GB" sz="900" dirty="0" err="1"/>
              <a:t>Bhavana</a:t>
            </a:r>
            <a:r>
              <a:rPr lang="en-GB" sz="900" dirty="0"/>
              <a:t> – Equanimity   </a:t>
            </a:r>
          </a:p>
        </p:txBody>
      </p:sp>
      <p:sp>
        <p:nvSpPr>
          <p:cNvPr id="2" name="Rectangle 1"/>
          <p:cNvSpPr/>
          <p:nvPr/>
        </p:nvSpPr>
        <p:spPr>
          <a:xfrm>
            <a:off x="7308304" y="3581315"/>
            <a:ext cx="1666390" cy="1015663"/>
          </a:xfrm>
          <a:prstGeom prst="rect">
            <a:avLst/>
          </a:prstGeom>
          <a:solidFill>
            <a:schemeClr val="accent6">
              <a:lumMod val="40000"/>
              <a:lumOff val="60000"/>
            </a:schemeClr>
          </a:solidFill>
        </p:spPr>
        <p:txBody>
          <a:bodyPr wrap="square">
            <a:spAutoFit/>
          </a:bodyPr>
          <a:lstStyle/>
          <a:p>
            <a:r>
              <a:rPr lang="en-GB" sz="1200" dirty="0"/>
              <a:t> Faith an devotion to the bodhisattva ‘…similarity with bhakti cults of Hinduism .’ Snelling </a:t>
            </a:r>
          </a:p>
        </p:txBody>
      </p:sp>
      <p:sp>
        <p:nvSpPr>
          <p:cNvPr id="6" name="Rectangle 5"/>
          <p:cNvSpPr/>
          <p:nvPr/>
        </p:nvSpPr>
        <p:spPr>
          <a:xfrm>
            <a:off x="20550" y="84044"/>
            <a:ext cx="2873829" cy="2031325"/>
          </a:xfrm>
          <a:prstGeom prst="rect">
            <a:avLst/>
          </a:prstGeom>
        </p:spPr>
        <p:txBody>
          <a:bodyPr wrap="square">
            <a:spAutoFit/>
          </a:bodyPr>
          <a:lstStyle/>
          <a:p>
            <a:r>
              <a:rPr lang="en-GB" sz="900" dirty="0" err="1"/>
              <a:t>Upaya</a:t>
            </a:r>
            <a:r>
              <a:rPr lang="en-GB" sz="900" dirty="0"/>
              <a:t> is an explicitly important concept in Mahayana although  it is implicitly found in Theravada.</a:t>
            </a:r>
          </a:p>
          <a:p>
            <a:r>
              <a:rPr lang="en-GB" sz="900" dirty="0"/>
              <a:t>It refers to the notion that normal ethical behaviour can be circumvented if it helps someone progress further spiritually</a:t>
            </a:r>
          </a:p>
          <a:p>
            <a:r>
              <a:rPr lang="en-GB" sz="900" dirty="0" err="1"/>
              <a:t>Eg</a:t>
            </a:r>
            <a:r>
              <a:rPr lang="en-GB" sz="900" dirty="0"/>
              <a:t>. Zen masters, like </a:t>
            </a:r>
            <a:r>
              <a:rPr lang="en-GB" sz="900" dirty="0" err="1"/>
              <a:t>Linji</a:t>
            </a:r>
            <a:r>
              <a:rPr lang="en-GB" sz="900" dirty="0"/>
              <a:t>, where known to strike their students suddenly or throw holy statues in the toilet if it somehow helped to provoke moments of Satori.</a:t>
            </a:r>
          </a:p>
          <a:p>
            <a:r>
              <a:rPr lang="en-GB" sz="900" dirty="0"/>
              <a:t>However, such actions are only for enlightened people.  If one has not perfected Wisdom &amp; Compassion then one’s actions cannot be considered </a:t>
            </a:r>
            <a:r>
              <a:rPr lang="en-GB" sz="900" dirty="0" err="1"/>
              <a:t>Upaya</a:t>
            </a:r>
            <a:r>
              <a:rPr lang="en-GB" sz="900" dirty="0"/>
              <a:t> as there is no certainty of the outcome</a:t>
            </a:r>
          </a:p>
          <a:p>
            <a:r>
              <a:rPr lang="en-GB" sz="900" dirty="0"/>
              <a:t>Actions that are not to do with progress to enlightenment are not </a:t>
            </a:r>
            <a:r>
              <a:rPr lang="en-GB" sz="900" dirty="0" err="1"/>
              <a:t>Upaya</a:t>
            </a:r>
            <a:r>
              <a:rPr lang="en-GB" sz="900" dirty="0"/>
              <a:t>.</a:t>
            </a:r>
          </a:p>
        </p:txBody>
      </p:sp>
      <p:pic>
        <p:nvPicPr>
          <p:cNvPr id="3074" name="Picture 2" descr="https://tse1.mm.bing.net/th?id=OIP.cywuLitNiJ-T3MMc_M3TaQHaE7&amp;pid=15.1&amp;P=0&amp;w=241&amp;h=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34" y="2140112"/>
            <a:ext cx="2012859" cy="134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3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3756" y="2267486"/>
            <a:ext cx="1835696" cy="369332"/>
          </a:xfrm>
          <a:prstGeom prst="rect">
            <a:avLst/>
          </a:prstGeom>
          <a:solidFill>
            <a:srgbClr val="FFFF00"/>
          </a:solidFill>
          <a:ln>
            <a:solidFill>
              <a:schemeClr val="tx1"/>
            </a:solidFill>
          </a:ln>
        </p:spPr>
        <p:txBody>
          <a:bodyPr wrap="square">
            <a:spAutoFit/>
          </a:bodyPr>
          <a:lstStyle/>
          <a:p>
            <a:r>
              <a:rPr lang="en-GB" dirty="0"/>
              <a:t>4 Zen Buddhism</a:t>
            </a:r>
          </a:p>
        </p:txBody>
      </p:sp>
      <p:sp>
        <p:nvSpPr>
          <p:cNvPr id="6" name="Rectangle 5"/>
          <p:cNvSpPr/>
          <p:nvPr/>
        </p:nvSpPr>
        <p:spPr>
          <a:xfrm>
            <a:off x="84238" y="4682231"/>
            <a:ext cx="2543546" cy="2031325"/>
          </a:xfrm>
          <a:prstGeom prst="rect">
            <a:avLst/>
          </a:prstGeom>
          <a:solidFill>
            <a:schemeClr val="accent6">
              <a:lumMod val="40000"/>
              <a:lumOff val="60000"/>
            </a:schemeClr>
          </a:solidFill>
        </p:spPr>
        <p:txBody>
          <a:bodyPr wrap="square">
            <a:spAutoFit/>
          </a:bodyPr>
          <a:lstStyle/>
          <a:p>
            <a:r>
              <a:rPr lang="en-GB" sz="1050" dirty="0"/>
              <a:t>The Flower sermon </a:t>
            </a:r>
            <a:r>
              <a:rPr lang="en-GB" sz="1050" dirty="0" err="1"/>
              <a:t>Attiudes</a:t>
            </a:r>
            <a:r>
              <a:rPr lang="en-GB" sz="1050" dirty="0"/>
              <a:t> to scripture </a:t>
            </a:r>
          </a:p>
          <a:p>
            <a:r>
              <a:rPr lang="en-GB" sz="1050" dirty="0"/>
              <a:t>The Buddha silently holds up a flower</a:t>
            </a:r>
          </a:p>
          <a:p>
            <a:r>
              <a:rPr lang="en-GB" sz="1050" dirty="0"/>
              <a:t>The only person to understand the gesture is </a:t>
            </a:r>
            <a:r>
              <a:rPr lang="en-GB" sz="1050" dirty="0" err="1"/>
              <a:t>Kashyapa</a:t>
            </a:r>
            <a:endParaRPr lang="en-GB" sz="1050" dirty="0"/>
          </a:p>
          <a:p>
            <a:r>
              <a:rPr lang="en-GB" sz="1050" dirty="0"/>
              <a:t>The truth (Dharma) cannot really be conveyed using ordinary (</a:t>
            </a:r>
            <a:r>
              <a:rPr lang="en-GB" sz="1050" dirty="0" err="1"/>
              <a:t>samsaric</a:t>
            </a:r>
            <a:r>
              <a:rPr lang="en-GB" sz="1050" dirty="0"/>
              <a:t>) words and concepts but must be experienced directly.</a:t>
            </a:r>
          </a:p>
          <a:p>
            <a:r>
              <a:rPr lang="en-GB" sz="1050" dirty="0"/>
              <a:t>Direct transmission of knowledge between master and disciple – the role of the guru is pivotal in helping students gain experience of enlightenment</a:t>
            </a:r>
          </a:p>
        </p:txBody>
      </p:sp>
      <p:sp>
        <p:nvSpPr>
          <p:cNvPr id="7" name="Rectangle 6"/>
          <p:cNvSpPr/>
          <p:nvPr/>
        </p:nvSpPr>
        <p:spPr>
          <a:xfrm>
            <a:off x="5563927" y="33115"/>
            <a:ext cx="3468335" cy="769441"/>
          </a:xfrm>
          <a:prstGeom prst="rect">
            <a:avLst/>
          </a:prstGeom>
        </p:spPr>
        <p:txBody>
          <a:bodyPr wrap="square">
            <a:spAutoFit/>
          </a:bodyPr>
          <a:lstStyle/>
          <a:p>
            <a:r>
              <a:rPr lang="it-IT" sz="1100" dirty="0"/>
              <a:t>Zazen</a:t>
            </a:r>
            <a:r>
              <a:rPr lang="en-GB" sz="1100" dirty="0"/>
              <a:t>The main Soto practice is Zazen.  Soto monks might spend up to 6 hours (altogether) a day meditating.  Other concentration practices (</a:t>
            </a:r>
            <a:r>
              <a:rPr lang="en-GB" sz="1100" dirty="0" err="1"/>
              <a:t>Samu</a:t>
            </a:r>
            <a:r>
              <a:rPr lang="en-GB" sz="1100" dirty="0"/>
              <a:t>) are practiced as well such as Tea ceremony, poetry, and gardening.</a:t>
            </a:r>
          </a:p>
        </p:txBody>
      </p:sp>
      <p:sp>
        <p:nvSpPr>
          <p:cNvPr id="8" name="Rectangle 7"/>
          <p:cNvSpPr/>
          <p:nvPr/>
        </p:nvSpPr>
        <p:spPr>
          <a:xfrm>
            <a:off x="6584693" y="713304"/>
            <a:ext cx="2447569" cy="1869743"/>
          </a:xfrm>
          <a:prstGeom prst="rect">
            <a:avLst/>
          </a:prstGeom>
        </p:spPr>
        <p:txBody>
          <a:bodyPr wrap="square">
            <a:spAutoFit/>
          </a:bodyPr>
          <a:lstStyle/>
          <a:p>
            <a:r>
              <a:rPr lang="en-GB" sz="1050" dirty="0"/>
              <a:t>Enzo circle symbolizes absolute enlightenment practice of Japanese ink </a:t>
            </a:r>
          </a:p>
          <a:p>
            <a:r>
              <a:rPr lang="en-GB" sz="1050" dirty="0"/>
              <a:t>The circle may be open or closed . </a:t>
            </a:r>
            <a:r>
              <a:rPr lang="en-GB" sz="1050" dirty="0" err="1"/>
              <a:t>wabi-sabi</a:t>
            </a:r>
            <a:r>
              <a:rPr lang="en-GB" sz="1050" dirty="0"/>
              <a:t>, the beauty of imperfection. circle is closed= perfection. // to Plato's perfect form Usually, a person draws the </a:t>
            </a:r>
            <a:r>
              <a:rPr lang="en-GB" sz="1050" dirty="0" err="1"/>
              <a:t>ensō</a:t>
            </a:r>
            <a:r>
              <a:rPr lang="en-GB" sz="1050" dirty="0"/>
              <a:t> in one fluid, expressive stroke. </a:t>
            </a:r>
          </a:p>
          <a:p>
            <a:r>
              <a:rPr lang="en-GB" sz="1050" dirty="0"/>
              <a:t>Once the </a:t>
            </a:r>
            <a:r>
              <a:rPr lang="en-GB" sz="1050" dirty="0" err="1"/>
              <a:t>ensō</a:t>
            </a:r>
            <a:r>
              <a:rPr lang="en-GB" sz="1050" dirty="0"/>
              <a:t> is drawn, one does not change it. It evidences the character of its creator and the context of its creation in a brief, continuous period of time</a:t>
            </a:r>
          </a:p>
        </p:txBody>
      </p:sp>
      <p:sp>
        <p:nvSpPr>
          <p:cNvPr id="9" name="Rectangle 8"/>
          <p:cNvSpPr/>
          <p:nvPr/>
        </p:nvSpPr>
        <p:spPr>
          <a:xfrm>
            <a:off x="5101308" y="882491"/>
            <a:ext cx="1520498" cy="1384995"/>
          </a:xfrm>
          <a:prstGeom prst="rect">
            <a:avLst/>
          </a:prstGeom>
        </p:spPr>
        <p:txBody>
          <a:bodyPr wrap="square">
            <a:spAutoFit/>
          </a:bodyPr>
          <a:lstStyle/>
          <a:p>
            <a:r>
              <a:rPr lang="en-GB" sz="1200" dirty="0"/>
              <a:t>Satori- means catching on and is a classic example of religious experience fits with James PINT vision on emptiness and Buddhahood </a:t>
            </a:r>
          </a:p>
        </p:txBody>
      </p:sp>
      <p:sp>
        <p:nvSpPr>
          <p:cNvPr id="10" name="Rectangle 9"/>
          <p:cNvSpPr/>
          <p:nvPr/>
        </p:nvSpPr>
        <p:spPr>
          <a:xfrm>
            <a:off x="4917597" y="165552"/>
            <a:ext cx="646330" cy="261610"/>
          </a:xfrm>
          <a:prstGeom prst="rect">
            <a:avLst/>
          </a:prstGeom>
        </p:spPr>
        <p:txBody>
          <a:bodyPr wrap="square">
            <a:spAutoFit/>
          </a:bodyPr>
          <a:lstStyle/>
          <a:p>
            <a:r>
              <a:rPr lang="en-GB" sz="1100" dirty="0" err="1"/>
              <a:t>Itsim</a:t>
            </a:r>
            <a:endParaRPr lang="en-GB" sz="1100" dirty="0"/>
          </a:p>
        </p:txBody>
      </p:sp>
      <p:sp>
        <p:nvSpPr>
          <p:cNvPr id="11" name="Rectangle 10"/>
          <p:cNvSpPr/>
          <p:nvPr/>
        </p:nvSpPr>
        <p:spPr>
          <a:xfrm>
            <a:off x="2751410" y="88608"/>
            <a:ext cx="1892597" cy="523220"/>
          </a:xfrm>
          <a:prstGeom prst="rect">
            <a:avLst/>
          </a:prstGeom>
        </p:spPr>
        <p:txBody>
          <a:bodyPr wrap="square">
            <a:spAutoFit/>
          </a:bodyPr>
          <a:lstStyle/>
          <a:p>
            <a:r>
              <a:rPr lang="en-GB" sz="1400" b="1" u="sng" dirty="0"/>
              <a:t>Kamakura period</a:t>
            </a:r>
          </a:p>
          <a:p>
            <a:r>
              <a:rPr lang="en-GB" sz="1400" b="1" u="sng" dirty="0"/>
              <a:t>Samurai and upheaval  </a:t>
            </a:r>
          </a:p>
        </p:txBody>
      </p:sp>
      <p:sp>
        <p:nvSpPr>
          <p:cNvPr id="14" name="Rectangle 13"/>
          <p:cNvSpPr/>
          <p:nvPr/>
        </p:nvSpPr>
        <p:spPr>
          <a:xfrm>
            <a:off x="84238" y="105668"/>
            <a:ext cx="2831578" cy="2123658"/>
          </a:xfrm>
          <a:prstGeom prst="rect">
            <a:avLst/>
          </a:prstGeom>
        </p:spPr>
        <p:txBody>
          <a:bodyPr wrap="square">
            <a:spAutoFit/>
          </a:bodyPr>
          <a:lstStyle/>
          <a:p>
            <a:r>
              <a:rPr lang="en-GB" sz="1100" dirty="0"/>
              <a:t>28 Patriarchs between Shakyamuni and </a:t>
            </a:r>
            <a:r>
              <a:rPr lang="en-GB" sz="1100" dirty="0" err="1"/>
              <a:t>Bodhidharma</a:t>
            </a:r>
            <a:endParaRPr lang="en-GB" sz="1100" dirty="0"/>
          </a:p>
          <a:p>
            <a:r>
              <a:rPr lang="en-GB" sz="1100" dirty="0"/>
              <a:t>Began a line of Chan maters Bodhi dharma began by meditating against a wall for 9 </a:t>
            </a:r>
            <a:r>
              <a:rPr lang="en-GB" sz="1100" dirty="0" err="1"/>
              <a:t>yrs</a:t>
            </a:r>
            <a:r>
              <a:rPr lang="en-GB" sz="1100" dirty="0"/>
              <a:t> – legs dropped off </a:t>
            </a:r>
          </a:p>
          <a:p>
            <a:r>
              <a:rPr lang="en-GB" sz="1100" dirty="0"/>
              <a:t> told emperor that gifts of wealth even if the y are spent on the sangha have no karmic merit </a:t>
            </a:r>
          </a:p>
          <a:p>
            <a:r>
              <a:rPr lang="en-GB" sz="1100" dirty="0"/>
              <a:t>Cut eyelids off to stop him dozing off </a:t>
            </a:r>
          </a:p>
          <a:p>
            <a:r>
              <a:rPr lang="en-GB" sz="1100" dirty="0"/>
              <a:t>I </a:t>
            </a:r>
            <a:r>
              <a:rPr lang="en-GB" sz="1100" dirty="0" err="1"/>
              <a:t>husan</a:t>
            </a:r>
            <a:r>
              <a:rPr lang="en-GB" sz="1100" dirty="0"/>
              <a:t> introduced eccentric methods beating shouting riddles </a:t>
            </a:r>
            <a:r>
              <a:rPr lang="en-GB" sz="1100" dirty="0" err="1"/>
              <a:t>koans</a:t>
            </a:r>
            <a:r>
              <a:rPr lang="en-GB" sz="1100" dirty="0"/>
              <a:t> </a:t>
            </a:r>
          </a:p>
          <a:p>
            <a:r>
              <a:rPr lang="en-GB" sz="1100" dirty="0"/>
              <a:t>Also began to embrace martial arts </a:t>
            </a:r>
          </a:p>
          <a:p>
            <a:r>
              <a:rPr lang="en-GB" sz="1100" dirty="0"/>
              <a:t>So, far away from the origins?  </a:t>
            </a:r>
          </a:p>
        </p:txBody>
      </p:sp>
      <p:sp>
        <p:nvSpPr>
          <p:cNvPr id="15" name="Rectangle 14"/>
          <p:cNvSpPr/>
          <p:nvPr/>
        </p:nvSpPr>
        <p:spPr>
          <a:xfrm>
            <a:off x="4545485" y="572355"/>
            <a:ext cx="1018442" cy="261610"/>
          </a:xfrm>
          <a:prstGeom prst="rect">
            <a:avLst/>
          </a:prstGeom>
        </p:spPr>
        <p:txBody>
          <a:bodyPr wrap="square">
            <a:spAutoFit/>
          </a:bodyPr>
          <a:lstStyle/>
          <a:p>
            <a:r>
              <a:rPr lang="en-GB" sz="1100" dirty="0"/>
              <a:t>Haiku- poetry  </a:t>
            </a:r>
          </a:p>
        </p:txBody>
      </p:sp>
      <p:sp>
        <p:nvSpPr>
          <p:cNvPr id="16" name="Rectangle 15"/>
          <p:cNvSpPr/>
          <p:nvPr/>
        </p:nvSpPr>
        <p:spPr>
          <a:xfrm>
            <a:off x="84238" y="2346606"/>
            <a:ext cx="2831578" cy="2200602"/>
          </a:xfrm>
          <a:prstGeom prst="rect">
            <a:avLst/>
          </a:prstGeom>
          <a:solidFill>
            <a:schemeClr val="bg1"/>
          </a:solidFill>
          <a:ln>
            <a:solidFill>
              <a:schemeClr val="tx1"/>
            </a:solidFill>
          </a:ln>
        </p:spPr>
        <p:txBody>
          <a:bodyPr wrap="square">
            <a:spAutoFit/>
          </a:bodyPr>
          <a:lstStyle/>
          <a:p>
            <a:r>
              <a:rPr lang="en-GB" sz="1100" dirty="0"/>
              <a:t>Key ideas </a:t>
            </a:r>
            <a:r>
              <a:rPr lang="en-GB" sz="1100" dirty="0" err="1"/>
              <a:t>incl</a:t>
            </a:r>
            <a:endParaRPr lang="en-GB" sz="1100" dirty="0"/>
          </a:p>
          <a:p>
            <a:pPr marL="171450" indent="-171450">
              <a:buFont typeface="Arial" panose="020B0604020202020204" pitchFamily="34" charset="0"/>
              <a:buChar char="•"/>
            </a:pPr>
            <a:r>
              <a:rPr lang="en-GB" sz="1050" dirty="0"/>
              <a:t> non dual nature of reality mind only </a:t>
            </a:r>
          </a:p>
          <a:p>
            <a:pPr marL="171450" indent="-171450">
              <a:buFont typeface="Arial" panose="020B0604020202020204" pitchFamily="34" charset="0"/>
              <a:buChar char="•"/>
            </a:pPr>
            <a:r>
              <a:rPr lang="en-GB" sz="1050" dirty="0" err="1"/>
              <a:t>Tathagatagarbha</a:t>
            </a:r>
            <a:r>
              <a:rPr lang="en-GB" sz="1050" dirty="0"/>
              <a:t> (Buddha-nature) – we are already enlightened.  We just have to realise it</a:t>
            </a:r>
          </a:p>
          <a:p>
            <a:pPr marL="171450" indent="-171450">
              <a:buFont typeface="Arial" panose="020B0604020202020204" pitchFamily="34" charset="0"/>
              <a:buChar char="•"/>
            </a:pPr>
            <a:r>
              <a:rPr lang="en-GB" sz="1050" dirty="0"/>
              <a:t>Experiential over intellectual  cos intellectual means attachment to ideas world views </a:t>
            </a:r>
            <a:r>
              <a:rPr lang="en-GB" sz="1050" dirty="0" err="1"/>
              <a:t>etc</a:t>
            </a:r>
            <a:r>
              <a:rPr lang="en-GB" sz="1050" dirty="0"/>
              <a:t> </a:t>
            </a:r>
          </a:p>
          <a:p>
            <a:pPr marL="171450" indent="-171450">
              <a:buFont typeface="Arial" panose="020B0604020202020204" pitchFamily="34" charset="0"/>
              <a:buChar char="•"/>
            </a:pPr>
            <a:r>
              <a:rPr lang="en-GB" sz="1050" dirty="0"/>
              <a:t>Words and concepts cannot describe enlightenment</a:t>
            </a:r>
          </a:p>
          <a:p>
            <a:pPr marL="171450" indent="-171450">
              <a:buFont typeface="Arial" panose="020B0604020202020204" pitchFamily="34" charset="0"/>
              <a:buChar char="•"/>
            </a:pPr>
            <a:r>
              <a:rPr lang="en-GB" sz="1050" dirty="0"/>
              <a:t>Karmic merit is of no use in the path to enlightenment.  Emphasis on meditation.  </a:t>
            </a:r>
          </a:p>
          <a:p>
            <a:pPr marL="171450" indent="-171450">
              <a:buFont typeface="Arial" panose="020B0604020202020204" pitchFamily="34" charset="0"/>
              <a:buChar char="•"/>
            </a:pPr>
            <a:r>
              <a:rPr lang="en-GB" sz="1050" dirty="0"/>
              <a:t>Morality therefore a result of enlightenment, not part of the path towards it.</a:t>
            </a:r>
          </a:p>
        </p:txBody>
      </p:sp>
      <p:sp>
        <p:nvSpPr>
          <p:cNvPr id="19" name="Rectangle 18"/>
          <p:cNvSpPr/>
          <p:nvPr/>
        </p:nvSpPr>
        <p:spPr>
          <a:xfrm>
            <a:off x="2766708" y="4682231"/>
            <a:ext cx="1173183" cy="2092881"/>
          </a:xfrm>
          <a:prstGeom prst="rect">
            <a:avLst/>
          </a:prstGeom>
          <a:solidFill>
            <a:schemeClr val="accent6">
              <a:lumMod val="60000"/>
              <a:lumOff val="40000"/>
            </a:schemeClr>
          </a:solidFill>
        </p:spPr>
        <p:txBody>
          <a:bodyPr wrap="square">
            <a:spAutoFit/>
          </a:bodyPr>
          <a:lstStyle/>
          <a:p>
            <a:r>
              <a:rPr lang="en-GB" sz="1000" dirty="0"/>
              <a:t>Direct transmission outside the scriptures </a:t>
            </a:r>
          </a:p>
          <a:p>
            <a:r>
              <a:rPr lang="en-GB" sz="1000" dirty="0"/>
              <a:t>Without depending on words and letters </a:t>
            </a:r>
          </a:p>
          <a:p>
            <a:r>
              <a:rPr lang="en-GB" sz="1000" dirty="0"/>
              <a:t>Pointing directly to the human mind </a:t>
            </a:r>
          </a:p>
          <a:p>
            <a:r>
              <a:rPr lang="en-GB" sz="1000" dirty="0"/>
              <a:t>seeing the innate nature one becomes a Buddha  </a:t>
            </a:r>
            <a:r>
              <a:rPr lang="en-GB" sz="1000" dirty="0" err="1"/>
              <a:t>Bodhidharma</a:t>
            </a:r>
            <a:r>
              <a:rPr lang="en-GB" sz="1000" dirty="0"/>
              <a:t>  </a:t>
            </a:r>
          </a:p>
        </p:txBody>
      </p:sp>
      <p:sp>
        <p:nvSpPr>
          <p:cNvPr id="20" name="Rectangle 19"/>
          <p:cNvSpPr/>
          <p:nvPr/>
        </p:nvSpPr>
        <p:spPr>
          <a:xfrm>
            <a:off x="3034766" y="833965"/>
            <a:ext cx="2205997" cy="1384995"/>
          </a:xfrm>
          <a:prstGeom prst="rect">
            <a:avLst/>
          </a:prstGeom>
        </p:spPr>
        <p:txBody>
          <a:bodyPr wrap="square">
            <a:spAutoFit/>
          </a:bodyPr>
          <a:lstStyle/>
          <a:p>
            <a:r>
              <a:rPr lang="en-GB" sz="1200" dirty="0" err="1"/>
              <a:t>Koans</a:t>
            </a:r>
            <a:r>
              <a:rPr lang="en-GB" sz="1200" dirty="0"/>
              <a:t>-  use riddles as a part of meditation – not for an intellectual answer but for breaking down experience to intuition and non duality. May go though doubt and death of the ego to reach special insight</a:t>
            </a:r>
          </a:p>
        </p:txBody>
      </p:sp>
      <p:sp>
        <p:nvSpPr>
          <p:cNvPr id="22" name="Rectangle 21"/>
          <p:cNvSpPr/>
          <p:nvPr/>
        </p:nvSpPr>
        <p:spPr>
          <a:xfrm>
            <a:off x="6621806" y="2726391"/>
            <a:ext cx="2232313" cy="707886"/>
          </a:xfrm>
          <a:prstGeom prst="rect">
            <a:avLst/>
          </a:prstGeom>
          <a:solidFill>
            <a:schemeClr val="accent6">
              <a:lumMod val="40000"/>
              <a:lumOff val="60000"/>
            </a:schemeClr>
          </a:solidFill>
        </p:spPr>
        <p:txBody>
          <a:bodyPr wrap="square">
            <a:spAutoFit/>
          </a:bodyPr>
          <a:lstStyle/>
          <a:p>
            <a:pPr algn="ctr"/>
            <a:r>
              <a:rPr lang="en-GB" sz="1000" dirty="0"/>
              <a:t>No need to seek enlightenment, just be enlightened’</a:t>
            </a:r>
          </a:p>
          <a:p>
            <a:pPr algn="ctr"/>
            <a:r>
              <a:rPr lang="en-GB" sz="1000" dirty="0"/>
              <a:t>‘Zazen and Enlightenment are one’</a:t>
            </a:r>
          </a:p>
          <a:p>
            <a:pPr algn="ctr"/>
            <a:r>
              <a:rPr lang="en-GB" sz="1000" dirty="0"/>
              <a:t>‘</a:t>
            </a:r>
            <a:r>
              <a:rPr lang="en-GB" sz="1000" dirty="0" err="1"/>
              <a:t>Shikantaza</a:t>
            </a:r>
            <a:r>
              <a:rPr lang="en-GB" sz="1000" dirty="0"/>
              <a:t>’ – nothing but sitting </a:t>
            </a:r>
          </a:p>
        </p:txBody>
      </p:sp>
      <p:sp>
        <p:nvSpPr>
          <p:cNvPr id="23" name="Rectangle 22"/>
          <p:cNvSpPr/>
          <p:nvPr/>
        </p:nvSpPr>
        <p:spPr>
          <a:xfrm>
            <a:off x="6692985" y="3560621"/>
            <a:ext cx="2161134" cy="769441"/>
          </a:xfrm>
          <a:prstGeom prst="rect">
            <a:avLst/>
          </a:prstGeom>
          <a:solidFill>
            <a:schemeClr val="accent6">
              <a:lumMod val="40000"/>
              <a:lumOff val="60000"/>
            </a:schemeClr>
          </a:solidFill>
        </p:spPr>
        <p:txBody>
          <a:bodyPr wrap="square">
            <a:spAutoFit/>
          </a:bodyPr>
          <a:lstStyle/>
          <a:p>
            <a:r>
              <a:rPr lang="en-GB" sz="1100" dirty="0" err="1"/>
              <a:t>Huineng</a:t>
            </a:r>
            <a:r>
              <a:rPr lang="en-GB" sz="1100" dirty="0"/>
              <a:t>, </a:t>
            </a:r>
          </a:p>
          <a:p>
            <a:r>
              <a:rPr lang="en-GB" sz="1100" dirty="0"/>
              <a:t>meditation is the embodiment (</a:t>
            </a:r>
            <a:r>
              <a:rPr lang="en-GB" sz="1100" dirty="0" err="1"/>
              <a:t>ti</a:t>
            </a:r>
            <a:r>
              <a:rPr lang="en-GB" sz="1100" dirty="0"/>
              <a:t>) of wisdom, and wisdom is the functioning (</a:t>
            </a:r>
            <a:r>
              <a:rPr lang="en-GB" sz="1100" dirty="0" err="1"/>
              <a:t>yong</a:t>
            </a:r>
            <a:r>
              <a:rPr lang="en-GB" sz="1100" dirty="0"/>
              <a:t>) of meditation.</a:t>
            </a:r>
          </a:p>
        </p:txBody>
      </p:sp>
      <p:sp>
        <p:nvSpPr>
          <p:cNvPr id="24" name="Rectangle 23"/>
          <p:cNvSpPr/>
          <p:nvPr/>
        </p:nvSpPr>
        <p:spPr>
          <a:xfrm>
            <a:off x="4054435" y="4457343"/>
            <a:ext cx="2000541" cy="2169825"/>
          </a:xfrm>
          <a:prstGeom prst="rect">
            <a:avLst/>
          </a:prstGeom>
          <a:solidFill>
            <a:schemeClr val="accent6">
              <a:lumMod val="60000"/>
              <a:lumOff val="40000"/>
            </a:schemeClr>
          </a:solidFill>
        </p:spPr>
        <p:txBody>
          <a:bodyPr wrap="square">
            <a:spAutoFit/>
          </a:bodyPr>
          <a:lstStyle/>
          <a:p>
            <a:r>
              <a:rPr lang="en-GB" sz="1100" dirty="0"/>
              <a:t>One in All, all in one</a:t>
            </a:r>
          </a:p>
          <a:p>
            <a:r>
              <a:rPr lang="en-GB" sz="1100" dirty="0"/>
              <a:t>If only this is realised </a:t>
            </a:r>
          </a:p>
          <a:p>
            <a:r>
              <a:rPr lang="en-GB" sz="1100" dirty="0"/>
              <a:t>No more worry about being perfect</a:t>
            </a:r>
          </a:p>
          <a:p>
            <a:r>
              <a:rPr lang="en-GB" sz="1100" dirty="0"/>
              <a:t>When mind and each believing mind are not divided </a:t>
            </a:r>
          </a:p>
          <a:p>
            <a:r>
              <a:rPr lang="en-GB" sz="1100" dirty="0"/>
              <a:t>And divided are each believing Mind and Mind this is were words fail: For it is not of the past, present and future</a:t>
            </a:r>
            <a:r>
              <a:rPr lang="en-GB" sz="1200" dirty="0"/>
              <a:t>.  </a:t>
            </a:r>
          </a:p>
          <a:p>
            <a:endParaRPr lang="en-GB" sz="1200" dirty="0"/>
          </a:p>
          <a:p>
            <a:r>
              <a:rPr lang="en-GB" sz="1200" dirty="0"/>
              <a:t>Patriarch Seng </a:t>
            </a:r>
            <a:r>
              <a:rPr lang="en-GB" sz="1200" dirty="0" err="1"/>
              <a:t>tsan</a:t>
            </a:r>
            <a:r>
              <a:rPr lang="en-GB" sz="1200" dirty="0"/>
              <a:t> in </a:t>
            </a:r>
            <a:r>
              <a:rPr lang="en-GB" sz="1200" dirty="0" err="1"/>
              <a:t>onze</a:t>
            </a:r>
            <a:r>
              <a:rPr lang="en-GB" sz="1200" dirty="0"/>
              <a:t> </a:t>
            </a:r>
          </a:p>
        </p:txBody>
      </p:sp>
      <p:sp>
        <p:nvSpPr>
          <p:cNvPr id="26" name="Rectangle 25"/>
          <p:cNvSpPr/>
          <p:nvPr/>
        </p:nvSpPr>
        <p:spPr>
          <a:xfrm>
            <a:off x="6211381" y="4457343"/>
            <a:ext cx="2806853" cy="2400657"/>
          </a:xfrm>
          <a:prstGeom prst="rect">
            <a:avLst/>
          </a:prstGeom>
          <a:solidFill>
            <a:schemeClr val="accent6">
              <a:lumMod val="40000"/>
              <a:lumOff val="60000"/>
            </a:schemeClr>
          </a:solidFill>
        </p:spPr>
        <p:txBody>
          <a:bodyPr wrap="square">
            <a:spAutoFit/>
          </a:bodyPr>
          <a:lstStyle/>
          <a:p>
            <a:r>
              <a:rPr lang="en-GB" sz="1000" dirty="0"/>
              <a:t>The body  is like a </a:t>
            </a:r>
            <a:r>
              <a:rPr lang="en-GB" sz="1000" dirty="0" err="1"/>
              <a:t>bodhi</a:t>
            </a:r>
            <a:r>
              <a:rPr lang="en-GB" sz="1000" dirty="0"/>
              <a:t> tree</a:t>
            </a:r>
          </a:p>
          <a:p>
            <a:r>
              <a:rPr lang="en-GB" sz="1000" dirty="0"/>
              <a:t> the mind is like a clear mirror </a:t>
            </a:r>
          </a:p>
          <a:p>
            <a:r>
              <a:rPr lang="en-GB" sz="1000" dirty="0"/>
              <a:t>at all times we must seek to polish it </a:t>
            </a:r>
          </a:p>
          <a:p>
            <a:r>
              <a:rPr lang="en-GB" sz="1000" dirty="0"/>
              <a:t>and not let the dust collect </a:t>
            </a:r>
          </a:p>
          <a:p>
            <a:r>
              <a:rPr lang="en-GB" sz="1000" dirty="0"/>
              <a:t>Illiterate 6</a:t>
            </a:r>
            <a:r>
              <a:rPr lang="en-GB" sz="1000" baseline="30000" dirty="0"/>
              <a:t>th</a:t>
            </a:r>
            <a:r>
              <a:rPr lang="en-GB" sz="1000" dirty="0"/>
              <a:t> </a:t>
            </a:r>
            <a:r>
              <a:rPr lang="en-GB" sz="1000" dirty="0" err="1"/>
              <a:t>partiarch</a:t>
            </a:r>
            <a:r>
              <a:rPr lang="en-GB" sz="1000" dirty="0"/>
              <a:t> added 2 verses  </a:t>
            </a:r>
          </a:p>
          <a:p>
            <a:r>
              <a:rPr lang="en-GB" sz="1000" dirty="0"/>
              <a:t>The </a:t>
            </a:r>
            <a:r>
              <a:rPr lang="en-GB" sz="1000" dirty="0" err="1"/>
              <a:t>bodhi</a:t>
            </a:r>
            <a:r>
              <a:rPr lang="en-GB" sz="1000" dirty="0"/>
              <a:t> tree is originally not a tree</a:t>
            </a:r>
          </a:p>
          <a:p>
            <a:r>
              <a:rPr lang="en-GB" sz="1000" dirty="0"/>
              <a:t> the mirror has no stand </a:t>
            </a:r>
          </a:p>
          <a:p>
            <a:r>
              <a:rPr lang="en-GB" sz="1000" dirty="0" err="1"/>
              <a:t>buddha</a:t>
            </a:r>
            <a:r>
              <a:rPr lang="en-GB" sz="1000" dirty="0"/>
              <a:t> nature is always clean and pure </a:t>
            </a:r>
          </a:p>
          <a:p>
            <a:r>
              <a:rPr lang="en-GB" sz="1000" dirty="0"/>
              <a:t>where is the room for dust </a:t>
            </a:r>
          </a:p>
          <a:p>
            <a:r>
              <a:rPr lang="en-GB" sz="1000" dirty="0"/>
              <a:t>The mind is the </a:t>
            </a:r>
            <a:r>
              <a:rPr lang="en-GB" sz="1000" dirty="0" err="1"/>
              <a:t>bodhi</a:t>
            </a:r>
            <a:r>
              <a:rPr lang="en-GB" sz="1000" dirty="0"/>
              <a:t> tree</a:t>
            </a:r>
          </a:p>
          <a:p>
            <a:r>
              <a:rPr lang="en-GB" sz="1000" dirty="0"/>
              <a:t> the body  is the mirror stand</a:t>
            </a:r>
          </a:p>
          <a:p>
            <a:r>
              <a:rPr lang="en-GB" sz="1000" dirty="0"/>
              <a:t> the mirror is originally clean and pure </a:t>
            </a:r>
          </a:p>
          <a:p>
            <a:r>
              <a:rPr lang="en-GB" sz="1000" dirty="0"/>
              <a:t>where can it be stained by dust </a:t>
            </a:r>
          </a:p>
          <a:p>
            <a:r>
              <a:rPr lang="en-GB" sz="1000" dirty="0"/>
              <a:t>Dust =karma cravings is illusion shows you </a:t>
            </a:r>
            <a:r>
              <a:rPr lang="en-GB" sz="1000" dirty="0" err="1"/>
              <a:t>havent</a:t>
            </a:r>
            <a:r>
              <a:rPr lang="en-GB" sz="1000" dirty="0"/>
              <a:t> understood if y </a:t>
            </a:r>
            <a:r>
              <a:rPr lang="en-GB" sz="1000" dirty="0" err="1"/>
              <a:t>ou</a:t>
            </a:r>
            <a:r>
              <a:rPr lang="en-GB" sz="1000" dirty="0"/>
              <a:t> strive  to remove it </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53" r="15251"/>
          <a:stretch/>
        </p:blipFill>
        <p:spPr bwMode="auto">
          <a:xfrm>
            <a:off x="3401437" y="2896326"/>
            <a:ext cx="1920333" cy="132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507982" y="2452152"/>
            <a:ext cx="1050609" cy="1323439"/>
          </a:xfrm>
          <a:prstGeom prst="rect">
            <a:avLst/>
          </a:prstGeom>
          <a:solidFill>
            <a:schemeClr val="accent6">
              <a:lumMod val="40000"/>
              <a:lumOff val="60000"/>
            </a:schemeClr>
          </a:solidFill>
        </p:spPr>
        <p:txBody>
          <a:bodyPr wrap="square">
            <a:spAutoFit/>
          </a:bodyPr>
          <a:lstStyle/>
          <a:p>
            <a:r>
              <a:rPr lang="en-GB" sz="1000" dirty="0"/>
              <a:t>It is said that whenever students would ask him a question, Zen master </a:t>
            </a:r>
            <a:r>
              <a:rPr lang="en-GB" sz="1000" dirty="0" err="1"/>
              <a:t>Joju</a:t>
            </a:r>
            <a:r>
              <a:rPr lang="en-GB" sz="1000" dirty="0"/>
              <a:t> would answer, “Go drink tea.” </a:t>
            </a:r>
          </a:p>
        </p:txBody>
      </p:sp>
    </p:spTree>
    <p:extLst>
      <p:ext uri="{BB962C8B-B14F-4D97-AF65-F5344CB8AC3E}">
        <p14:creationId xmlns:p14="http://schemas.microsoft.com/office/powerpoint/2010/main" val="247134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836712"/>
            <a:ext cx="4320480" cy="5847755"/>
          </a:xfrm>
          <a:prstGeom prst="rect">
            <a:avLst/>
          </a:prstGeom>
        </p:spPr>
        <p:txBody>
          <a:bodyPr wrap="square">
            <a:spAutoFit/>
          </a:bodyPr>
          <a:lstStyle/>
          <a:p>
            <a:r>
              <a:rPr lang="en-GB" sz="1100" dirty="0"/>
              <a:t>Ten Theses of Secular Dharma S Batchelor </a:t>
            </a:r>
          </a:p>
          <a:p>
            <a:r>
              <a:rPr lang="en-GB" sz="1100" dirty="0"/>
              <a:t>1. A secular Buddhist is one </a:t>
            </a:r>
            <a:r>
              <a:rPr lang="en-GB" sz="1100" dirty="0" err="1"/>
              <a:t>wh</a:t>
            </a:r>
            <a:r>
              <a:rPr lang="en-GB" sz="1100" dirty="0"/>
              <a:t> o is committed to the practice of the dharma for the sake of this world alone.</a:t>
            </a:r>
          </a:p>
          <a:p>
            <a:r>
              <a:rPr lang="en-GB" sz="1100" dirty="0"/>
              <a:t>2. The practice of the dharma consists of four tasks: to embrace suffering, to let go of reactivity, to behold the ceasing of reactivity, and to cultivate an integrated way of life.</a:t>
            </a:r>
          </a:p>
          <a:p>
            <a:r>
              <a:rPr lang="en-GB" sz="1100" dirty="0"/>
              <a:t>3. All human beings, irrespective of gender, race, sexual orientation, disability, nationality, and religion, can practice these four tasks. Each person, in each moment, has the potential to be more awake, responsive, and free.</a:t>
            </a:r>
          </a:p>
          <a:p>
            <a:r>
              <a:rPr lang="en-GB" sz="1100" dirty="0"/>
              <a:t>4. The practice of the dharma is as much concerned with how one speaks, acts, and works in the public realm as with how one performs spiritual exercises in private.</a:t>
            </a:r>
          </a:p>
          <a:p>
            <a:r>
              <a:rPr lang="en-GB" sz="1100" dirty="0"/>
              <a:t>5. The dharma serves the needs of people at specific times and places. Each form the dharma assumes is a transient human creation, contingent upon the historical, cultural, social, and economic conditions that generated it.</a:t>
            </a:r>
          </a:p>
          <a:p>
            <a:r>
              <a:rPr lang="en-GB" sz="1100" dirty="0"/>
              <a:t>6. The practitioner </a:t>
            </a:r>
            <a:r>
              <a:rPr lang="en-GB" sz="1100" dirty="0" err="1"/>
              <a:t>honors</a:t>
            </a:r>
            <a:r>
              <a:rPr lang="en-GB" sz="1100" dirty="0"/>
              <a:t> the dharma teaching that have been passed down through different traditions while seeking to enact them creatively in ways appropriate to the world as it is now.</a:t>
            </a:r>
          </a:p>
          <a:p>
            <a:r>
              <a:rPr lang="en-GB" sz="1100" dirty="0"/>
              <a:t>7. The community of practitioners is formed of autonomous persons who mutually support each other in the cultivation of their paths. In this network of like-minded individuals, members respect the equality of all members while </a:t>
            </a:r>
            <a:r>
              <a:rPr lang="en-GB" sz="1100" dirty="0" err="1"/>
              <a:t>honoring</a:t>
            </a:r>
            <a:r>
              <a:rPr lang="en-GB" sz="1100" dirty="0"/>
              <a:t> the specific knowledge and expertise each person brings.</a:t>
            </a:r>
          </a:p>
          <a:p>
            <a:r>
              <a:rPr lang="en-GB" sz="1100" dirty="0"/>
              <a:t>8. A practitioner is committed to an ethics of care, founded on empathy, compassion, and love for all creatures who have evolved on this earth.</a:t>
            </a:r>
          </a:p>
          <a:p>
            <a:r>
              <a:rPr lang="en-GB" sz="1100" dirty="0"/>
              <a:t>9. Practitioners seek to understand and diminish the structural violence of societies and institutions as well as the roots of violence that are present in themselves.</a:t>
            </a:r>
          </a:p>
          <a:p>
            <a:r>
              <a:rPr lang="en-GB" sz="1100" dirty="0"/>
              <a:t>10. A practitioner of the dharma aspires to nurture a culture of awakening that finds its inspiration in Buddhist and non-Buddhist, religious and secular sources alike.</a:t>
            </a:r>
          </a:p>
          <a:p>
            <a:r>
              <a:rPr lang="en-GB" sz="1100" dirty="0"/>
              <a:t>— Stephen Batchelor</a:t>
            </a:r>
          </a:p>
        </p:txBody>
      </p:sp>
      <p:sp>
        <p:nvSpPr>
          <p:cNvPr id="4" name="Rectangle 3"/>
          <p:cNvSpPr/>
          <p:nvPr/>
        </p:nvSpPr>
        <p:spPr>
          <a:xfrm>
            <a:off x="4320480" y="1748678"/>
            <a:ext cx="4572000" cy="830997"/>
          </a:xfrm>
          <a:prstGeom prst="rect">
            <a:avLst/>
          </a:prstGeom>
          <a:solidFill>
            <a:schemeClr val="accent6">
              <a:lumMod val="40000"/>
              <a:lumOff val="60000"/>
            </a:schemeClr>
          </a:solidFill>
        </p:spPr>
        <p:txBody>
          <a:bodyPr>
            <a:spAutoFit/>
          </a:bodyPr>
          <a:lstStyle/>
          <a:p>
            <a:r>
              <a:rPr lang="en-GB" sz="1200" i="1" dirty="0"/>
              <a:t>‘The only thing I might add is that since I left the monastic communities, my interest has really gone to what I call ‘early Buddhism’, to try to sort of get back to what the Buddha was doing before it became Buddhism.’ Stephen Batchelor </a:t>
            </a:r>
          </a:p>
        </p:txBody>
      </p:sp>
      <p:sp>
        <p:nvSpPr>
          <p:cNvPr id="5" name="Rectangle 4"/>
          <p:cNvSpPr/>
          <p:nvPr/>
        </p:nvSpPr>
        <p:spPr>
          <a:xfrm>
            <a:off x="467544" y="189564"/>
            <a:ext cx="5481437" cy="369332"/>
          </a:xfrm>
          <a:prstGeom prst="rect">
            <a:avLst/>
          </a:prstGeom>
          <a:solidFill>
            <a:srgbClr val="FFFF00"/>
          </a:solidFill>
          <a:ln>
            <a:solidFill>
              <a:schemeClr val="tx1"/>
            </a:solidFill>
          </a:ln>
        </p:spPr>
        <p:txBody>
          <a:bodyPr wrap="none">
            <a:spAutoFit/>
          </a:bodyPr>
          <a:lstStyle/>
          <a:p>
            <a:r>
              <a:rPr lang="en-GB" dirty="0"/>
              <a:t>Buddhism and Western </a:t>
            </a:r>
            <a:r>
              <a:rPr lang="en-GB" dirty="0" err="1"/>
              <a:t>Inculturation</a:t>
            </a:r>
            <a:r>
              <a:rPr lang="en-GB" dirty="0"/>
              <a:t> : Secular Buddhism </a:t>
            </a:r>
          </a:p>
        </p:txBody>
      </p:sp>
      <p:sp>
        <p:nvSpPr>
          <p:cNvPr id="2" name="Rectangle 1"/>
          <p:cNvSpPr/>
          <p:nvPr/>
        </p:nvSpPr>
        <p:spPr>
          <a:xfrm>
            <a:off x="4572000" y="2579675"/>
            <a:ext cx="4572000" cy="2677656"/>
          </a:xfrm>
          <a:prstGeom prst="rect">
            <a:avLst/>
          </a:prstGeom>
        </p:spPr>
        <p:txBody>
          <a:bodyPr>
            <a:spAutoFit/>
          </a:bodyPr>
          <a:lstStyle/>
          <a:p>
            <a:r>
              <a:rPr lang="en-GB" sz="1200" i="1" dirty="0"/>
              <a:t>Ten Theses of Secular Dharma</a:t>
            </a:r>
          </a:p>
          <a:p>
            <a:r>
              <a:rPr lang="en-GB" sz="1200" i="1" dirty="0"/>
              <a:t>1. The dharma is concerned with this world- means rejecting PL  and other visions of enlightenment </a:t>
            </a:r>
          </a:p>
          <a:p>
            <a:r>
              <a:rPr lang="en-GB" sz="1200" i="1" dirty="0"/>
              <a:t>2. 4 NT become 4 tasks </a:t>
            </a:r>
          </a:p>
          <a:p>
            <a:r>
              <a:rPr lang="en-GB" sz="1200" i="1" dirty="0"/>
              <a:t>3. Secular view of equality of potential for enlightenment </a:t>
            </a:r>
          </a:p>
          <a:p>
            <a:r>
              <a:rPr lang="en-GB" sz="1200" i="1" dirty="0"/>
              <a:t>4. 8 fold Path and other aspects are as much about the public as well as private, political as well as personal  </a:t>
            </a:r>
          </a:p>
          <a:p>
            <a:r>
              <a:rPr lang="en-GB" sz="1200" i="1" dirty="0"/>
              <a:t>5. View of the dharma as being repackaged for each culture </a:t>
            </a:r>
            <a:r>
              <a:rPr lang="en-GB" sz="1200" i="1" dirty="0" err="1"/>
              <a:t>etc</a:t>
            </a:r>
            <a:r>
              <a:rPr lang="en-GB" sz="1200" i="1" dirty="0"/>
              <a:t> </a:t>
            </a:r>
          </a:p>
          <a:p>
            <a:r>
              <a:rPr lang="en-GB" sz="1200" i="1" dirty="0"/>
              <a:t>6. Respect for idea but interpreted through the modern paradigm.</a:t>
            </a:r>
          </a:p>
          <a:p>
            <a:r>
              <a:rPr lang="en-GB" sz="1200" i="1" dirty="0"/>
              <a:t> 7. Part of community respect for individual </a:t>
            </a:r>
          </a:p>
          <a:p>
            <a:r>
              <a:rPr lang="en-GB" sz="1200" i="1" dirty="0"/>
              <a:t>8. Socially engaged Buddhism </a:t>
            </a:r>
          </a:p>
          <a:p>
            <a:r>
              <a:rPr lang="en-GB" sz="1200" i="1" dirty="0"/>
              <a:t>9. Secular view of equality</a:t>
            </a:r>
          </a:p>
          <a:p>
            <a:r>
              <a:rPr lang="en-GB" sz="1200" i="1" dirty="0"/>
              <a:t>10. Respect for all approaches </a:t>
            </a:r>
          </a:p>
          <a:p>
            <a:r>
              <a:rPr lang="en-GB" sz="1200" i="1" dirty="0"/>
              <a:t>—Mrs Bola – don’t quote me </a:t>
            </a:r>
          </a:p>
        </p:txBody>
      </p:sp>
      <p:sp>
        <p:nvSpPr>
          <p:cNvPr id="6" name="Rectangle 5"/>
          <p:cNvSpPr/>
          <p:nvPr/>
        </p:nvSpPr>
        <p:spPr>
          <a:xfrm>
            <a:off x="4283968" y="5281916"/>
            <a:ext cx="4608512" cy="1384995"/>
          </a:xfrm>
          <a:prstGeom prst="rect">
            <a:avLst/>
          </a:prstGeom>
          <a:solidFill>
            <a:schemeClr val="accent6">
              <a:lumMod val="60000"/>
              <a:lumOff val="40000"/>
            </a:schemeClr>
          </a:solidFill>
        </p:spPr>
        <p:txBody>
          <a:bodyPr wrap="square">
            <a:spAutoFit/>
          </a:bodyPr>
          <a:lstStyle/>
          <a:p>
            <a:r>
              <a:rPr lang="en-GB" sz="1200" dirty="0"/>
              <a:t>This secular approach to the dharma is, for me, a radical way of reforming Buddhism, much in the way that Luther and Calvin and others sought to reform Christianity. And I do think we are at a time where Buddhism, if it is to really survive as a force for good, a force for wisdom, for compassion in our world, has to rethink its fundamental ideas in a very radical way. This may be foolhardy as it is, it’s what I’m trying to do.</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9565"/>
            <a:ext cx="2448694" cy="137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942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4160</TotalTime>
  <Words>8496</Words>
  <Application>Microsoft Office PowerPoint</Application>
  <PresentationFormat>On-screen Show (4:3)</PresentationFormat>
  <Paragraphs>487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Berlin Sans FB</vt:lpstr>
      <vt:lpstr>Calibri</vt:lpstr>
      <vt:lpstr>Century 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Buddhist responses to the issue of gender equality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Bola</dc:creator>
  <cp:lastModifiedBy>VFarr</cp:lastModifiedBy>
  <cp:revision>254</cp:revision>
  <cp:lastPrinted>2018-03-08T15:54:48Z</cp:lastPrinted>
  <dcterms:created xsi:type="dcterms:W3CDTF">2017-03-24T10:12:27Z</dcterms:created>
  <dcterms:modified xsi:type="dcterms:W3CDTF">2018-06-14T11:51:11Z</dcterms:modified>
</cp:coreProperties>
</file>