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6" r:id="rId3"/>
    <p:sldId id="267" r:id="rId4"/>
    <p:sldId id="259" r:id="rId5"/>
    <p:sldId id="268" r:id="rId6"/>
    <p:sldId id="258" r:id="rId7"/>
    <p:sldId id="260" r:id="rId8"/>
    <p:sldId id="269" r:id="rId9"/>
    <p:sldId id="261" r:id="rId10"/>
    <p:sldId id="270" r:id="rId11"/>
    <p:sldId id="271" r:id="rId12"/>
    <p:sldId id="272" r:id="rId13"/>
    <p:sldId id="273" r:id="rId14"/>
    <p:sldId id="274" r:id="rId15"/>
    <p:sldId id="275" r:id="rId16"/>
    <p:sldId id="276" r:id="rId17"/>
    <p:sldId id="277" r:id="rId18"/>
    <p:sldId id="278" r:id="rId19"/>
    <p:sldId id="279" r:id="rId20"/>
    <p:sldId id="280" r:id="rId21"/>
    <p:sldId id="282" r:id="rId22"/>
    <p:sldId id="281" r:id="rId23"/>
    <p:sldId id="283" r:id="rId24"/>
    <p:sldId id="284" r:id="rId25"/>
    <p:sldId id="28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3829543-7904-49AB-B3B9-7776F278A605}" type="datetimeFigureOut">
              <a:rPr lang="en-GB" smtClean="0"/>
              <a:t>08/05/2018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561405-16AB-4418-8807-981BED78B6F9}" type="slidenum">
              <a:rPr lang="en-GB" smtClean="0"/>
              <a:t>‹#›</a:t>
            </a:fld>
            <a:endParaRPr lang="en-GB"/>
          </a:p>
        </p:txBody>
      </p:sp>
    </p:spTree>
    <p:extLst>
      <p:ext uri="{BB962C8B-B14F-4D97-AF65-F5344CB8AC3E}">
        <p14:creationId xmlns:p14="http://schemas.microsoft.com/office/powerpoint/2010/main" val="394158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E8C993E-520F-49D4-95CC-54E367EC36E8}" type="datetimeFigureOut">
              <a:rPr lang="en-GB" smtClean="0"/>
              <a:t>08/05/2018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36DF67-3BB5-4078-B044-A2ADCD166D42}" type="slidenum">
              <a:rPr lang="en-GB" smtClean="0"/>
              <a:t>‹#›</a:t>
            </a:fld>
            <a:endParaRPr lang="en-GB"/>
          </a:p>
        </p:txBody>
      </p:sp>
    </p:spTree>
    <p:extLst>
      <p:ext uri="{BB962C8B-B14F-4D97-AF65-F5344CB8AC3E}">
        <p14:creationId xmlns:p14="http://schemas.microsoft.com/office/powerpoint/2010/main" val="31604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C4C2-2F41-4B12-8743-937AA7FA8360}" type="slidenum">
              <a:rPr lang="en-GB" smtClean="0"/>
              <a:t>5</a:t>
            </a:fld>
            <a:endParaRPr lang="en-GB"/>
          </a:p>
        </p:txBody>
      </p:sp>
    </p:spTree>
    <p:extLst>
      <p:ext uri="{BB962C8B-B14F-4D97-AF65-F5344CB8AC3E}">
        <p14:creationId xmlns:p14="http://schemas.microsoft.com/office/powerpoint/2010/main" val="118176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FBCE87-44CC-4B48-A938-61B779596AA1}" type="slidenum">
              <a:rPr lang="en-GB" smtClean="0"/>
              <a:t>21</a:t>
            </a:fld>
            <a:endParaRPr lang="en-GB"/>
          </a:p>
        </p:txBody>
      </p:sp>
    </p:spTree>
    <p:extLst>
      <p:ext uri="{BB962C8B-B14F-4D97-AF65-F5344CB8AC3E}">
        <p14:creationId xmlns:p14="http://schemas.microsoft.com/office/powerpoint/2010/main" val="104128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B88242-80A5-44F2-889B-29D1D67EB28A}"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1487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88242-80A5-44F2-889B-29D1D67EB28A}"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237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88242-80A5-44F2-889B-29D1D67EB28A}"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6264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88242-80A5-44F2-889B-29D1D67EB28A}"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158447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88242-80A5-44F2-889B-29D1D67EB28A}"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401189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B88242-80A5-44F2-889B-29D1D67EB28A}"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99094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B88242-80A5-44F2-889B-29D1D67EB28A}" type="datetimeFigureOut">
              <a:rPr lang="en-GB" smtClean="0"/>
              <a:t>08/05/2018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125216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B88242-80A5-44F2-889B-29D1D67EB28A}" type="datetimeFigureOut">
              <a:rPr lang="en-GB" smtClean="0"/>
              <a:t>08/05/2018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176995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88242-80A5-44F2-889B-29D1D67EB28A}" type="datetimeFigureOut">
              <a:rPr lang="en-GB" smtClean="0"/>
              <a:t>08/05/2018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105562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B88242-80A5-44F2-889B-29D1D67EB28A}"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234405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B88242-80A5-44F2-889B-29D1D67EB28A}"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9D999-2295-416E-8A2D-FB8EE34B3B6C}" type="slidenum">
              <a:rPr lang="en-GB" smtClean="0"/>
              <a:t>‹#›</a:t>
            </a:fld>
            <a:endParaRPr lang="en-GB"/>
          </a:p>
        </p:txBody>
      </p:sp>
    </p:spTree>
    <p:extLst>
      <p:ext uri="{BB962C8B-B14F-4D97-AF65-F5344CB8AC3E}">
        <p14:creationId xmlns:p14="http://schemas.microsoft.com/office/powerpoint/2010/main" val="303770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88242-80A5-44F2-889B-29D1D67EB28A}" type="datetimeFigureOut">
              <a:rPr lang="en-GB" smtClean="0"/>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9D999-2295-416E-8A2D-FB8EE34B3B6C}" type="slidenum">
              <a:rPr lang="en-GB" smtClean="0"/>
              <a:t>‹#›</a:t>
            </a:fld>
            <a:endParaRPr lang="en-GB"/>
          </a:p>
        </p:txBody>
      </p:sp>
    </p:spTree>
    <p:extLst>
      <p:ext uri="{BB962C8B-B14F-4D97-AF65-F5344CB8AC3E}">
        <p14:creationId xmlns:p14="http://schemas.microsoft.com/office/powerpoint/2010/main" val="260441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bc.co.uk/blogs/thereporters/robertpeston/2010/04/goldman_consequences_of_the_s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On%20the%20night%20of%20December%202nd,%201984,%20a%20Union%20Carbide%20plant%20in%20Bhopal,%20India,%20began%20leaking%2027%20tons%20of%20the%20deadly%20gas%20methyl%20isocyanate.%20None%20of%20the%20six%20safety%20systems%20designed%20to%20contain%20such%20a%20leak%20were%20operational,%20allowing%20the%20gas%20to%20spread%20throughout%20the%20city%20of%20Bhopal.%20Half%20a%20million%20people%20were%20exposed%20to%20the%20gas%20and%20over%2025,000%20have%20died%20to%20date%20as%20a%20result%20of%20their%20exposure."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bbc.co.uk/news/health-2928010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xT6TQSxlDO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news.bbc.co.uk/onthisday/hi/dates/stories/december/3/newsid_2698000/2698709.stm"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Business Ethics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7498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388" y="4724400"/>
            <a:ext cx="3024187" cy="1800225"/>
          </a:xfrm>
        </p:spPr>
        <p:txBody>
          <a:bodyPr/>
          <a:lstStyle/>
          <a:p>
            <a:pPr marL="0" indent="0" eaLnBrk="1" hangingPunct="1">
              <a:lnSpc>
                <a:spcPct val="80000"/>
              </a:lnSpc>
              <a:buFontTx/>
              <a:buNone/>
            </a:pPr>
            <a:endParaRPr lang="en-GB" altLang="en-US" sz="1600">
              <a:hlinkClick r:id=""/>
            </a:endParaRPr>
          </a:p>
          <a:p>
            <a:pPr marL="0" indent="0" eaLnBrk="1" hangingPunct="1">
              <a:lnSpc>
                <a:spcPct val="80000"/>
              </a:lnSpc>
              <a:buFontTx/>
              <a:buNone/>
            </a:pPr>
            <a:r>
              <a:rPr lang="en-GB" altLang="en-US" sz="1600">
                <a:hlinkClick r:id=""/>
              </a:rPr>
              <a:t>http://news.bbc.co.uk/1/hi/business/8645945.stm</a:t>
            </a:r>
            <a:r>
              <a:rPr lang="en-GB" altLang="en-US" sz="1600"/>
              <a:t> </a:t>
            </a:r>
          </a:p>
          <a:p>
            <a:pPr marL="0" indent="0" eaLnBrk="1" hangingPunct="1">
              <a:lnSpc>
                <a:spcPct val="80000"/>
              </a:lnSpc>
              <a:buFontTx/>
              <a:buNone/>
            </a:pPr>
            <a:endParaRPr lang="en-GB" altLang="en-US" sz="1400">
              <a:hlinkClick r:id="rId2"/>
            </a:endParaRPr>
          </a:p>
          <a:p>
            <a:pPr marL="0" indent="0" eaLnBrk="1" hangingPunct="1">
              <a:lnSpc>
                <a:spcPct val="80000"/>
              </a:lnSpc>
              <a:buFontTx/>
              <a:buNone/>
            </a:pPr>
            <a:r>
              <a:rPr lang="en-GB" altLang="en-US" sz="1600">
                <a:hlinkClick r:id="rId2"/>
              </a:rPr>
              <a:t>http://www.bbc.co.uk/blogs/thereporters/robertpeston/2010/04/goldman_consequences_of_the_se.html</a:t>
            </a:r>
            <a:r>
              <a:rPr lang="en-GB" altLang="en-US" sz="1600"/>
              <a:t> </a:t>
            </a:r>
          </a:p>
        </p:txBody>
      </p:sp>
      <p:sp>
        <p:nvSpPr>
          <p:cNvPr id="7171" name="TextBox 1"/>
          <p:cNvSpPr txBox="1">
            <a:spLocks noChangeArrowheads="1"/>
          </p:cNvSpPr>
          <p:nvPr/>
        </p:nvSpPr>
        <p:spPr bwMode="auto">
          <a:xfrm>
            <a:off x="149225" y="620713"/>
            <a:ext cx="896461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u="sng"/>
              <a:t>Goldman Sachs 2010</a:t>
            </a:r>
          </a:p>
          <a:p>
            <a:pPr eaLnBrk="1" hangingPunct="1"/>
            <a:endParaRPr lang="en-GB" altLang="en-US"/>
          </a:p>
          <a:p>
            <a:pPr eaLnBrk="1" hangingPunct="1"/>
            <a:r>
              <a:rPr lang="en-GB" altLang="en-US" sz="1400"/>
              <a:t>Goldman Sachs' chief executive has denied his bank contributed to the US financial crisis (recession in many other countries too) by betting some of its own investment products would fail. </a:t>
            </a:r>
          </a:p>
          <a:p>
            <a:pPr eaLnBrk="1" hangingPunct="1"/>
            <a:endParaRPr lang="en-GB" altLang="en-US" sz="1400"/>
          </a:p>
          <a:p>
            <a:pPr eaLnBrk="1" hangingPunct="1"/>
            <a:r>
              <a:rPr lang="en-GB" altLang="en-US" sz="1400"/>
              <a:t>They knowingly sold shares and mortgages that would  be likely to fail meaning business could go under and people went bankrupt.</a:t>
            </a:r>
          </a:p>
          <a:p>
            <a:pPr eaLnBrk="1" hangingPunct="1"/>
            <a:endParaRPr lang="en-GB" altLang="en-US" sz="1400"/>
          </a:p>
          <a:p>
            <a:pPr eaLnBrk="1" hangingPunct="1"/>
            <a:r>
              <a:rPr lang="en-GB" altLang="en-US" sz="1400"/>
              <a:t>Lloyd Blankfein and other executives at the Wall Street giant were accused by a US Senate panel of acting immorally while Americans lost jobs and homes. Because many UK and European banks had money in these bad debts or shares this was a factor in recessions and the financial crisis globally. </a:t>
            </a:r>
          </a:p>
          <a:p>
            <a:pPr eaLnBrk="1" hangingPunct="1"/>
            <a:endParaRPr lang="en-GB" altLang="en-US" sz="1400"/>
          </a:p>
          <a:p>
            <a:pPr eaLnBrk="1" hangingPunct="1"/>
            <a:r>
              <a:rPr lang="en-GB" altLang="en-US" sz="1400"/>
              <a:t>The firm claimed that it was not their role to be moral in business, rather to make a profit. They could act in an amoral manner and not consider the rights or wrongs of what they did. </a:t>
            </a:r>
          </a:p>
          <a:p>
            <a:pPr eaLnBrk="1" hangingPunct="1"/>
            <a:endParaRPr lang="en-GB" altLang="en-US" sz="1400"/>
          </a:p>
          <a:p>
            <a:pPr eaLnBrk="1" hangingPunct="1"/>
            <a:r>
              <a:rPr lang="en-GB" altLang="en-US" sz="1400"/>
              <a:t>They said it was not their job to ensure what they sold was ethical or of good quality.</a:t>
            </a:r>
          </a:p>
        </p:txBody>
      </p:sp>
      <p:sp>
        <p:nvSpPr>
          <p:cNvPr id="7172" name="Title 1"/>
          <p:cNvSpPr>
            <a:spLocks noGrp="1"/>
          </p:cNvSpPr>
          <p:nvPr>
            <p:ph type="title"/>
          </p:nvPr>
        </p:nvSpPr>
        <p:spPr>
          <a:xfrm>
            <a:off x="457200" y="115888"/>
            <a:ext cx="8229600" cy="504671"/>
          </a:xfrm>
          <a:ln w="19050">
            <a:solidFill>
              <a:schemeClr val="accent1"/>
            </a:solidFill>
          </a:ln>
        </p:spPr>
        <p:txBody>
          <a:bodyPr>
            <a:normAutofit fontScale="90000"/>
          </a:bodyPr>
          <a:lstStyle/>
          <a:p>
            <a:r>
              <a:rPr lang="en-GB" altLang="en-US" sz="2800" b="1" dirty="0">
                <a:solidFill>
                  <a:srgbClr val="C00000"/>
                </a:solidFill>
              </a:rPr>
              <a:t>Goldman Sachs – Banking Crisis</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788" y="4283229"/>
            <a:ext cx="5776212" cy="25747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83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71437"/>
            <a:ext cx="8229600" cy="561975"/>
          </a:xfrm>
          <a:ln w="19050">
            <a:solidFill>
              <a:schemeClr val="accent1"/>
            </a:solidFill>
          </a:ln>
        </p:spPr>
        <p:txBody>
          <a:bodyPr/>
          <a:lstStyle/>
          <a:p>
            <a:pPr>
              <a:defRPr/>
            </a:pPr>
            <a:r>
              <a:rPr lang="en-GB" altLang="en-US" sz="2800" b="1" dirty="0">
                <a:solidFill>
                  <a:srgbClr val="C00000"/>
                </a:solidFill>
              </a:rPr>
              <a:t>Case Study - Bhopal Disaster</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3405188"/>
            <a:ext cx="16224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1"/>
          <p:cNvSpPr>
            <a:spLocks noChangeArrowheads="1"/>
          </p:cNvSpPr>
          <p:nvPr/>
        </p:nvSpPr>
        <p:spPr bwMode="auto">
          <a:xfrm>
            <a:off x="6288088" y="5516563"/>
            <a:ext cx="2149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a:hlinkClick r:id="rId3" action="ppaction://hlinkfile"/>
              </a:rPr>
              <a:t>http://news.bbc.co.uk/onthisday/hi/dates/stories/december/3/newsid_2698000/2698709.stm</a:t>
            </a:r>
            <a:endParaRPr lang="en-GB" altLang="en-US" sz="1400"/>
          </a:p>
        </p:txBody>
      </p:sp>
      <p:sp>
        <p:nvSpPr>
          <p:cNvPr id="8197" name="Rectangle 2"/>
          <p:cNvSpPr>
            <a:spLocks noChangeArrowheads="1"/>
          </p:cNvSpPr>
          <p:nvPr/>
        </p:nvSpPr>
        <p:spPr bwMode="auto">
          <a:xfrm>
            <a:off x="107950" y="593725"/>
            <a:ext cx="578961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Tx/>
              <a:buChar char="•"/>
            </a:pPr>
            <a:r>
              <a:rPr lang="en-GB" altLang="en-US" sz="1600"/>
              <a:t>On the night of December 2nd, 1984, a Union Carbide plant in Bhopal, India, began leaking 27 tons of the deadly gas methyl isocyanate. </a:t>
            </a:r>
          </a:p>
          <a:p>
            <a:pPr algn="just" eaLnBrk="1" hangingPunct="1">
              <a:buFontTx/>
              <a:buChar char="•"/>
            </a:pPr>
            <a:r>
              <a:rPr lang="en-GB" altLang="en-US" sz="1600"/>
              <a:t>None of the six safety systems designed to contain such a leak were operational, allowing the gas to spread throughout the city of Bhopal. </a:t>
            </a:r>
          </a:p>
          <a:p>
            <a:pPr algn="just" eaLnBrk="1" hangingPunct="1">
              <a:buFontTx/>
              <a:buChar char="•"/>
            </a:pPr>
            <a:r>
              <a:rPr lang="en-GB" altLang="en-US" sz="1600"/>
              <a:t>Half a million people were exposed to the gas and over 25,000 have died to date as a result of their exposure. Over 150,000 survivors struggle with chronic illness as a result. </a:t>
            </a:r>
          </a:p>
          <a:p>
            <a:pPr algn="just" eaLnBrk="1" hangingPunct="1">
              <a:buFontTx/>
              <a:buChar char="•"/>
            </a:pPr>
            <a:r>
              <a:rPr lang="en-GB" altLang="en-US" sz="1600"/>
              <a:t>The water and soil around the factory was poisoned along with the deaths of wildlife and domestic animals</a:t>
            </a:r>
            <a:r>
              <a:rPr lang="en-GB" altLang="en-US"/>
              <a:t>. </a:t>
            </a:r>
          </a:p>
        </p:txBody>
      </p:sp>
      <p:pic>
        <p:nvPicPr>
          <p:cNvPr id="81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697288"/>
            <a:ext cx="5834063"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765175"/>
            <a:ext cx="2951162"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45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5112568" cy="418058"/>
          </a:xfrm>
        </p:spPr>
        <p:txBody>
          <a:bodyPr>
            <a:normAutofit fontScale="90000"/>
          </a:bodyPr>
          <a:lstStyle/>
          <a:p>
            <a:r>
              <a:rPr lang="en-GB" dirty="0"/>
              <a:t>Consumer Rights</a:t>
            </a:r>
          </a:p>
        </p:txBody>
      </p:sp>
      <p:sp>
        <p:nvSpPr>
          <p:cNvPr id="3" name="Content Placeholder 2"/>
          <p:cNvSpPr>
            <a:spLocks noGrp="1"/>
          </p:cNvSpPr>
          <p:nvPr>
            <p:ph idx="1"/>
          </p:nvPr>
        </p:nvSpPr>
        <p:spPr>
          <a:xfrm>
            <a:off x="203184" y="1196752"/>
            <a:ext cx="5952992" cy="5544616"/>
          </a:xfrm>
        </p:spPr>
        <p:txBody>
          <a:bodyPr>
            <a:normAutofit fontScale="62500" lnSpcReduction="20000"/>
          </a:bodyPr>
          <a:lstStyle/>
          <a:p>
            <a:pPr marL="0" indent="0">
              <a:buNone/>
            </a:pPr>
            <a:r>
              <a:rPr lang="en-GB" sz="4700" b="1" dirty="0">
                <a:solidFill>
                  <a:srgbClr val="C00000"/>
                </a:solidFill>
              </a:rPr>
              <a:t>Task:</a:t>
            </a:r>
          </a:p>
          <a:p>
            <a:pPr marL="0" indent="0">
              <a:buNone/>
            </a:pPr>
            <a:endParaRPr lang="en-GB" dirty="0"/>
          </a:p>
          <a:p>
            <a:pPr marL="0" indent="0">
              <a:buNone/>
            </a:pPr>
            <a:endParaRPr lang="en-GB" dirty="0"/>
          </a:p>
          <a:p>
            <a:pPr marL="0" indent="0">
              <a:buNone/>
            </a:pPr>
            <a:r>
              <a:rPr lang="en-GB" dirty="0">
                <a:solidFill>
                  <a:srgbClr val="00863D"/>
                </a:solidFill>
              </a:rPr>
              <a:t>Explain the dangers of not having consumer rights.</a:t>
            </a:r>
          </a:p>
          <a:p>
            <a:pPr marL="0" indent="0">
              <a:buNone/>
            </a:pPr>
            <a:endParaRPr lang="en-GB" dirty="0">
              <a:solidFill>
                <a:srgbClr val="00863D"/>
              </a:solidFill>
            </a:endParaRPr>
          </a:p>
          <a:p>
            <a:pPr marL="0" indent="0">
              <a:buNone/>
            </a:pPr>
            <a:r>
              <a:rPr lang="en-GB" dirty="0">
                <a:solidFill>
                  <a:srgbClr val="00863D"/>
                </a:solidFill>
              </a:rPr>
              <a:t>Explain one </a:t>
            </a:r>
            <a:r>
              <a:rPr lang="en-GB" b="1" dirty="0">
                <a:solidFill>
                  <a:srgbClr val="00863D"/>
                </a:solidFill>
              </a:rPr>
              <a:t>case study </a:t>
            </a:r>
            <a:r>
              <a:rPr lang="en-GB" dirty="0">
                <a:solidFill>
                  <a:srgbClr val="00863D"/>
                </a:solidFill>
              </a:rPr>
              <a:t>that could be used to illustrate the ethics of consumer rights. </a:t>
            </a:r>
          </a:p>
          <a:p>
            <a:pPr marL="0" indent="0">
              <a:buNone/>
            </a:pPr>
            <a:endParaRPr lang="en-GB" dirty="0"/>
          </a:p>
          <a:p>
            <a:pPr marL="0" indent="0">
              <a:buNone/>
            </a:pPr>
            <a:r>
              <a:rPr lang="en-GB" dirty="0">
                <a:solidFill>
                  <a:srgbClr val="00B050"/>
                </a:solidFill>
              </a:rPr>
              <a:t>Detail one law that protects consumer rights.</a:t>
            </a:r>
          </a:p>
          <a:p>
            <a:pPr marL="0" indent="0">
              <a:buNone/>
            </a:pPr>
            <a:endParaRPr lang="en-GB" dirty="0">
              <a:solidFill>
                <a:srgbClr val="00B050"/>
              </a:solidFill>
            </a:endParaRPr>
          </a:p>
          <a:p>
            <a:pPr marL="0" indent="0">
              <a:buNone/>
            </a:pPr>
            <a:r>
              <a:rPr lang="en-GB" dirty="0">
                <a:solidFill>
                  <a:schemeClr val="accent6">
                    <a:lumMod val="75000"/>
                  </a:schemeClr>
                </a:solidFill>
              </a:rPr>
              <a:t>How might human rights link to consumer rights?</a:t>
            </a:r>
          </a:p>
          <a:p>
            <a:pPr marL="0" indent="0">
              <a:buNone/>
            </a:pPr>
            <a:endParaRPr lang="en-GB" dirty="0">
              <a:solidFill>
                <a:schemeClr val="accent6">
                  <a:lumMod val="75000"/>
                </a:schemeClr>
              </a:solidFill>
            </a:endParaRPr>
          </a:p>
          <a:p>
            <a:pPr marL="0" indent="0">
              <a:buNone/>
            </a:pPr>
            <a:r>
              <a:rPr lang="en-GB" dirty="0">
                <a:solidFill>
                  <a:schemeClr val="accent6">
                    <a:lumMod val="75000"/>
                  </a:schemeClr>
                </a:solidFill>
              </a:rPr>
              <a:t>What might utilitarianism think of human rights?</a:t>
            </a:r>
          </a:p>
          <a:p>
            <a:pPr marL="0" indent="0">
              <a:buNone/>
            </a:pPr>
            <a:endParaRPr lang="en-GB" dirty="0"/>
          </a:p>
          <a:p>
            <a:pPr marL="0" indent="0">
              <a:buNone/>
            </a:pPr>
            <a:r>
              <a:rPr lang="en-GB" dirty="0">
                <a:solidFill>
                  <a:srgbClr val="C00000"/>
                </a:solidFill>
              </a:rPr>
              <a:t>Are there any potential downfalls or dangers to using a theory like utilitarianism when dealing with consumer rights?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1" y="836712"/>
            <a:ext cx="208823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261" y="3501008"/>
            <a:ext cx="2236190" cy="243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8074"/>
            <a:ext cx="177593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41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2"/>
            </a:solidFill>
          </a:ln>
        </p:spPr>
        <p:txBody>
          <a:bodyPr>
            <a:noAutofit/>
          </a:bodyPr>
          <a:lstStyle/>
          <a:p>
            <a:r>
              <a:rPr lang="en-GB" sz="3600" dirty="0"/>
              <a:t>The relationship between employers and employees</a:t>
            </a:r>
          </a:p>
        </p:txBody>
      </p:sp>
      <p:sp>
        <p:nvSpPr>
          <p:cNvPr id="3" name="Content Placeholder 2"/>
          <p:cNvSpPr>
            <a:spLocks noGrp="1"/>
          </p:cNvSpPr>
          <p:nvPr>
            <p:ph idx="1"/>
          </p:nvPr>
        </p:nvSpPr>
        <p:spPr>
          <a:xfrm>
            <a:off x="107504" y="1600200"/>
            <a:ext cx="3816424" cy="4853136"/>
          </a:xfrm>
          <a:ln w="31750">
            <a:solidFill>
              <a:schemeClr val="tx2"/>
            </a:solidFill>
          </a:ln>
        </p:spPr>
        <p:txBody>
          <a:bodyPr>
            <a:normAutofit fontScale="85000" lnSpcReduction="20000"/>
          </a:bodyPr>
          <a:lstStyle/>
          <a:p>
            <a:pPr marL="0" indent="0">
              <a:buNone/>
            </a:pPr>
            <a:r>
              <a:rPr lang="en-GB" sz="2800" dirty="0"/>
              <a:t>In the UK we have laws that govern the relationship between employers and employees. There are laws to protect workers rights in a number of areas.</a:t>
            </a:r>
          </a:p>
          <a:p>
            <a:pPr marL="0" indent="0">
              <a:buNone/>
            </a:pPr>
            <a:endParaRPr lang="en-GB" sz="2800" dirty="0"/>
          </a:p>
          <a:p>
            <a:pPr marL="0" indent="0">
              <a:buNone/>
            </a:pPr>
            <a:r>
              <a:rPr lang="en-GB" sz="2800" b="1" dirty="0">
                <a:solidFill>
                  <a:srgbClr val="C00000"/>
                </a:solidFill>
              </a:rPr>
              <a:t>Think, Pair, Share</a:t>
            </a:r>
          </a:p>
          <a:p>
            <a:pPr marL="0" indent="0">
              <a:buNone/>
            </a:pPr>
            <a:r>
              <a:rPr lang="en-GB" sz="2800" b="1" dirty="0"/>
              <a:t>A: List 4 areas involving workers rights that may be protected by law</a:t>
            </a:r>
          </a:p>
          <a:p>
            <a:pPr marL="0" indent="0">
              <a:buNone/>
            </a:pPr>
            <a:endParaRPr lang="en-GB" sz="2800" b="1" dirty="0"/>
          </a:p>
          <a:p>
            <a:pPr marL="0" indent="0">
              <a:buNone/>
            </a:pPr>
            <a:r>
              <a:rPr lang="en-GB" sz="2800" b="1" dirty="0"/>
              <a:t>B: Explain what may happen in each case if we did not have these rights.</a:t>
            </a:r>
          </a:p>
        </p:txBody>
      </p:sp>
      <p:sp>
        <p:nvSpPr>
          <p:cNvPr id="5" name="TextBox 4"/>
          <p:cNvSpPr txBox="1"/>
          <p:nvPr/>
        </p:nvSpPr>
        <p:spPr>
          <a:xfrm>
            <a:off x="4139951" y="1589584"/>
            <a:ext cx="4752527" cy="2308324"/>
          </a:xfrm>
          <a:prstGeom prst="rect">
            <a:avLst/>
          </a:prstGeom>
          <a:noFill/>
          <a:ln w="28575">
            <a:solidFill>
              <a:schemeClr val="tx2"/>
            </a:solidFill>
          </a:ln>
        </p:spPr>
        <p:txBody>
          <a:bodyPr wrap="square" rtlCol="0">
            <a:spAutoFit/>
          </a:bodyPr>
          <a:lstStyle/>
          <a:p>
            <a:r>
              <a:rPr lang="en-GB" dirty="0"/>
              <a:t>In many areas of the world businesses do not have to follow such strict rules and laws.  This links into our work on Globalisation. </a:t>
            </a:r>
          </a:p>
          <a:p>
            <a:endParaRPr lang="en-GB" b="1" dirty="0"/>
          </a:p>
          <a:p>
            <a:r>
              <a:rPr lang="en-GB" b="1" dirty="0">
                <a:solidFill>
                  <a:srgbClr val="C00000"/>
                </a:solidFill>
              </a:rPr>
              <a:t>Task:</a:t>
            </a:r>
          </a:p>
          <a:p>
            <a:endParaRPr lang="en-GB" b="1" dirty="0"/>
          </a:p>
          <a:p>
            <a:r>
              <a:rPr lang="en-GB" b="1" dirty="0"/>
              <a:t>Give an example of a place or companies that do not or have not followed workers rights.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511" t="27066" r="10883" b="50020"/>
          <a:stretch/>
        </p:blipFill>
        <p:spPr bwMode="auto">
          <a:xfrm>
            <a:off x="4139951" y="4022707"/>
            <a:ext cx="1655524" cy="16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130" y="4221088"/>
            <a:ext cx="299834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39951" y="5622339"/>
            <a:ext cx="1656184" cy="830997"/>
          </a:xfrm>
          <a:prstGeom prst="rect">
            <a:avLst/>
          </a:prstGeom>
          <a:noFill/>
        </p:spPr>
        <p:txBody>
          <a:bodyPr wrap="square" rtlCol="0">
            <a:spAutoFit/>
          </a:bodyPr>
          <a:lstStyle/>
          <a:p>
            <a:r>
              <a:rPr lang="en-GB" sz="1600" dirty="0" err="1"/>
              <a:t>Rana</a:t>
            </a:r>
            <a:r>
              <a:rPr lang="en-GB" sz="1600" dirty="0"/>
              <a:t> Plaza sweatshop building collapse</a:t>
            </a:r>
          </a:p>
        </p:txBody>
      </p:sp>
    </p:spTree>
    <p:extLst>
      <p:ext uri="{BB962C8B-B14F-4D97-AF65-F5344CB8AC3E}">
        <p14:creationId xmlns:p14="http://schemas.microsoft.com/office/powerpoint/2010/main" val="135973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7"/>
            <a:ext cx="6696744" cy="710165"/>
          </a:xfrm>
          <a:ln w="15875">
            <a:solidFill>
              <a:schemeClr val="tx2"/>
            </a:solidFill>
          </a:ln>
        </p:spPr>
        <p:txBody>
          <a:bodyPr>
            <a:normAutofit fontScale="90000"/>
          </a:bodyPr>
          <a:lstStyle/>
          <a:p>
            <a:pPr algn="l"/>
            <a:r>
              <a:rPr lang="en-GB" dirty="0"/>
              <a:t>Workers Rights and Unions</a:t>
            </a:r>
          </a:p>
        </p:txBody>
      </p:sp>
      <p:sp>
        <p:nvSpPr>
          <p:cNvPr id="3" name="Content Placeholder 2"/>
          <p:cNvSpPr>
            <a:spLocks noGrp="1"/>
          </p:cNvSpPr>
          <p:nvPr>
            <p:ph idx="1"/>
          </p:nvPr>
        </p:nvSpPr>
        <p:spPr>
          <a:xfrm>
            <a:off x="395536" y="1412776"/>
            <a:ext cx="4762872" cy="2962243"/>
          </a:xfrm>
        </p:spPr>
        <p:txBody>
          <a:bodyPr>
            <a:normAutofit fontScale="92500" lnSpcReduction="10000"/>
          </a:bodyPr>
          <a:lstStyle/>
          <a:p>
            <a:r>
              <a:rPr lang="en-GB" dirty="0"/>
              <a:t>Find 5 facts about a union that works to protect workers rights.</a:t>
            </a:r>
          </a:p>
          <a:p>
            <a:r>
              <a:rPr lang="en-GB" dirty="0"/>
              <a:t>Doctors</a:t>
            </a:r>
          </a:p>
          <a:p>
            <a:r>
              <a:rPr lang="en-GB" dirty="0"/>
              <a:t>Teachers</a:t>
            </a:r>
          </a:p>
          <a:p>
            <a:r>
              <a:rPr lang="en-GB" dirty="0"/>
              <a:t>TUC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56992"/>
            <a:ext cx="6300192" cy="331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78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7833"/>
            <a:ext cx="3682752" cy="1143000"/>
          </a:xfrm>
        </p:spPr>
        <p:txBody>
          <a:bodyPr>
            <a:normAutofit fontScale="90000"/>
          </a:bodyPr>
          <a:lstStyle/>
          <a:p>
            <a:r>
              <a:rPr lang="en-GB" dirty="0"/>
              <a:t>Whistle Blowing</a:t>
            </a:r>
          </a:p>
        </p:txBody>
      </p:sp>
      <p:sp>
        <p:nvSpPr>
          <p:cNvPr id="3" name="Content Placeholder 2"/>
          <p:cNvSpPr>
            <a:spLocks noGrp="1"/>
          </p:cNvSpPr>
          <p:nvPr>
            <p:ph idx="1"/>
          </p:nvPr>
        </p:nvSpPr>
        <p:spPr>
          <a:xfrm>
            <a:off x="457200" y="2564904"/>
            <a:ext cx="3754760" cy="4032447"/>
          </a:xfrm>
        </p:spPr>
        <p:txBody>
          <a:bodyPr>
            <a:normAutofit fontScale="70000" lnSpcReduction="20000"/>
          </a:bodyPr>
          <a:lstStyle/>
          <a:p>
            <a:pPr marL="0" indent="0">
              <a:buNone/>
            </a:pPr>
            <a:r>
              <a:rPr lang="en-GB" sz="5100" b="1" dirty="0">
                <a:solidFill>
                  <a:srgbClr val="C00000"/>
                </a:solidFill>
              </a:rPr>
              <a:t>Task: </a:t>
            </a:r>
          </a:p>
          <a:p>
            <a:pPr marL="0" indent="0">
              <a:buNone/>
            </a:pPr>
            <a:endParaRPr lang="en-GB" dirty="0"/>
          </a:p>
          <a:p>
            <a:pPr marL="514350" indent="-514350">
              <a:buAutoNum type="arabicPeriod"/>
            </a:pPr>
            <a:r>
              <a:rPr lang="en-GB" dirty="0"/>
              <a:t>Define the concept of whistle blowing.</a:t>
            </a:r>
          </a:p>
          <a:p>
            <a:pPr marL="514350" indent="-514350">
              <a:buAutoNum type="arabicPeriod"/>
            </a:pPr>
            <a:r>
              <a:rPr lang="en-GB" dirty="0"/>
              <a:t>Why may an employee feel they have to take this course of action?</a:t>
            </a:r>
          </a:p>
          <a:p>
            <a:pPr marL="514350" indent="-514350">
              <a:buAutoNum type="arabicPeriod"/>
            </a:pPr>
            <a:r>
              <a:rPr lang="en-GB" dirty="0"/>
              <a:t>Why is whistle blowing important? explain 3 key reasons.</a:t>
            </a:r>
          </a:p>
          <a:p>
            <a:pPr marL="514350" indent="-514350">
              <a:buAutoNum type="arabicPeriod"/>
            </a:pPr>
            <a:r>
              <a:rPr lang="en-GB" dirty="0"/>
              <a:t>Explain two criticisms of whistle blowing. </a:t>
            </a:r>
          </a:p>
          <a:p>
            <a:pPr marL="0" indent="0">
              <a:buNone/>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1052736"/>
            <a:ext cx="48245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268760"/>
            <a:ext cx="4176464" cy="800219"/>
          </a:xfrm>
          <a:prstGeom prst="rect">
            <a:avLst/>
          </a:prstGeom>
          <a:noFill/>
        </p:spPr>
        <p:txBody>
          <a:bodyPr wrap="square" rtlCol="0">
            <a:spAutoFit/>
          </a:bodyPr>
          <a:lstStyle/>
          <a:p>
            <a:r>
              <a:rPr lang="en-GB" sz="2800" b="1" dirty="0">
                <a:solidFill>
                  <a:srgbClr val="C00000"/>
                </a:solidFill>
              </a:rPr>
              <a:t>Think, Pair, Share: </a:t>
            </a:r>
          </a:p>
          <a:p>
            <a:r>
              <a:rPr lang="en-GB" dirty="0"/>
              <a:t>Why is whistle blowing important?</a:t>
            </a:r>
          </a:p>
        </p:txBody>
      </p:sp>
    </p:spTree>
    <p:extLst>
      <p:ext uri="{BB962C8B-B14F-4D97-AF65-F5344CB8AC3E}">
        <p14:creationId xmlns:p14="http://schemas.microsoft.com/office/powerpoint/2010/main" val="22990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Whistle Blowing: Case Study</a:t>
            </a:r>
          </a:p>
        </p:txBody>
      </p:sp>
      <p:sp>
        <p:nvSpPr>
          <p:cNvPr id="3" name="Content Placeholder 2"/>
          <p:cNvSpPr>
            <a:spLocks noGrp="1"/>
          </p:cNvSpPr>
          <p:nvPr>
            <p:ph idx="1"/>
          </p:nvPr>
        </p:nvSpPr>
        <p:spPr>
          <a:xfrm>
            <a:off x="467544" y="1417638"/>
            <a:ext cx="4978896" cy="4911903"/>
          </a:xfrm>
          <a:ln w="25400">
            <a:solidFill>
              <a:schemeClr val="accent1"/>
            </a:solidFill>
          </a:ln>
        </p:spPr>
        <p:txBody>
          <a:bodyPr>
            <a:normAutofit fontScale="92500" lnSpcReduction="10000"/>
          </a:bodyPr>
          <a:lstStyle/>
          <a:p>
            <a:pPr marL="514350" indent="-514350">
              <a:buAutoNum type="arabicPeriod"/>
            </a:pPr>
            <a:r>
              <a:rPr lang="en-GB" dirty="0"/>
              <a:t>Investigate 1 case study from the video/resource pack.</a:t>
            </a:r>
          </a:p>
          <a:p>
            <a:pPr marL="514350" indent="-514350">
              <a:buAutoNum type="arabicPeriod"/>
            </a:pPr>
            <a:endParaRPr lang="en-GB" dirty="0"/>
          </a:p>
          <a:p>
            <a:pPr marL="514350" indent="-514350">
              <a:buAutoNum type="arabicPeriod"/>
            </a:pPr>
            <a:r>
              <a:rPr lang="en-GB" dirty="0"/>
              <a:t>Be ready to feedback in 10 min.</a:t>
            </a:r>
          </a:p>
          <a:p>
            <a:pPr marL="514350" indent="-514350">
              <a:buAutoNum type="arabicPeriod"/>
            </a:pPr>
            <a:endParaRPr lang="en-GB" dirty="0"/>
          </a:p>
          <a:p>
            <a:pPr marL="514350" indent="-514350">
              <a:buAutoNum type="arabicPeriod"/>
            </a:pPr>
            <a:r>
              <a:rPr lang="en-GB" dirty="0"/>
              <a:t>What was the impact of the employee choice to WB?</a:t>
            </a:r>
          </a:p>
          <a:p>
            <a:pPr marL="514350" indent="-514350">
              <a:buAutoNum type="arabicPeriod"/>
            </a:pPr>
            <a:endParaRPr lang="en-GB" dirty="0"/>
          </a:p>
          <a:p>
            <a:pPr marL="0" indent="0">
              <a:buNone/>
            </a:pPr>
            <a:endParaRPr lang="en-GB" dirty="0"/>
          </a:p>
        </p:txBody>
      </p:sp>
      <p:sp>
        <p:nvSpPr>
          <p:cNvPr id="4" name="TextBox 3"/>
          <p:cNvSpPr txBox="1"/>
          <p:nvPr/>
        </p:nvSpPr>
        <p:spPr>
          <a:xfrm>
            <a:off x="5580112" y="1628800"/>
            <a:ext cx="3168352" cy="923330"/>
          </a:xfrm>
          <a:prstGeom prst="rect">
            <a:avLst/>
          </a:prstGeom>
          <a:noFill/>
        </p:spPr>
        <p:txBody>
          <a:bodyPr wrap="square" rtlCol="0">
            <a:spAutoFit/>
          </a:bodyPr>
          <a:lstStyle/>
          <a:p>
            <a:r>
              <a:rPr lang="en-GB" dirty="0"/>
              <a:t>Whistle Blowing in the NHS:</a:t>
            </a:r>
          </a:p>
          <a:p>
            <a:endParaRPr lang="en-GB" dirty="0"/>
          </a:p>
          <a:p>
            <a:endParaRPr lang="en-GB" dirty="0"/>
          </a:p>
        </p:txBody>
      </p:sp>
      <p:pic>
        <p:nvPicPr>
          <p:cNvPr id="1026"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35" t="8532" r="41692" b="9774"/>
          <a:stretch/>
        </p:blipFill>
        <p:spPr bwMode="auto">
          <a:xfrm>
            <a:off x="6084168" y="2090465"/>
            <a:ext cx="1864586" cy="251469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0112" y="4869160"/>
            <a:ext cx="3168352" cy="1477328"/>
          </a:xfrm>
          <a:prstGeom prst="rect">
            <a:avLst/>
          </a:prstGeom>
          <a:noFill/>
          <a:ln w="15875">
            <a:solidFill>
              <a:schemeClr val="tx1"/>
            </a:solidFill>
          </a:ln>
        </p:spPr>
        <p:txBody>
          <a:bodyPr wrap="square" rtlCol="0">
            <a:spAutoFit/>
          </a:bodyPr>
          <a:lstStyle/>
          <a:p>
            <a:r>
              <a:rPr lang="en-GB" b="1" dirty="0"/>
              <a:t>Watch the clip and read the story:</a:t>
            </a:r>
          </a:p>
          <a:p>
            <a:r>
              <a:rPr lang="en-GB" dirty="0"/>
              <a:t>- What are the issues and impacts of WB? </a:t>
            </a:r>
          </a:p>
          <a:p>
            <a:r>
              <a:rPr lang="en-GB" dirty="0"/>
              <a:t>- Why is WB important?</a:t>
            </a:r>
          </a:p>
        </p:txBody>
      </p:sp>
    </p:spTree>
    <p:extLst>
      <p:ext uri="{BB962C8B-B14F-4D97-AF65-F5344CB8AC3E}">
        <p14:creationId xmlns:p14="http://schemas.microsoft.com/office/powerpoint/2010/main" val="270640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16632"/>
            <a:ext cx="5976664" cy="6678751"/>
          </a:xfrm>
          <a:prstGeom prst="rect">
            <a:avLst/>
          </a:prstGeom>
          <a:noFill/>
          <a:ln w="31750">
            <a:solidFill>
              <a:schemeClr val="accent1"/>
            </a:solidFill>
          </a:ln>
        </p:spPr>
        <p:txBody>
          <a:bodyPr wrap="square" rtlCol="0">
            <a:spAutoFit/>
          </a:bodyPr>
          <a:lstStyle/>
          <a:p>
            <a:r>
              <a:rPr lang="en-GB" sz="3200" b="1" dirty="0">
                <a:solidFill>
                  <a:srgbClr val="C00000"/>
                </a:solidFill>
                <a:effectLst/>
              </a:rPr>
              <a:t>What is Globalisation?</a:t>
            </a:r>
          </a:p>
          <a:p>
            <a:endParaRPr lang="en-GB" b="1" dirty="0">
              <a:effectLst/>
            </a:endParaRPr>
          </a:p>
          <a:p>
            <a:r>
              <a:rPr lang="en-GB" dirty="0">
                <a:effectLst/>
              </a:rPr>
              <a:t>With the advancement of </a:t>
            </a:r>
            <a:r>
              <a:rPr lang="en-GB" dirty="0"/>
              <a:t>i</a:t>
            </a:r>
            <a:r>
              <a:rPr lang="en-GB" dirty="0">
                <a:effectLst/>
              </a:rPr>
              <a:t>nformation </a:t>
            </a:r>
            <a:r>
              <a:rPr lang="en-GB" dirty="0"/>
              <a:t>c</a:t>
            </a:r>
            <a:r>
              <a:rPr lang="en-GB" dirty="0">
                <a:effectLst/>
              </a:rPr>
              <a:t>ommunication,  </a:t>
            </a:r>
            <a:r>
              <a:rPr lang="en-GB" dirty="0"/>
              <a:t>t</a:t>
            </a:r>
            <a:r>
              <a:rPr lang="en-GB" dirty="0">
                <a:effectLst/>
              </a:rPr>
              <a:t>echnology and transport the world has become more and more interconnected. </a:t>
            </a:r>
          </a:p>
          <a:p>
            <a:endParaRPr lang="en-GB" dirty="0"/>
          </a:p>
          <a:p>
            <a:r>
              <a:rPr lang="en-GB" dirty="0">
                <a:effectLst/>
              </a:rPr>
              <a:t>The relationship is built up through international trading, communication and culture. </a:t>
            </a:r>
          </a:p>
          <a:p>
            <a:endParaRPr lang="en-GB" dirty="0"/>
          </a:p>
          <a:p>
            <a:r>
              <a:rPr lang="en-GB" dirty="0">
                <a:effectLst/>
              </a:rPr>
              <a:t>In other words, the world is becoming one large market, rather than just a series of separate national markets. It also means that same goods and services can be found not just in one country, but throughout the world. </a:t>
            </a:r>
          </a:p>
          <a:p>
            <a:endParaRPr lang="en-GB" dirty="0"/>
          </a:p>
          <a:p>
            <a:r>
              <a:rPr lang="en-GB" dirty="0">
                <a:effectLst/>
              </a:rPr>
              <a:t>It is easier and beneficial for companies to reach a larger, global</a:t>
            </a:r>
            <a:r>
              <a:rPr lang="en-GB" dirty="0"/>
              <a:t> audience.</a:t>
            </a:r>
            <a:br>
              <a:rPr lang="en-GB" dirty="0">
                <a:effectLst/>
              </a:rPr>
            </a:br>
            <a:br>
              <a:rPr lang="en-GB" dirty="0">
                <a:effectLst/>
              </a:rPr>
            </a:br>
            <a:r>
              <a:rPr lang="en-GB" dirty="0">
                <a:effectLst/>
              </a:rPr>
              <a:t>According to the Oxford Dictionary, the word ‘globalisation’ means:</a:t>
            </a:r>
            <a:br>
              <a:rPr lang="en-GB" dirty="0">
                <a:effectLst/>
              </a:rPr>
            </a:br>
            <a:endParaRPr lang="en-GB" dirty="0">
              <a:effectLst/>
            </a:endParaRPr>
          </a:p>
          <a:p>
            <a:r>
              <a:rPr lang="en-GB" dirty="0"/>
              <a:t>“The process by which businesses or other organizations develop international influence or start operating on an international scale.”</a:t>
            </a:r>
            <a:endParaRPr lang="en-GB" dirty="0">
              <a:effectLst/>
            </a:endParaRPr>
          </a:p>
        </p:txBody>
      </p:sp>
      <p:sp>
        <p:nvSpPr>
          <p:cNvPr id="6" name="TextBox 5"/>
          <p:cNvSpPr txBox="1"/>
          <p:nvPr/>
        </p:nvSpPr>
        <p:spPr>
          <a:xfrm>
            <a:off x="6516216" y="476672"/>
            <a:ext cx="2269410" cy="5509200"/>
          </a:xfrm>
          <a:prstGeom prst="rect">
            <a:avLst/>
          </a:prstGeom>
          <a:noFill/>
          <a:ln w="28575">
            <a:solidFill>
              <a:schemeClr val="accent1"/>
            </a:solidFill>
          </a:ln>
        </p:spPr>
        <p:txBody>
          <a:bodyPr wrap="square" rtlCol="0">
            <a:spAutoFit/>
          </a:bodyPr>
          <a:lstStyle/>
          <a:p>
            <a:r>
              <a:rPr lang="en-GB" sz="4000" b="1" dirty="0">
                <a:solidFill>
                  <a:srgbClr val="C00000"/>
                </a:solidFill>
              </a:rPr>
              <a:t>Tasks: </a:t>
            </a:r>
            <a:endParaRPr lang="en-GB" sz="2400" b="1" dirty="0">
              <a:solidFill>
                <a:srgbClr val="C00000"/>
              </a:solidFill>
            </a:endParaRPr>
          </a:p>
          <a:p>
            <a:endParaRPr lang="en-GB" sz="2400" b="1" dirty="0"/>
          </a:p>
          <a:p>
            <a:r>
              <a:rPr lang="en-GB" sz="2400" b="1" dirty="0"/>
              <a:t>2. Give 5 examples of global products and companies.</a:t>
            </a:r>
          </a:p>
          <a:p>
            <a:endParaRPr lang="en-GB" sz="2400" b="1" dirty="0"/>
          </a:p>
          <a:p>
            <a:r>
              <a:rPr lang="en-GB" sz="2400" b="1" dirty="0"/>
              <a:t>3. Explain 2 dangers of globalisation.</a:t>
            </a:r>
          </a:p>
          <a:p>
            <a:endParaRPr lang="en-GB" sz="2400" b="1" dirty="0"/>
          </a:p>
          <a:p>
            <a:r>
              <a:rPr lang="en-GB" sz="2400" b="1" dirty="0"/>
              <a:t>4. Explain 2 benefits of globalisation.</a:t>
            </a:r>
          </a:p>
        </p:txBody>
      </p:sp>
    </p:spTree>
    <p:extLst>
      <p:ext uri="{BB962C8B-B14F-4D97-AF65-F5344CB8AC3E}">
        <p14:creationId xmlns:p14="http://schemas.microsoft.com/office/powerpoint/2010/main" val="45737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96" t="31596" r="26827" b="30027"/>
          <a:stretch/>
        </p:blipFill>
        <p:spPr bwMode="auto">
          <a:xfrm>
            <a:off x="107504" y="548680"/>
            <a:ext cx="8876131" cy="51328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0811" y="5681513"/>
            <a:ext cx="8804122" cy="892552"/>
          </a:xfrm>
          <a:prstGeom prst="rect">
            <a:avLst/>
          </a:prstGeom>
          <a:noFill/>
        </p:spPr>
        <p:txBody>
          <a:bodyPr wrap="square" rtlCol="0">
            <a:spAutoFit/>
          </a:bodyPr>
          <a:lstStyle/>
          <a:p>
            <a:r>
              <a:rPr lang="en-GB" sz="3200" b="1" u="sng" dirty="0">
                <a:solidFill>
                  <a:srgbClr val="C00000"/>
                </a:solidFill>
              </a:rPr>
              <a:t>Task:</a:t>
            </a:r>
            <a:r>
              <a:rPr lang="en-GB" sz="3200" b="1" dirty="0">
                <a:solidFill>
                  <a:srgbClr val="C00000"/>
                </a:solidFill>
              </a:rPr>
              <a:t> </a:t>
            </a:r>
            <a:r>
              <a:rPr lang="en-GB" sz="2000" dirty="0">
                <a:solidFill>
                  <a:srgbClr val="C00000"/>
                </a:solidFill>
              </a:rPr>
              <a:t>Pick 4 aspects and explain how globalisation has changed the world and that particular aspect. This can be in a positive or negative way. </a:t>
            </a:r>
          </a:p>
        </p:txBody>
      </p:sp>
      <p:sp>
        <p:nvSpPr>
          <p:cNvPr id="2" name="TextBox 1"/>
          <p:cNvSpPr txBox="1"/>
          <p:nvPr/>
        </p:nvSpPr>
        <p:spPr>
          <a:xfrm>
            <a:off x="170811" y="0"/>
            <a:ext cx="6273397" cy="584775"/>
          </a:xfrm>
          <a:prstGeom prst="rect">
            <a:avLst/>
          </a:prstGeom>
          <a:noFill/>
        </p:spPr>
        <p:txBody>
          <a:bodyPr wrap="square" rtlCol="0">
            <a:spAutoFit/>
          </a:bodyPr>
          <a:lstStyle/>
          <a:p>
            <a:r>
              <a:rPr lang="en-GB" sz="3200" b="1" u="sng" dirty="0">
                <a:solidFill>
                  <a:srgbClr val="C00000"/>
                </a:solidFill>
              </a:rPr>
              <a:t>What has globalisation effected</a:t>
            </a:r>
          </a:p>
        </p:txBody>
      </p:sp>
    </p:spTree>
    <p:extLst>
      <p:ext uri="{BB962C8B-B14F-4D97-AF65-F5344CB8AC3E}">
        <p14:creationId xmlns:p14="http://schemas.microsoft.com/office/powerpoint/2010/main" val="12243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Why is globalisation happening?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35402"/>
            <a:ext cx="16700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4294967295"/>
          </p:nvPr>
        </p:nvSpPr>
        <p:spPr>
          <a:xfrm>
            <a:off x="3923928" y="980728"/>
            <a:ext cx="4608512" cy="5688632"/>
          </a:xfrm>
          <a:prstGeom prst="rect">
            <a:avLst/>
          </a:prstGeo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ctr">
              <a:buNone/>
            </a:pPr>
            <a:r>
              <a:rPr lang="en-GB" sz="3800" dirty="0">
                <a:solidFill>
                  <a:srgbClr val="FF0000"/>
                </a:solidFill>
              </a:rPr>
              <a:t>The reasons for the increase in the pace of globalisation are:</a:t>
            </a:r>
          </a:p>
          <a:p>
            <a:pPr algn="ctr">
              <a:buNone/>
            </a:pPr>
            <a:endParaRPr lang="en-GB" dirty="0"/>
          </a:p>
          <a:p>
            <a:pPr marL="514350" indent="-514350">
              <a:buFont typeface="+mj-lt"/>
              <a:buAutoNum type="arabicPeriod"/>
            </a:pPr>
            <a:r>
              <a:rPr lang="en-GB" sz="3800" dirty="0"/>
              <a:t>Technological change – especially in communications technology.</a:t>
            </a:r>
          </a:p>
          <a:p>
            <a:pPr marL="514350" indent="-514350">
              <a:buFont typeface="+mj-lt"/>
              <a:buAutoNum type="arabicPeriod"/>
            </a:pPr>
            <a:r>
              <a:rPr lang="en-GB" sz="3800" dirty="0"/>
              <a:t>Transport is both faster and cheaper.</a:t>
            </a:r>
          </a:p>
          <a:p>
            <a:pPr marL="514350" indent="-514350">
              <a:buFont typeface="+mj-lt"/>
              <a:buAutoNum type="arabicPeriod"/>
            </a:pPr>
            <a:r>
              <a:rPr lang="en-GB" sz="3800" dirty="0"/>
              <a:t>Deregulation – an increase in privatisation, and countries now able to own businesses in other countries, e.g. some UK utilities which were once government-owned are now owned by French businesses.</a:t>
            </a:r>
          </a:p>
          <a:p>
            <a:pPr marL="514350" indent="-514350">
              <a:buFont typeface="+mj-lt"/>
              <a:buAutoNum type="arabicPeriod"/>
            </a:pPr>
            <a:r>
              <a:rPr lang="en-GB" sz="3800" dirty="0"/>
              <a:t>Removal of capital exchange controls – money can now be moved easily from one country to another.</a:t>
            </a:r>
          </a:p>
          <a:p>
            <a:pPr marL="514350" indent="-514350">
              <a:buFont typeface="+mj-lt"/>
              <a:buAutoNum type="arabicPeriod"/>
            </a:pPr>
            <a:r>
              <a:rPr lang="en-GB" sz="3800" dirty="0"/>
              <a:t> Free trade – many barriers to trade have been removed, sometimes by grouping countries together such as the EU.</a:t>
            </a:r>
          </a:p>
          <a:p>
            <a:pPr marL="514350" indent="-514350">
              <a:buFont typeface="+mj-lt"/>
              <a:buAutoNum type="arabicPeriod"/>
            </a:pPr>
            <a:r>
              <a:rPr lang="en-GB" sz="3800" dirty="0"/>
              <a:t>Consumer tastes have changed and consumers are now more willing to try foreign products.</a:t>
            </a:r>
          </a:p>
          <a:p>
            <a:pPr marL="514350" indent="-514350">
              <a:buFont typeface="+mj-lt"/>
              <a:buAutoNum type="arabicPeriod"/>
            </a:pPr>
            <a:r>
              <a:rPr lang="en-GB" sz="3800" dirty="0"/>
              <a:t>Emerging markets in developing countries.</a:t>
            </a:r>
          </a:p>
        </p:txBody>
      </p:sp>
      <p:sp>
        <p:nvSpPr>
          <p:cNvPr id="4" name="TextBox 3"/>
          <p:cNvSpPr txBox="1"/>
          <p:nvPr/>
        </p:nvSpPr>
        <p:spPr>
          <a:xfrm>
            <a:off x="539552" y="2924944"/>
            <a:ext cx="3024336" cy="3785652"/>
          </a:xfrm>
          <a:prstGeom prst="rect">
            <a:avLst/>
          </a:prstGeom>
          <a:noFill/>
        </p:spPr>
        <p:txBody>
          <a:bodyPr wrap="square" rtlCol="0">
            <a:spAutoFit/>
          </a:bodyPr>
          <a:lstStyle/>
          <a:p>
            <a:r>
              <a:rPr lang="en-GB" sz="2400" b="1" dirty="0">
                <a:solidFill>
                  <a:srgbClr val="C00000"/>
                </a:solidFill>
              </a:rPr>
              <a:t>Think, Pair, Share</a:t>
            </a:r>
          </a:p>
          <a:p>
            <a:endParaRPr lang="en-GB" sz="2400" b="1" dirty="0">
              <a:solidFill>
                <a:srgbClr val="C00000"/>
              </a:solidFill>
            </a:endParaRPr>
          </a:p>
          <a:p>
            <a:r>
              <a:rPr lang="en-GB" sz="2400" b="1" dirty="0">
                <a:solidFill>
                  <a:srgbClr val="7030A0"/>
                </a:solidFill>
              </a:rPr>
              <a:t>A: Explain one reason that globalisation is happening</a:t>
            </a:r>
          </a:p>
          <a:p>
            <a:r>
              <a:rPr lang="en-GB" sz="2400" b="1" dirty="0">
                <a:solidFill>
                  <a:srgbClr val="006C31"/>
                </a:solidFill>
              </a:rPr>
              <a:t>B: Explain another reason for globalisation</a:t>
            </a:r>
          </a:p>
          <a:p>
            <a:endParaRPr lang="en-GB" sz="2400" b="1" dirty="0">
              <a:solidFill>
                <a:srgbClr val="C00000"/>
              </a:solidFill>
            </a:endParaRPr>
          </a:p>
          <a:p>
            <a:endParaRPr lang="en-GB" sz="2400" b="1" dirty="0">
              <a:solidFill>
                <a:srgbClr val="C00000"/>
              </a:solidFill>
            </a:endParaRPr>
          </a:p>
        </p:txBody>
      </p:sp>
    </p:spTree>
    <p:extLst>
      <p:ext uri="{BB962C8B-B14F-4D97-AF65-F5344CB8AC3E}">
        <p14:creationId xmlns:p14="http://schemas.microsoft.com/office/powerpoint/2010/main" val="28479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2699364" y="-27214"/>
            <a:ext cx="37617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n-GB" sz="4000" b="1" dirty="0">
                <a:solidFill>
                  <a:srgbClr val="FFC000"/>
                </a:solidFill>
                <a:effectLst>
                  <a:outerShdw blurRad="38100" dist="38100" dir="2700000" algn="tl">
                    <a:srgbClr val="FFFFFF"/>
                  </a:outerShdw>
                </a:effectLst>
                <a:latin typeface="Candara" pitchFamily="34" charset="0"/>
                <a:cs typeface="Arial" charset="0"/>
              </a:rPr>
              <a:t>Business Ethics</a:t>
            </a:r>
          </a:p>
        </p:txBody>
      </p:sp>
      <p:pic>
        <p:nvPicPr>
          <p:cNvPr id="2053" name="Picture 5" descr="Kemp's Ridley turtle hatch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36" y="0"/>
            <a:ext cx="1826484" cy="243330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9" descr="http://whsword.files.wordpress.com/2008/12/emily-child-lab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013201"/>
            <a:ext cx="290671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http://assets.knowledge.allianz.com/img/pollution_bhopal_india_chemical_leak_poison_sickness_rtr2eusx_q_49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939" y="4016695"/>
            <a:ext cx="2859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http://1.bp.blogspot.com/_Yz8UrquOEG8/TTCcEE24WqI/AAAAAAAABUo/2BuwVTG3EdQ/s1600/Child_Labor07.10.08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179388"/>
            <a:ext cx="2058987" cy="202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9" descr="http://carver.urc.org.uk/wp-content/uploads/2009/07/World-Fair-Trade-Day-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762" y="3033713"/>
            <a:ext cx="2819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1" descr="http://t1.gstatic.com/images?q=tbn:ANd9GcRFJrFdSkLQi-sHnknfmLv_phhzmRTzri5CaStJp8K8HeH4622FdDtTwQ:ipdraughts.files.wordpress.com/2011/05/consumers_rights_ta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64904"/>
            <a:ext cx="2008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3" descr="wme-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1125" y="2363291"/>
            <a:ext cx="22637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5" descr="http://static.guim.co.uk/sys-images/guardian/About/General/2011/3/5/1299320013859/financial-crisis-dave-sim-00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325" y="887129"/>
            <a:ext cx="30178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225" y="6113463"/>
            <a:ext cx="79200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26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5832648" cy="778098"/>
          </a:xfrm>
        </p:spPr>
        <p:txBody>
          <a:bodyPr>
            <a:noAutofit/>
          </a:bodyPr>
          <a:lstStyle/>
          <a:p>
            <a:r>
              <a:rPr lang="en-GB" sz="3600" b="1" dirty="0">
                <a:solidFill>
                  <a:srgbClr val="C00000"/>
                </a:solidFill>
              </a:rPr>
              <a:t>Is globalisation a good thing?</a:t>
            </a:r>
          </a:p>
        </p:txBody>
      </p:sp>
      <p:sp>
        <p:nvSpPr>
          <p:cNvPr id="3" name="Content Placeholder 2"/>
          <p:cNvSpPr>
            <a:spLocks noGrp="1"/>
          </p:cNvSpPr>
          <p:nvPr>
            <p:ph idx="1"/>
          </p:nvPr>
        </p:nvSpPr>
        <p:spPr>
          <a:xfrm>
            <a:off x="179512" y="1772815"/>
            <a:ext cx="6264696" cy="4920357"/>
          </a:xfrm>
          <a:noFill/>
          <a:ln w="25400">
            <a:solidFill>
              <a:schemeClr val="accent1"/>
            </a:solidFill>
          </a:ln>
        </p:spPr>
        <p:txBody>
          <a:bodyPr>
            <a:normAutofit lnSpcReduction="10000"/>
          </a:bodyPr>
          <a:lstStyle/>
          <a:p>
            <a:r>
              <a:rPr lang="en-GB" sz="2400" dirty="0"/>
              <a:t>When migrant workers come to a new country they bring influences of their culture and language with them. This can enrich the overall culture of society e.g.? </a:t>
            </a:r>
          </a:p>
          <a:p>
            <a:r>
              <a:rPr lang="en-GB" sz="2400" dirty="0"/>
              <a:t>MEDC OR First World countries often move businesses to LEDC or Third World countries bringing poorer areas of the world job opportunities and income. This can help to improve the standard of living in these countries.</a:t>
            </a:r>
          </a:p>
          <a:p>
            <a:r>
              <a:rPr lang="en-GB" sz="2400" dirty="0"/>
              <a:t>If wages are lower and costs less in LEDC then the cost of items may be less for us consumers to buy. There is therefore competition to produce cheaper goods. </a:t>
            </a:r>
          </a:p>
          <a:p>
            <a:pPr marL="0" indent="0">
              <a:buNone/>
            </a:pPr>
            <a:endParaRPr lang="en-GB" sz="2400" dirty="0"/>
          </a:p>
        </p:txBody>
      </p:sp>
      <p:sp>
        <p:nvSpPr>
          <p:cNvPr id="4" name="TextBox 3"/>
          <p:cNvSpPr txBox="1"/>
          <p:nvPr/>
        </p:nvSpPr>
        <p:spPr>
          <a:xfrm>
            <a:off x="6660232" y="1772816"/>
            <a:ext cx="2293593" cy="4955203"/>
          </a:xfrm>
          <a:prstGeom prst="rect">
            <a:avLst/>
          </a:prstGeom>
          <a:noFill/>
          <a:ln w="25400">
            <a:solidFill>
              <a:schemeClr val="accent1"/>
            </a:solidFill>
          </a:ln>
        </p:spPr>
        <p:txBody>
          <a:bodyPr wrap="square" rtlCol="0">
            <a:spAutoFit/>
          </a:bodyPr>
          <a:lstStyle/>
          <a:p>
            <a:r>
              <a:rPr lang="en-GB" sz="2800" b="1" dirty="0">
                <a:solidFill>
                  <a:srgbClr val="C00000"/>
                </a:solidFill>
              </a:rPr>
              <a:t>Task: </a:t>
            </a:r>
          </a:p>
          <a:p>
            <a:endParaRPr lang="en-GB" dirty="0"/>
          </a:p>
          <a:p>
            <a:r>
              <a:rPr lang="en-GB" dirty="0"/>
              <a:t>Fill in the zigzag sheet to debate the pros and cons of Globalisation</a:t>
            </a:r>
          </a:p>
          <a:p>
            <a:endParaRPr lang="en-GB" dirty="0"/>
          </a:p>
          <a:p>
            <a:r>
              <a:rPr lang="en-GB" dirty="0"/>
              <a:t>You have the pros (left) </a:t>
            </a:r>
          </a:p>
          <a:p>
            <a:endParaRPr lang="en-GB" dirty="0"/>
          </a:p>
          <a:p>
            <a:r>
              <a:rPr lang="en-GB" dirty="0"/>
              <a:t>Discuss a con for each bullet point and complete the sheet. </a:t>
            </a:r>
          </a:p>
          <a:p>
            <a:endParaRPr lang="en-GB" dirty="0"/>
          </a:p>
          <a:p>
            <a:r>
              <a:rPr lang="en-GB" dirty="0"/>
              <a:t>You may not have any key thinkers – YET!</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0"/>
            <a:ext cx="3275856"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27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43" y="158602"/>
            <a:ext cx="3858030" cy="584775"/>
          </a:xfrm>
          <a:prstGeom prst="rect">
            <a:avLst/>
          </a:prstGeom>
          <a:noFill/>
        </p:spPr>
        <p:txBody>
          <a:bodyPr wrap="square" rtlCol="0">
            <a:spAutoFit/>
          </a:bodyPr>
          <a:lstStyle/>
          <a:p>
            <a:r>
              <a:rPr lang="en-GB" sz="3200" b="1" dirty="0">
                <a:solidFill>
                  <a:srgbClr val="006C31"/>
                </a:solidFill>
              </a:rPr>
              <a:t>Positive Case Study</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84" t="27619" r="10939" b="50362"/>
          <a:stretch/>
        </p:blipFill>
        <p:spPr bwMode="auto">
          <a:xfrm>
            <a:off x="117750" y="743377"/>
            <a:ext cx="1944111" cy="186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11960" y="260648"/>
            <a:ext cx="4807412" cy="6247864"/>
          </a:xfrm>
          <a:prstGeom prst="rect">
            <a:avLst/>
          </a:prstGeom>
          <a:noFill/>
          <a:ln w="25400">
            <a:solidFill>
              <a:schemeClr val="tx2"/>
            </a:solidFill>
          </a:ln>
        </p:spPr>
        <p:txBody>
          <a:bodyPr wrap="square" rtlCol="0">
            <a:spAutoFit/>
          </a:bodyPr>
          <a:lstStyle/>
          <a:p>
            <a:r>
              <a:rPr lang="en-GB" sz="4000" b="1" dirty="0">
                <a:solidFill>
                  <a:srgbClr val="C00000"/>
                </a:solidFill>
              </a:rPr>
              <a:t>Task: </a:t>
            </a:r>
          </a:p>
          <a:p>
            <a:endParaRPr lang="en-GB" dirty="0"/>
          </a:p>
          <a:p>
            <a:r>
              <a:rPr lang="en-GB" dirty="0"/>
              <a:t>Use the link/QR Code and find out 10 facts about what Fair Trade do. Use the points below to guide your research:</a:t>
            </a:r>
          </a:p>
          <a:p>
            <a:endParaRPr lang="en-GB" dirty="0"/>
          </a:p>
          <a:p>
            <a:pPr marL="285750" indent="-285750">
              <a:buFont typeface="Arial" pitchFamily="34" charset="0"/>
              <a:buChar char="•"/>
            </a:pPr>
            <a:r>
              <a:rPr lang="en-GB" dirty="0"/>
              <a:t>When were they set up/background (2/3 points)</a:t>
            </a:r>
          </a:p>
          <a:p>
            <a:pPr marL="285750" indent="-285750">
              <a:buFont typeface="Arial" pitchFamily="34" charset="0"/>
              <a:buChar char="•"/>
            </a:pPr>
            <a:r>
              <a:rPr lang="en-GB" dirty="0"/>
              <a:t>What is their aim?</a:t>
            </a:r>
          </a:p>
          <a:p>
            <a:pPr marL="285750" indent="-285750">
              <a:buFont typeface="Arial" pitchFamily="34" charset="0"/>
              <a:buChar char="•"/>
            </a:pPr>
            <a:r>
              <a:rPr lang="en-GB" dirty="0"/>
              <a:t>Minimum price</a:t>
            </a:r>
          </a:p>
          <a:p>
            <a:pPr marL="285750" indent="-285750">
              <a:buFont typeface="Arial" pitchFamily="34" charset="0"/>
              <a:buChar char="•"/>
            </a:pPr>
            <a:r>
              <a:rPr lang="en-GB" dirty="0"/>
              <a:t>Fair Trade Premium</a:t>
            </a:r>
          </a:p>
          <a:p>
            <a:pPr marL="285750" indent="-285750">
              <a:buFont typeface="Arial" pitchFamily="34" charset="0"/>
              <a:buChar char="•"/>
            </a:pPr>
            <a:r>
              <a:rPr lang="en-GB" dirty="0"/>
              <a:t>Fair Trade Standards – </a:t>
            </a:r>
            <a:r>
              <a:rPr lang="en-GB" dirty="0">
                <a:solidFill>
                  <a:srgbClr val="C00000"/>
                </a:solidFill>
              </a:rPr>
              <a:t>employee rights, child labour, health and safety and discrimination.</a:t>
            </a:r>
          </a:p>
          <a:p>
            <a:pPr marL="285750" indent="-285750">
              <a:buFont typeface="Arial" pitchFamily="34" charset="0"/>
              <a:buChar char="•"/>
            </a:pPr>
            <a:r>
              <a:rPr lang="en-GB" dirty="0"/>
              <a:t>50% Fair Trade System</a:t>
            </a:r>
          </a:p>
          <a:p>
            <a:pPr marL="285750" indent="-285750">
              <a:buFont typeface="Arial" pitchFamily="34" charset="0"/>
              <a:buChar char="•"/>
            </a:pPr>
            <a:r>
              <a:rPr lang="en-GB" dirty="0"/>
              <a:t>Impact of work </a:t>
            </a:r>
          </a:p>
          <a:p>
            <a:pPr marL="285750" indent="-285750">
              <a:buFont typeface="Arial" pitchFamily="34" charset="0"/>
              <a:buChar char="•"/>
            </a:pPr>
            <a:r>
              <a:rPr lang="en-GB" dirty="0"/>
              <a:t>Example of where and how Fair Trade has improved lives.</a:t>
            </a:r>
          </a:p>
          <a:p>
            <a:pPr marL="285750" indent="-285750">
              <a:buFont typeface="Arial" pitchFamily="34" charset="0"/>
              <a:buChar char="•"/>
            </a:pPr>
            <a:r>
              <a:rPr lang="en-GB" dirty="0"/>
              <a:t>How is Fair Trade acting in a Global market?</a:t>
            </a:r>
          </a:p>
          <a:p>
            <a:pPr marL="285750" indent="-285750">
              <a:buFont typeface="Arial" pitchFamily="34" charset="0"/>
              <a:buChar char="•"/>
            </a:pPr>
            <a:r>
              <a:rPr lang="en-GB" dirty="0"/>
              <a:t>Do you think their approach is successful and will influence change in businesses?</a:t>
            </a:r>
          </a:p>
          <a:p>
            <a:pPr marL="285750" indent="-285750">
              <a:buFont typeface="Arial" pitchFamily="34" charset="0"/>
              <a:buChar char="•"/>
            </a:pPr>
            <a:endParaRPr lang="en-GB" dirty="0"/>
          </a:p>
        </p:txBody>
      </p:sp>
      <p:sp>
        <p:nvSpPr>
          <p:cNvPr id="5" name="AutoShape 4" descr="Image result for fair trad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976" y="743377"/>
            <a:ext cx="1863497" cy="186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62" y="4581127"/>
            <a:ext cx="3951711" cy="19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62" y="2708920"/>
            <a:ext cx="1971675"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976" y="2708921"/>
            <a:ext cx="186349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0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4248472" cy="1143000"/>
          </a:xfrm>
          <a:noFill/>
          <a:ln w="38100">
            <a:solidFill>
              <a:schemeClr val="accent2"/>
            </a:solidFill>
          </a:ln>
        </p:spPr>
        <p:txBody>
          <a:bodyPr/>
          <a:lstStyle/>
          <a:p>
            <a:r>
              <a:rPr lang="en-GB" dirty="0"/>
              <a:t>Ted Talk</a:t>
            </a:r>
          </a:p>
        </p:txBody>
      </p:sp>
      <p:sp>
        <p:nvSpPr>
          <p:cNvPr id="3" name="Content Placeholder 2"/>
          <p:cNvSpPr>
            <a:spLocks noGrp="1"/>
          </p:cNvSpPr>
          <p:nvPr>
            <p:ph idx="1"/>
          </p:nvPr>
        </p:nvSpPr>
        <p:spPr>
          <a:xfrm>
            <a:off x="457200" y="1600200"/>
            <a:ext cx="4114800" cy="4525963"/>
          </a:xfrm>
          <a:ln w="38100">
            <a:solidFill>
              <a:schemeClr val="accent4"/>
            </a:solidFill>
          </a:ln>
        </p:spPr>
        <p:txBody>
          <a:bodyPr/>
          <a:lstStyle/>
          <a:p>
            <a:pPr marL="514350" indent="-514350">
              <a:buAutoNum type="arabicPeriod"/>
            </a:pPr>
            <a:r>
              <a:rPr lang="en-GB" dirty="0"/>
              <a:t>Watch from Benjamin Conrad the talks and fill in the task sheet.</a:t>
            </a:r>
          </a:p>
          <a:p>
            <a:pPr marL="514350" indent="-514350">
              <a:buAutoNum type="arabicPeriod"/>
            </a:pPr>
            <a:endParaRPr lang="en-GB" dirty="0"/>
          </a:p>
          <a:p>
            <a:pPr marL="514350" indent="-514350">
              <a:buAutoNum type="arabicPeriod"/>
            </a:pPr>
            <a:r>
              <a:rPr lang="en-GB" dirty="0"/>
              <a:t>Create a poster on Fair Trade as a form of ethical business.</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9" t="14557" r="48047" b="17349"/>
          <a:stretch/>
        </p:blipFill>
        <p:spPr bwMode="auto">
          <a:xfrm>
            <a:off x="5128116" y="1772816"/>
            <a:ext cx="36434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00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1143000"/>
          </a:xfrm>
        </p:spPr>
        <p:txBody>
          <a:bodyPr>
            <a:normAutofit/>
          </a:bodyPr>
          <a:lstStyle/>
          <a:p>
            <a:r>
              <a:rPr lang="en-GB" sz="3200" b="1" dirty="0">
                <a:solidFill>
                  <a:srgbClr val="C00000"/>
                </a:solidFill>
              </a:rPr>
              <a:t>Negative Case Study</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15" y="1350431"/>
            <a:ext cx="4032448" cy="26269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703" t="27915" r="11526" b="50841"/>
          <a:stretch/>
        </p:blipFill>
        <p:spPr bwMode="auto">
          <a:xfrm>
            <a:off x="1439218" y="4221088"/>
            <a:ext cx="2166648" cy="2071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08104" y="1372321"/>
            <a:ext cx="2880320" cy="3847207"/>
          </a:xfrm>
          <a:prstGeom prst="rect">
            <a:avLst/>
          </a:prstGeom>
          <a:noFill/>
          <a:ln w="25400">
            <a:solidFill>
              <a:schemeClr val="tx2"/>
            </a:solidFill>
          </a:ln>
        </p:spPr>
        <p:txBody>
          <a:bodyPr wrap="square" rtlCol="0">
            <a:spAutoFit/>
          </a:bodyPr>
          <a:lstStyle/>
          <a:p>
            <a:r>
              <a:rPr lang="en-GB" sz="2800" b="1" dirty="0">
                <a:solidFill>
                  <a:srgbClr val="C00000"/>
                </a:solidFill>
              </a:rPr>
              <a:t>Task: </a:t>
            </a:r>
          </a:p>
          <a:p>
            <a:endParaRPr lang="en-GB" sz="2400" dirty="0"/>
          </a:p>
          <a:p>
            <a:r>
              <a:rPr lang="en-GB" sz="2400" dirty="0"/>
              <a:t>Explain how you might use the </a:t>
            </a:r>
            <a:r>
              <a:rPr lang="en-GB" sz="2400" dirty="0" err="1"/>
              <a:t>Bopal</a:t>
            </a:r>
            <a:r>
              <a:rPr lang="en-GB" sz="2400" dirty="0"/>
              <a:t> disaster to illustrate in your zigzag the negative impacts of globalisation.</a:t>
            </a:r>
          </a:p>
          <a:p>
            <a:endParaRPr lang="en-GB" sz="2400" dirty="0"/>
          </a:p>
          <a:p>
            <a:r>
              <a:rPr lang="en-GB" sz="2400" dirty="0">
                <a:solidFill>
                  <a:srgbClr val="C00000"/>
                </a:solidFill>
              </a:rPr>
              <a:t>Link to workers rights </a:t>
            </a:r>
          </a:p>
        </p:txBody>
      </p:sp>
    </p:spTree>
    <p:extLst>
      <p:ext uri="{BB962C8B-B14F-4D97-AF65-F5344CB8AC3E}">
        <p14:creationId xmlns:p14="http://schemas.microsoft.com/office/powerpoint/2010/main" val="102318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634082"/>
          </a:xfrm>
          <a:ln w="44450">
            <a:solidFill>
              <a:schemeClr val="accent2"/>
            </a:solidFill>
          </a:ln>
        </p:spPr>
        <p:txBody>
          <a:bodyPr>
            <a:normAutofit fontScale="90000"/>
          </a:bodyPr>
          <a:lstStyle/>
          <a:p>
            <a:r>
              <a:rPr lang="en-GB" dirty="0"/>
              <a:t>The Bible and Business Ethical Conduct</a:t>
            </a:r>
          </a:p>
        </p:txBody>
      </p:sp>
      <p:sp>
        <p:nvSpPr>
          <p:cNvPr id="3" name="Content Placeholder 2"/>
          <p:cNvSpPr>
            <a:spLocks noGrp="1"/>
          </p:cNvSpPr>
          <p:nvPr>
            <p:ph idx="1"/>
          </p:nvPr>
        </p:nvSpPr>
        <p:spPr>
          <a:xfrm>
            <a:off x="251520" y="1196752"/>
            <a:ext cx="8568952" cy="5465643"/>
          </a:xfrm>
          <a:noFill/>
          <a:ln w="31750">
            <a:solidFill>
              <a:schemeClr val="tx2">
                <a:lumMod val="75000"/>
              </a:schemeClr>
            </a:solidFill>
          </a:ln>
        </p:spPr>
        <p:txBody>
          <a:bodyPr>
            <a:normAutofit fontScale="92500"/>
          </a:bodyPr>
          <a:lstStyle/>
          <a:p>
            <a:pPr marL="0" indent="0">
              <a:buNone/>
            </a:pPr>
            <a:r>
              <a:rPr lang="en-GB" sz="2000" dirty="0"/>
              <a:t>Read</a:t>
            </a:r>
            <a:r>
              <a:rPr lang="en-GB" sz="2000" b="1" dirty="0"/>
              <a:t> Wright </a:t>
            </a:r>
            <a:r>
              <a:rPr lang="en-GB" sz="2000" dirty="0"/>
              <a:t>pages 281-283 (Christian Ethics section) and answer the questions in your notes. </a:t>
            </a:r>
          </a:p>
          <a:p>
            <a:pPr marL="0" indent="0">
              <a:buNone/>
            </a:pPr>
            <a:endParaRPr lang="en-GB" sz="2400" dirty="0"/>
          </a:p>
          <a:p>
            <a:pPr marL="457200" indent="-457200">
              <a:buAutoNum type="arabicPeriod"/>
            </a:pPr>
            <a:r>
              <a:rPr lang="en-GB" sz="2400" dirty="0"/>
              <a:t>Which two basic ethical concepts are promoted in matters of business throughout the scriptures?</a:t>
            </a:r>
          </a:p>
          <a:p>
            <a:pPr marL="0" indent="0">
              <a:buNone/>
            </a:pPr>
            <a:endParaRPr lang="en-GB" sz="2400" dirty="0"/>
          </a:p>
          <a:p>
            <a:pPr marL="0" indent="0">
              <a:buNone/>
            </a:pPr>
            <a:r>
              <a:rPr lang="en-GB" sz="2400" dirty="0"/>
              <a:t>2. How might applying these two ideas impact on a business persons conduct? Give examples using the ideas from your </a:t>
            </a:r>
            <a:r>
              <a:rPr lang="en-GB" sz="2400" b="1" dirty="0"/>
              <a:t>silent debate.</a:t>
            </a:r>
          </a:p>
          <a:p>
            <a:pPr marL="0" indent="0">
              <a:buNone/>
            </a:pPr>
            <a:endParaRPr lang="en-GB" sz="2400" dirty="0"/>
          </a:p>
          <a:p>
            <a:pPr marL="0" indent="0">
              <a:buNone/>
            </a:pPr>
            <a:r>
              <a:rPr lang="en-GB" sz="2400" dirty="0"/>
              <a:t>3. Why are theses ethical concepts important in business historically and now?</a:t>
            </a:r>
          </a:p>
          <a:p>
            <a:pPr marL="0" indent="0">
              <a:buNone/>
            </a:pPr>
            <a:endParaRPr lang="en-GB" sz="2400" dirty="0"/>
          </a:p>
          <a:p>
            <a:pPr marL="0" indent="0">
              <a:buNone/>
            </a:pPr>
            <a:r>
              <a:rPr lang="en-GB" sz="2400" dirty="0"/>
              <a:t>4. What does Leviticus say about honesty in business? Give and analyse a quote. </a:t>
            </a:r>
          </a:p>
          <a:p>
            <a:endParaRPr lang="en-GB" sz="2000" dirty="0"/>
          </a:p>
          <a:p>
            <a:endParaRPr lang="en-GB" sz="2000" dirty="0"/>
          </a:p>
        </p:txBody>
      </p:sp>
    </p:spTree>
    <p:extLst>
      <p:ext uri="{BB962C8B-B14F-4D97-AF65-F5344CB8AC3E}">
        <p14:creationId xmlns:p14="http://schemas.microsoft.com/office/powerpoint/2010/main" val="50465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81" y="855078"/>
            <a:ext cx="7016600" cy="4893647"/>
          </a:xfrm>
          <a:prstGeom prst="rect">
            <a:avLst/>
          </a:prstGeom>
          <a:ln w="44450">
            <a:solidFill>
              <a:schemeClr val="accent2"/>
            </a:solidFill>
          </a:ln>
        </p:spPr>
        <p:txBody>
          <a:bodyPr wrap="square">
            <a:spAutoFit/>
          </a:bodyPr>
          <a:lstStyle/>
          <a:p>
            <a:pPr algn="just"/>
            <a:r>
              <a:rPr lang="en-GB" sz="2400" dirty="0">
                <a:latin typeface="+mj-lt"/>
              </a:rPr>
              <a:t>There are many teachings in the Bible about greed, which was one of the </a:t>
            </a:r>
            <a:r>
              <a:rPr lang="en-GB" sz="2400" b="1" dirty="0">
                <a:latin typeface="+mj-lt"/>
              </a:rPr>
              <a:t>seven deadly sins</a:t>
            </a:r>
            <a:r>
              <a:rPr lang="en-GB" sz="2400" dirty="0">
                <a:latin typeface="+mj-lt"/>
              </a:rPr>
              <a:t>. </a:t>
            </a:r>
          </a:p>
          <a:p>
            <a:pPr algn="just"/>
            <a:endParaRPr lang="en-GB" sz="2400" dirty="0">
              <a:latin typeface="+mj-lt"/>
            </a:endParaRPr>
          </a:p>
          <a:p>
            <a:pPr algn="just"/>
            <a:r>
              <a:rPr lang="en-GB" sz="2400" dirty="0">
                <a:latin typeface="+mj-lt"/>
              </a:rPr>
              <a:t>Jesus taught Christians that they should </a:t>
            </a:r>
            <a:r>
              <a:rPr lang="en-GB" sz="2400" b="1" dirty="0">
                <a:latin typeface="+mj-lt"/>
              </a:rPr>
              <a:t>‘love your neighbour</a:t>
            </a:r>
            <a:r>
              <a:rPr lang="en-GB" sz="2400" dirty="0">
                <a:latin typeface="+mj-lt"/>
              </a:rPr>
              <a:t>’ this would involve not allowing greed within business to rule their interests over caring about others. </a:t>
            </a:r>
          </a:p>
          <a:p>
            <a:pPr algn="just"/>
            <a:endParaRPr lang="en-GB" sz="2400" dirty="0">
              <a:latin typeface="+mj-lt"/>
            </a:endParaRPr>
          </a:p>
          <a:p>
            <a:pPr algn="just"/>
            <a:r>
              <a:rPr lang="en-GB" sz="2400" dirty="0">
                <a:latin typeface="+mj-lt"/>
              </a:rPr>
              <a:t>In 1 Timothy 6:10, Paul says, famously, "</a:t>
            </a:r>
            <a:r>
              <a:rPr lang="en-GB" sz="2400" b="1" dirty="0">
                <a:latin typeface="+mj-lt"/>
              </a:rPr>
              <a:t>The love of money is a root of all kinds of evil</a:t>
            </a:r>
            <a:r>
              <a:rPr lang="en-GB" sz="2400" dirty="0">
                <a:latin typeface="+mj-lt"/>
              </a:rPr>
              <a:t>, </a:t>
            </a:r>
            <a:r>
              <a:rPr lang="en-GB" sz="2400" b="1" dirty="0">
                <a:latin typeface="+mj-lt"/>
              </a:rPr>
              <a:t>for which some have strayed from the faith in their greediness." </a:t>
            </a:r>
            <a:r>
              <a:rPr lang="en-GB" sz="2400" dirty="0">
                <a:latin typeface="+mj-lt"/>
              </a:rPr>
              <a:t>Clearly it is wrong for Christians to enter business purely to make money.</a:t>
            </a:r>
          </a:p>
        </p:txBody>
      </p:sp>
      <p:sp>
        <p:nvSpPr>
          <p:cNvPr id="9" name="TextBox 8"/>
          <p:cNvSpPr txBox="1"/>
          <p:nvPr/>
        </p:nvSpPr>
        <p:spPr>
          <a:xfrm>
            <a:off x="98852" y="173866"/>
            <a:ext cx="6336704" cy="523220"/>
          </a:xfrm>
          <a:prstGeom prst="rect">
            <a:avLst/>
          </a:prstGeom>
          <a:noFill/>
          <a:ln w="47625">
            <a:solidFill>
              <a:schemeClr val="tx2"/>
            </a:solidFill>
          </a:ln>
        </p:spPr>
        <p:txBody>
          <a:bodyPr wrap="square" rtlCol="0">
            <a:spAutoFit/>
          </a:bodyPr>
          <a:lstStyle/>
          <a:p>
            <a:pPr algn="ctr"/>
            <a:r>
              <a:rPr lang="en-GB" sz="2800" b="1" dirty="0"/>
              <a:t>Bible Teachings – Treatment of Workers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867" y="251895"/>
            <a:ext cx="1634652" cy="10005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397" y="4155491"/>
            <a:ext cx="1670126" cy="16311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58403" y="1539390"/>
            <a:ext cx="1562115" cy="2616101"/>
          </a:xfrm>
          <a:prstGeom prst="rect">
            <a:avLst/>
          </a:prstGeom>
          <a:noFill/>
          <a:ln w="50800">
            <a:solidFill>
              <a:schemeClr val="accent4">
                <a:lumMod val="50000"/>
              </a:schemeClr>
            </a:solidFill>
          </a:ln>
        </p:spPr>
        <p:txBody>
          <a:bodyPr wrap="square" rtlCol="0">
            <a:spAutoFit/>
          </a:bodyPr>
          <a:lstStyle/>
          <a:p>
            <a:r>
              <a:rPr lang="en-GB" sz="2400" b="1" dirty="0">
                <a:solidFill>
                  <a:schemeClr val="accent2"/>
                </a:solidFill>
              </a:rPr>
              <a:t>Task: </a:t>
            </a:r>
            <a:r>
              <a:rPr lang="en-GB" sz="2000" dirty="0"/>
              <a:t>Explain how we might apply the teaching of </a:t>
            </a:r>
            <a:r>
              <a:rPr lang="en-GB" sz="2000" b="1" dirty="0"/>
              <a:t>agape </a:t>
            </a:r>
            <a:r>
              <a:rPr lang="en-GB" sz="2000" dirty="0"/>
              <a:t>to treatment of workers.</a:t>
            </a:r>
          </a:p>
        </p:txBody>
      </p:sp>
      <p:sp>
        <p:nvSpPr>
          <p:cNvPr id="3" name="TextBox 2"/>
          <p:cNvSpPr txBox="1"/>
          <p:nvPr/>
        </p:nvSpPr>
        <p:spPr>
          <a:xfrm>
            <a:off x="134327" y="5786662"/>
            <a:ext cx="8821666" cy="892552"/>
          </a:xfrm>
          <a:prstGeom prst="rect">
            <a:avLst/>
          </a:prstGeom>
          <a:noFill/>
        </p:spPr>
        <p:txBody>
          <a:bodyPr wrap="square" rtlCol="0">
            <a:spAutoFit/>
          </a:bodyPr>
          <a:lstStyle/>
          <a:p>
            <a:r>
              <a:rPr lang="en-GB" sz="2800" dirty="0">
                <a:latin typeface="Aharoni" pitchFamily="2" charset="-79"/>
                <a:cs typeface="Aharoni" pitchFamily="2" charset="-79"/>
              </a:rPr>
              <a:t>Task: </a:t>
            </a:r>
            <a:r>
              <a:rPr lang="en-GB" sz="2400" dirty="0">
                <a:solidFill>
                  <a:srgbClr val="C00000"/>
                </a:solidFill>
                <a:latin typeface="Aharoni" pitchFamily="2" charset="-79"/>
                <a:cs typeface="Aharoni" pitchFamily="2" charset="-79"/>
              </a:rPr>
              <a:t>Based on this how would a Christian respond to one case study involving exploitation for profit?</a:t>
            </a:r>
          </a:p>
        </p:txBody>
      </p:sp>
    </p:spTree>
    <p:extLst>
      <p:ext uri="{BB962C8B-B14F-4D97-AF65-F5344CB8AC3E}">
        <p14:creationId xmlns:p14="http://schemas.microsoft.com/office/powerpoint/2010/main" val="272498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1"/>
            </a:solidFill>
          </a:ln>
        </p:spPr>
        <p:txBody>
          <a:bodyPr/>
          <a:lstStyle/>
          <a:p>
            <a:r>
              <a:rPr lang="en-GB" b="1" dirty="0">
                <a:solidFill>
                  <a:srgbClr val="C00000"/>
                </a:solidFill>
              </a:rPr>
              <a:t>Areas of Study</a:t>
            </a:r>
          </a:p>
        </p:txBody>
      </p:sp>
      <p:sp>
        <p:nvSpPr>
          <p:cNvPr id="3" name="Content Placeholder 2"/>
          <p:cNvSpPr>
            <a:spLocks noGrp="1"/>
          </p:cNvSpPr>
          <p:nvPr>
            <p:ph idx="1"/>
          </p:nvPr>
        </p:nvSpPr>
        <p:spPr>
          <a:xfrm>
            <a:off x="457200" y="1600200"/>
            <a:ext cx="8229600" cy="4709120"/>
          </a:xfrm>
        </p:spPr>
        <p:txBody>
          <a:bodyPr>
            <a:normAutofit fontScale="85000" lnSpcReduction="20000"/>
          </a:bodyPr>
          <a:lstStyle/>
          <a:p>
            <a:r>
              <a:rPr lang="en-GB" dirty="0"/>
              <a:t>Stakeholders in a business (consumer, employee, environment).</a:t>
            </a:r>
          </a:p>
          <a:p>
            <a:r>
              <a:rPr lang="en-GB" dirty="0"/>
              <a:t>Ethical business practises – case studies.</a:t>
            </a:r>
          </a:p>
          <a:p>
            <a:r>
              <a:rPr lang="en-GB" dirty="0"/>
              <a:t>Immoral business practices – case studies.</a:t>
            </a:r>
          </a:p>
          <a:p>
            <a:r>
              <a:rPr lang="en-GB" dirty="0"/>
              <a:t>Globalisation and its ethical issues.</a:t>
            </a:r>
          </a:p>
          <a:p>
            <a:r>
              <a:rPr lang="en-GB" dirty="0"/>
              <a:t>Business and the environment.</a:t>
            </a:r>
          </a:p>
          <a:p>
            <a:r>
              <a:rPr lang="en-GB" dirty="0"/>
              <a:t>Christian responses to business ethics.</a:t>
            </a:r>
          </a:p>
          <a:p>
            <a:r>
              <a:rPr lang="en-GB" dirty="0"/>
              <a:t>Is business solely for profit – views (thinkers!) towards free trade, capitalism and corporate social responsibility.</a:t>
            </a:r>
          </a:p>
          <a:p>
            <a:r>
              <a:rPr lang="en-GB" dirty="0"/>
              <a:t>Applying the ethical theories to business ethics and evaluating their responses.</a:t>
            </a:r>
          </a:p>
          <a:p>
            <a:endParaRPr lang="en-GB" dirty="0"/>
          </a:p>
        </p:txBody>
      </p:sp>
    </p:spTree>
    <p:extLst>
      <p:ext uri="{BB962C8B-B14F-4D97-AF65-F5344CB8AC3E}">
        <p14:creationId xmlns:p14="http://schemas.microsoft.com/office/powerpoint/2010/main" val="123176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1"/>
            </a:solidFill>
          </a:ln>
        </p:spPr>
        <p:txBody>
          <a:bodyPr/>
          <a:lstStyle/>
          <a:p>
            <a:r>
              <a:rPr lang="en-GB" dirty="0"/>
              <a:t>Key Term Bank – revise and use!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488832" cy="4517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4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64096"/>
          </a:xfrm>
          <a:ln w="25400">
            <a:solidFill>
              <a:schemeClr val="accent1"/>
            </a:solidFill>
          </a:ln>
        </p:spPr>
        <p:txBody>
          <a:bodyPr>
            <a:noAutofit/>
          </a:bodyPr>
          <a:lstStyle/>
          <a:p>
            <a:r>
              <a:rPr lang="en-GB" sz="3200" b="1" dirty="0"/>
              <a:t>What is a Stakeholder?</a:t>
            </a:r>
          </a:p>
        </p:txBody>
      </p:sp>
      <p:sp>
        <p:nvSpPr>
          <p:cNvPr id="3" name="Content Placeholder 2"/>
          <p:cNvSpPr>
            <a:spLocks noGrp="1"/>
          </p:cNvSpPr>
          <p:nvPr>
            <p:ph idx="1"/>
          </p:nvPr>
        </p:nvSpPr>
        <p:spPr>
          <a:xfrm>
            <a:off x="107504" y="1484784"/>
            <a:ext cx="5544616" cy="5913318"/>
          </a:xfrm>
        </p:spPr>
        <p:txBody>
          <a:bodyPr>
            <a:normAutofit fontScale="55000" lnSpcReduction="20000"/>
          </a:bodyPr>
          <a:lstStyle/>
          <a:p>
            <a:pPr marL="0" indent="0">
              <a:buNone/>
            </a:pPr>
            <a:r>
              <a:rPr lang="en-GB" sz="3400" b="1" dirty="0"/>
              <a:t>A stakeholder </a:t>
            </a:r>
            <a:r>
              <a:rPr lang="en-GB" dirty="0"/>
              <a:t>is a person, group or thing that has an interest in a business or is affected by a business.</a:t>
            </a:r>
          </a:p>
          <a:p>
            <a:pPr marL="0" indent="0">
              <a:buNone/>
            </a:pPr>
            <a:endParaRPr lang="en-GB" dirty="0"/>
          </a:p>
          <a:p>
            <a:pPr marL="0" indent="0">
              <a:buNone/>
            </a:pPr>
            <a:r>
              <a:rPr lang="en-GB" b="1" dirty="0">
                <a:solidFill>
                  <a:srgbClr val="7030A0"/>
                </a:solidFill>
              </a:rPr>
              <a:t>Employees</a:t>
            </a:r>
            <a:r>
              <a:rPr lang="en-GB" dirty="0"/>
              <a:t> – are affected by the business as they may be treated well or badly (workers rights) For example the Fair Trade movement to improve workers rights (low pay, dangerous conditions, child labour)</a:t>
            </a:r>
          </a:p>
          <a:p>
            <a:pPr marL="0" indent="0">
              <a:buNone/>
            </a:pPr>
            <a:endParaRPr lang="en-GB" dirty="0"/>
          </a:p>
          <a:p>
            <a:pPr marL="0" indent="0">
              <a:buNone/>
            </a:pPr>
            <a:r>
              <a:rPr lang="en-GB" b="1" dirty="0">
                <a:solidFill>
                  <a:srgbClr val="7030A0"/>
                </a:solidFill>
              </a:rPr>
              <a:t>Shareholders</a:t>
            </a:r>
            <a:r>
              <a:rPr lang="en-GB" dirty="0"/>
              <a:t> – these are people that own a share of the business. They can lose money if the business does badly and make money if it does well. </a:t>
            </a:r>
          </a:p>
          <a:p>
            <a:pPr marL="0" indent="0">
              <a:buNone/>
            </a:pPr>
            <a:endParaRPr lang="en-GB" dirty="0"/>
          </a:p>
          <a:p>
            <a:pPr marL="0" indent="0">
              <a:buNone/>
            </a:pPr>
            <a:r>
              <a:rPr lang="en-GB" b="1" dirty="0">
                <a:solidFill>
                  <a:srgbClr val="7030A0"/>
                </a:solidFill>
              </a:rPr>
              <a:t>Environment </a:t>
            </a:r>
            <a:r>
              <a:rPr lang="en-GB" dirty="0"/>
              <a:t>– is affected by a business as it may be polluted by a businesses actions or the business may use natural resources (logging companies in the Amazon)</a:t>
            </a:r>
          </a:p>
          <a:p>
            <a:pPr marL="0" indent="0">
              <a:buNone/>
            </a:pPr>
            <a:endParaRPr lang="en-GB" dirty="0"/>
          </a:p>
          <a:p>
            <a:pPr marL="0" indent="0">
              <a:buNone/>
            </a:pPr>
            <a:r>
              <a:rPr lang="en-GB" b="1" dirty="0">
                <a:solidFill>
                  <a:srgbClr val="7030A0"/>
                </a:solidFill>
              </a:rPr>
              <a:t>Consumer: </a:t>
            </a:r>
            <a:r>
              <a:rPr lang="en-GB" dirty="0"/>
              <a:t>is affected by a business if the products are of a poor quality or unsafe. Consumers may also wish for products to be ethically sourced (not through child labour, sweat shops, animal testing for example)</a:t>
            </a:r>
          </a:p>
        </p:txBody>
      </p:sp>
      <p:sp>
        <p:nvSpPr>
          <p:cNvPr id="4" name="TextBox 3"/>
          <p:cNvSpPr txBox="1"/>
          <p:nvPr/>
        </p:nvSpPr>
        <p:spPr>
          <a:xfrm>
            <a:off x="6012160" y="1556792"/>
            <a:ext cx="2736304" cy="5139869"/>
          </a:xfrm>
          <a:prstGeom prst="rect">
            <a:avLst/>
          </a:prstGeom>
          <a:noFill/>
          <a:ln w="25400">
            <a:solidFill>
              <a:schemeClr val="accent1"/>
            </a:solidFill>
          </a:ln>
        </p:spPr>
        <p:txBody>
          <a:bodyPr wrap="square" rtlCol="0">
            <a:spAutoFit/>
          </a:bodyPr>
          <a:lstStyle/>
          <a:p>
            <a:pPr algn="just"/>
            <a:r>
              <a:rPr lang="en-GB" sz="3200" b="1" dirty="0">
                <a:solidFill>
                  <a:srgbClr val="C00000"/>
                </a:solidFill>
              </a:rPr>
              <a:t>Task </a:t>
            </a:r>
            <a:endParaRPr lang="en-GB" dirty="0"/>
          </a:p>
          <a:p>
            <a:pPr algn="just"/>
            <a:endParaRPr lang="en-GB" sz="2000" dirty="0">
              <a:solidFill>
                <a:srgbClr val="7030A0"/>
              </a:solidFill>
            </a:endParaRPr>
          </a:p>
          <a:p>
            <a:pPr algn="just"/>
            <a:r>
              <a:rPr lang="en-GB" sz="2000" dirty="0">
                <a:solidFill>
                  <a:srgbClr val="7030A0"/>
                </a:solidFill>
              </a:rPr>
              <a:t>Which of the three stakeholders would your say is least and most important and why? </a:t>
            </a:r>
          </a:p>
          <a:p>
            <a:pPr algn="just"/>
            <a:endParaRPr lang="en-GB" sz="2000" dirty="0">
              <a:solidFill>
                <a:srgbClr val="7030A0"/>
              </a:solidFill>
            </a:endParaRPr>
          </a:p>
          <a:p>
            <a:pPr algn="just"/>
            <a:r>
              <a:rPr lang="en-GB" sz="2000" dirty="0">
                <a:solidFill>
                  <a:srgbClr val="7030A0"/>
                </a:solidFill>
              </a:rPr>
              <a:t>Write a short paragraph for each to show your reasons with examples. </a:t>
            </a:r>
          </a:p>
          <a:p>
            <a:pPr algn="just"/>
            <a:endParaRPr lang="en-GB" sz="2000" dirty="0">
              <a:solidFill>
                <a:srgbClr val="7030A0"/>
              </a:solidFill>
            </a:endParaRPr>
          </a:p>
          <a:p>
            <a:pPr algn="just"/>
            <a:r>
              <a:rPr lang="en-GB" sz="2000" dirty="0">
                <a:solidFill>
                  <a:srgbClr val="7030A0"/>
                </a:solidFill>
              </a:rPr>
              <a:t>What would </a:t>
            </a:r>
            <a:r>
              <a:rPr lang="en-GB" sz="2000" b="1" dirty="0">
                <a:solidFill>
                  <a:srgbClr val="7030A0"/>
                </a:solidFill>
              </a:rPr>
              <a:t>Kant</a:t>
            </a:r>
            <a:r>
              <a:rPr lang="en-GB" sz="2000" dirty="0">
                <a:solidFill>
                  <a:srgbClr val="7030A0"/>
                </a:solidFill>
              </a:rPr>
              <a:t> think? What would </a:t>
            </a:r>
            <a:r>
              <a:rPr lang="en-GB" sz="2000" b="1" dirty="0">
                <a:solidFill>
                  <a:srgbClr val="7030A0"/>
                </a:solidFill>
              </a:rPr>
              <a:t>Bentham </a:t>
            </a:r>
            <a:r>
              <a:rPr lang="en-GB" sz="2000" dirty="0">
                <a:solidFill>
                  <a:srgbClr val="7030A0"/>
                </a:solidFill>
              </a:rPr>
              <a:t>think? Why?</a:t>
            </a:r>
          </a:p>
          <a:p>
            <a:pPr algn="just"/>
            <a:endParaRPr lang="en-GB" dirty="0"/>
          </a:p>
          <a:p>
            <a:pPr algn="just"/>
            <a:endParaRPr lang="en-GB" dirty="0"/>
          </a:p>
        </p:txBody>
      </p:sp>
    </p:spTree>
    <p:extLst>
      <p:ext uri="{BB962C8B-B14F-4D97-AF65-F5344CB8AC3E}">
        <p14:creationId xmlns:p14="http://schemas.microsoft.com/office/powerpoint/2010/main" val="218606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95" y="116632"/>
            <a:ext cx="8229600" cy="1008112"/>
          </a:xfrm>
          <a:ln w="22225">
            <a:solidFill>
              <a:schemeClr val="accent1"/>
            </a:solidFill>
          </a:ln>
        </p:spPr>
        <p:txBody>
          <a:bodyPr>
            <a:normAutofit fontScale="90000"/>
          </a:bodyPr>
          <a:lstStyle/>
          <a:p>
            <a:r>
              <a:rPr lang="en-GB" dirty="0"/>
              <a:t>Positive Case Study </a:t>
            </a:r>
            <a:r>
              <a:rPr lang="en-GB" sz="2700" dirty="0"/>
              <a:t>– if you cannot refer to this when needed you will be too vague and will lose marks. </a:t>
            </a:r>
          </a:p>
        </p:txBody>
      </p:sp>
      <p:sp>
        <p:nvSpPr>
          <p:cNvPr id="3" name="Content Placeholder 2"/>
          <p:cNvSpPr>
            <a:spLocks noGrp="1"/>
          </p:cNvSpPr>
          <p:nvPr>
            <p:ph idx="1"/>
          </p:nvPr>
        </p:nvSpPr>
        <p:spPr>
          <a:xfrm>
            <a:off x="323528" y="2060848"/>
            <a:ext cx="2376264" cy="4281339"/>
          </a:xfrm>
          <a:ln w="22225">
            <a:solidFill>
              <a:schemeClr val="accent1"/>
            </a:solidFill>
          </a:ln>
        </p:spPr>
        <p:txBody>
          <a:bodyPr>
            <a:normAutofit fontScale="55000" lnSpcReduction="20000"/>
          </a:bodyPr>
          <a:lstStyle/>
          <a:p>
            <a:pPr marL="0" indent="0">
              <a:buNone/>
            </a:pPr>
            <a:r>
              <a:rPr lang="en-GB" sz="2900" dirty="0"/>
              <a:t>Areas to ensure you can mention:</a:t>
            </a:r>
          </a:p>
          <a:p>
            <a:pPr marL="0" indent="0">
              <a:buNone/>
            </a:pPr>
            <a:endParaRPr lang="en-GB" sz="2900" dirty="0"/>
          </a:p>
          <a:p>
            <a:pPr marL="285750" indent="-285750">
              <a:buFontTx/>
              <a:buChar char="-"/>
              <a:defRPr/>
            </a:pPr>
            <a:r>
              <a:rPr lang="en-GB" sz="2900" dirty="0">
                <a:solidFill>
                  <a:srgbClr val="002060"/>
                </a:solidFill>
              </a:rPr>
              <a:t>Basic business profile (dates/stats)</a:t>
            </a:r>
          </a:p>
          <a:p>
            <a:pPr marL="285750" indent="-285750">
              <a:buFontTx/>
              <a:buChar char="-"/>
              <a:defRPr/>
            </a:pPr>
            <a:r>
              <a:rPr lang="en-GB" sz="2900" dirty="0">
                <a:solidFill>
                  <a:srgbClr val="002060"/>
                </a:solidFill>
              </a:rPr>
              <a:t>Company stance on ethical issues (environment/employees/consumers/social responsibility et al)</a:t>
            </a:r>
          </a:p>
          <a:p>
            <a:pPr marL="285750" indent="-285750">
              <a:buFontTx/>
              <a:buChar char="-"/>
              <a:defRPr/>
            </a:pPr>
            <a:r>
              <a:rPr lang="en-GB" sz="2900" dirty="0">
                <a:solidFill>
                  <a:srgbClr val="002060"/>
                </a:solidFill>
              </a:rPr>
              <a:t>Ethical mission statement</a:t>
            </a:r>
          </a:p>
          <a:p>
            <a:pPr marL="285750" indent="-285750">
              <a:buFontTx/>
              <a:buChar char="-"/>
              <a:defRPr/>
            </a:pPr>
            <a:r>
              <a:rPr lang="en-GB" sz="2900" dirty="0">
                <a:solidFill>
                  <a:srgbClr val="002060"/>
                </a:solidFill>
              </a:rPr>
              <a:t>How the company promotes ethical business - examples</a:t>
            </a:r>
          </a:p>
          <a:p>
            <a:pPr marL="285750" indent="-285750">
              <a:buFontTx/>
              <a:buChar char="-"/>
              <a:defRPr/>
            </a:pPr>
            <a:r>
              <a:rPr lang="en-GB" sz="2900" dirty="0">
                <a:solidFill>
                  <a:srgbClr val="002060"/>
                </a:solidFill>
              </a:rPr>
              <a:t>News coverage recent campaign. </a:t>
            </a:r>
          </a:p>
          <a:p>
            <a:pPr marL="0" indent="0">
              <a:buNone/>
            </a:pP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96" t="11091" r="13380" b="5807"/>
          <a:stretch/>
        </p:blipFill>
        <p:spPr bwMode="auto">
          <a:xfrm>
            <a:off x="5508104" y="4201517"/>
            <a:ext cx="3635896" cy="26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25144"/>
            <a:ext cx="1242359" cy="12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060848"/>
            <a:ext cx="1113275" cy="11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08" t="13669" r="10956" b="5933"/>
          <a:stretch/>
        </p:blipFill>
        <p:spPr bwMode="auto">
          <a:xfrm>
            <a:off x="3059832" y="1208623"/>
            <a:ext cx="3649815" cy="299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37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a:ln w="22225">
            <a:solidFill>
              <a:schemeClr val="accent1"/>
            </a:solidFill>
          </a:ln>
        </p:spPr>
        <p:txBody>
          <a:bodyPr>
            <a:normAutofit fontScale="90000"/>
          </a:bodyPr>
          <a:lstStyle/>
          <a:p>
            <a:r>
              <a:rPr lang="en-GB" dirty="0"/>
              <a:t>Laws – you need to use these in your essays</a:t>
            </a:r>
          </a:p>
        </p:txBody>
      </p:sp>
      <p:sp>
        <p:nvSpPr>
          <p:cNvPr id="3" name="Content Placeholder 2"/>
          <p:cNvSpPr>
            <a:spLocks noGrp="1"/>
          </p:cNvSpPr>
          <p:nvPr>
            <p:ph idx="1"/>
          </p:nvPr>
        </p:nvSpPr>
        <p:spPr>
          <a:xfrm>
            <a:off x="251520" y="1916832"/>
            <a:ext cx="3096344" cy="2160240"/>
          </a:xfrm>
          <a:ln w="22225">
            <a:solidFill>
              <a:schemeClr val="accent1"/>
            </a:solidFill>
          </a:ln>
        </p:spPr>
        <p:txBody>
          <a:bodyPr>
            <a:normAutofit/>
          </a:bodyPr>
          <a:lstStyle/>
          <a:p>
            <a:pPr marL="457200" indent="-457200">
              <a:buAutoNum type="arabicPeriod"/>
            </a:pPr>
            <a:r>
              <a:rPr lang="en-GB" sz="2000" dirty="0"/>
              <a:t>Consumer Rights.</a:t>
            </a:r>
          </a:p>
          <a:p>
            <a:pPr marL="457200" indent="-457200">
              <a:buAutoNum type="arabicPeriod"/>
            </a:pPr>
            <a:r>
              <a:rPr lang="en-GB" sz="2000" dirty="0"/>
              <a:t>Employment Rights.</a:t>
            </a:r>
          </a:p>
          <a:p>
            <a:pPr marL="457200" indent="-457200">
              <a:buAutoNum type="arabicPeriod"/>
            </a:pPr>
            <a:r>
              <a:rPr lang="en-GB" sz="2000" dirty="0"/>
              <a:t>Health and Safety.</a:t>
            </a:r>
          </a:p>
          <a:p>
            <a:pPr marL="457200" indent="-457200">
              <a:buAutoNum type="arabicPeriod"/>
            </a:pPr>
            <a:r>
              <a:rPr lang="en-GB" sz="2000" dirty="0"/>
              <a:t>Example of the above not being followed.</a:t>
            </a:r>
          </a:p>
          <a:p>
            <a:pPr marL="0" indent="0">
              <a:buNone/>
            </a:pP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8" t="4090" r="5177" b="719"/>
          <a:stretch/>
        </p:blipFill>
        <p:spPr bwMode="auto">
          <a:xfrm>
            <a:off x="3707904" y="1916832"/>
            <a:ext cx="536264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4797152"/>
            <a:ext cx="2376264" cy="954107"/>
          </a:xfrm>
          <a:prstGeom prst="rect">
            <a:avLst/>
          </a:prstGeom>
          <a:noFill/>
          <a:ln w="19050">
            <a:solidFill>
              <a:schemeClr val="accent1"/>
            </a:solidFill>
          </a:ln>
        </p:spPr>
        <p:txBody>
          <a:bodyPr wrap="square" rtlCol="0">
            <a:spAutoFit/>
          </a:bodyPr>
          <a:lstStyle/>
          <a:p>
            <a:r>
              <a:rPr lang="en-GB" sz="2800" dirty="0">
                <a:solidFill>
                  <a:srgbClr val="C00000"/>
                </a:solidFill>
              </a:rPr>
              <a:t>Task: 3 facts about each</a:t>
            </a:r>
          </a:p>
        </p:txBody>
      </p:sp>
    </p:spTree>
    <p:extLst>
      <p:ext uri="{BB962C8B-B14F-4D97-AF65-F5344CB8AC3E}">
        <p14:creationId xmlns:p14="http://schemas.microsoft.com/office/powerpoint/2010/main" val="403503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332656"/>
            <a:ext cx="8229600" cy="648072"/>
          </a:xfrm>
          <a:ln w="25400">
            <a:solidFill>
              <a:schemeClr val="accent1"/>
            </a:solidFill>
          </a:ln>
        </p:spPr>
        <p:txBody>
          <a:bodyPr>
            <a:normAutofit/>
          </a:bodyPr>
          <a:lstStyle/>
          <a:p>
            <a:r>
              <a:rPr lang="en-GB" altLang="en-US" sz="3200" dirty="0">
                <a:solidFill>
                  <a:srgbClr val="FF0000"/>
                </a:solidFill>
              </a:rPr>
              <a:t>Immoral Behaviours in Business</a:t>
            </a:r>
          </a:p>
        </p:txBody>
      </p:sp>
      <p:sp>
        <p:nvSpPr>
          <p:cNvPr id="4099" name="Content Placeholder 2"/>
          <p:cNvSpPr>
            <a:spLocks noGrp="1"/>
          </p:cNvSpPr>
          <p:nvPr>
            <p:ph idx="1"/>
          </p:nvPr>
        </p:nvSpPr>
        <p:spPr>
          <a:xfrm>
            <a:off x="323850" y="1125538"/>
            <a:ext cx="6048375" cy="5327650"/>
          </a:xfrm>
          <a:ln w="19050">
            <a:solidFill>
              <a:schemeClr val="accent1"/>
            </a:solidFill>
          </a:ln>
        </p:spPr>
        <p:txBody>
          <a:bodyPr>
            <a:normAutofit lnSpcReduction="10000"/>
          </a:bodyPr>
          <a:lstStyle/>
          <a:p>
            <a:pPr algn="just">
              <a:defRPr/>
            </a:pPr>
            <a:r>
              <a:rPr lang="en-US" altLang="en-US" sz="2000" dirty="0"/>
              <a:t>Some businesses behave in a way that does not consider protecting the environment, workers safety, consumer safety or to ensure money is not handled in an unfair or fraudulent way.</a:t>
            </a:r>
          </a:p>
          <a:p>
            <a:pPr marL="0" indent="0" algn="just">
              <a:buFontTx/>
              <a:buNone/>
              <a:defRPr/>
            </a:pPr>
            <a:endParaRPr lang="en-US" altLang="en-US" sz="2000" dirty="0"/>
          </a:p>
          <a:p>
            <a:pPr algn="just">
              <a:defRPr/>
            </a:pPr>
            <a:r>
              <a:rPr lang="en-US" altLang="en-US" sz="2000" dirty="0"/>
              <a:t>Businesses are regulated by laws. The laws differ country to country. Some have strict laws on these issues, other countries do not have laws. </a:t>
            </a:r>
          </a:p>
          <a:p>
            <a:pPr marL="0" indent="0" algn="just">
              <a:buFontTx/>
              <a:buNone/>
              <a:defRPr/>
            </a:pPr>
            <a:endParaRPr lang="en-US" altLang="en-US" sz="2000" dirty="0"/>
          </a:p>
          <a:p>
            <a:pPr algn="just">
              <a:defRPr/>
            </a:pPr>
            <a:r>
              <a:rPr lang="en-US" altLang="en-US" sz="2000" dirty="0"/>
              <a:t>You need to be able to explain and </a:t>
            </a:r>
            <a:r>
              <a:rPr lang="en-US" altLang="en-US" sz="2000" dirty="0" err="1"/>
              <a:t>analyse</a:t>
            </a:r>
            <a:r>
              <a:rPr lang="en-US" altLang="en-US" sz="2000" dirty="0"/>
              <a:t> different case studies of businesses that have behaved in a way that could be described as immoral.</a:t>
            </a:r>
          </a:p>
          <a:p>
            <a:pPr marL="0" indent="0" algn="just">
              <a:buFontTx/>
              <a:buNone/>
              <a:defRPr/>
            </a:pPr>
            <a:endParaRPr lang="en-US" altLang="en-US" sz="2000" dirty="0"/>
          </a:p>
          <a:p>
            <a:pPr algn="just">
              <a:defRPr/>
            </a:pPr>
            <a:r>
              <a:rPr lang="en-US" altLang="en-US" sz="2000" dirty="0"/>
              <a:t>It is important that you understand which stakeholder or groups are affected (consumer, workers, environment)</a:t>
            </a:r>
          </a:p>
          <a:p>
            <a:pPr algn="just">
              <a:defRPr/>
            </a:pPr>
            <a:endParaRPr lang="en-US" altLang="en-US" dirty="0"/>
          </a:p>
          <a:p>
            <a:pPr algn="just">
              <a:defRPr/>
            </a:pPr>
            <a:endParaRPr lang="en-US" altLang="en-US" dirty="0"/>
          </a:p>
        </p:txBody>
      </p:sp>
      <p:sp>
        <p:nvSpPr>
          <p:cNvPr id="4100" name="TextBox 1"/>
          <p:cNvSpPr txBox="1">
            <a:spLocks noChangeArrowheads="1"/>
          </p:cNvSpPr>
          <p:nvPr/>
        </p:nvSpPr>
        <p:spPr bwMode="auto">
          <a:xfrm>
            <a:off x="6948488" y="1125538"/>
            <a:ext cx="18002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a:solidFill>
                  <a:srgbClr val="C00000"/>
                </a:solidFill>
              </a:rPr>
              <a:t>Task: </a:t>
            </a:r>
          </a:p>
          <a:p>
            <a:pPr eaLnBrk="1" hangingPunct="1"/>
            <a:endParaRPr lang="en-GB" altLang="en-US"/>
          </a:p>
          <a:p>
            <a:pPr eaLnBrk="1" hangingPunct="1"/>
            <a:r>
              <a:rPr lang="en-GB" altLang="en-US"/>
              <a:t>List 2 examples of businesses you think may be immoral.</a:t>
            </a:r>
          </a:p>
          <a:p>
            <a:pPr eaLnBrk="1" hangingPunct="1"/>
            <a:endParaRPr lang="en-GB" altLang="en-US"/>
          </a:p>
          <a:p>
            <a:pPr eaLnBrk="1" hangingPunct="1"/>
            <a:r>
              <a:rPr lang="en-GB" altLang="en-US"/>
              <a:t>Explain why you think their behaviour is not acceptable. </a:t>
            </a:r>
          </a:p>
        </p:txBody>
      </p:sp>
    </p:spTree>
    <p:extLst>
      <p:ext uri="{BB962C8B-B14F-4D97-AF65-F5344CB8AC3E}">
        <p14:creationId xmlns:p14="http://schemas.microsoft.com/office/powerpoint/2010/main" val="146715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Negative Case Studies</a:t>
            </a:r>
          </a:p>
        </p:txBody>
      </p:sp>
      <p:sp>
        <p:nvSpPr>
          <p:cNvPr id="4" name="Rectangle 3"/>
          <p:cNvSpPr/>
          <p:nvPr/>
        </p:nvSpPr>
        <p:spPr>
          <a:xfrm>
            <a:off x="683568" y="1916832"/>
            <a:ext cx="2880320" cy="3693319"/>
          </a:xfrm>
          <a:prstGeom prst="rect">
            <a:avLst/>
          </a:prstGeom>
          <a:ln w="19050">
            <a:solidFill>
              <a:schemeClr val="accent1"/>
            </a:solidFill>
          </a:ln>
        </p:spPr>
        <p:txBody>
          <a:bodyPr wrap="square">
            <a:spAutoFit/>
          </a:bodyPr>
          <a:lstStyle/>
          <a:p>
            <a:r>
              <a:rPr lang="en-GB" dirty="0"/>
              <a:t>Areas to ensure you can mention:</a:t>
            </a:r>
          </a:p>
          <a:p>
            <a:endParaRPr lang="en-GB" dirty="0"/>
          </a:p>
          <a:p>
            <a:pPr marL="285750" indent="-285750">
              <a:buFontTx/>
              <a:buChar char="-"/>
              <a:defRPr/>
            </a:pPr>
            <a:r>
              <a:rPr lang="en-GB" dirty="0">
                <a:solidFill>
                  <a:srgbClr val="002060"/>
                </a:solidFill>
              </a:rPr>
              <a:t>Basic business profile (dates/stats)</a:t>
            </a:r>
          </a:p>
          <a:p>
            <a:pPr marL="285750" indent="-285750">
              <a:buFontTx/>
              <a:buChar char="-"/>
              <a:defRPr/>
            </a:pPr>
            <a:r>
              <a:rPr lang="en-GB" dirty="0">
                <a:solidFill>
                  <a:srgbClr val="002060"/>
                </a:solidFill>
              </a:rPr>
              <a:t>Event or example which shows immoral behaviour.</a:t>
            </a:r>
          </a:p>
          <a:p>
            <a:pPr marL="285750" indent="-285750">
              <a:buFontTx/>
              <a:buChar char="-"/>
              <a:defRPr/>
            </a:pPr>
            <a:r>
              <a:rPr lang="en-GB" dirty="0">
                <a:solidFill>
                  <a:srgbClr val="002060"/>
                </a:solidFill>
              </a:rPr>
              <a:t>Who was affected and how.</a:t>
            </a:r>
          </a:p>
          <a:p>
            <a:pPr marL="285750" indent="-285750">
              <a:buFontTx/>
              <a:buChar char="-"/>
              <a:defRPr/>
            </a:pPr>
            <a:r>
              <a:rPr lang="en-GB" dirty="0">
                <a:solidFill>
                  <a:srgbClr val="002060"/>
                </a:solidFill>
              </a:rPr>
              <a:t>Were there any punishment or repercussions?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952" y="4290334"/>
            <a:ext cx="3312964" cy="222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417638"/>
            <a:ext cx="2057400" cy="259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10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2133</Words>
  <Application>Microsoft Office PowerPoint</Application>
  <PresentationFormat>On-screen Show (4:3)</PresentationFormat>
  <Paragraphs>253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Aharoni</vt:lpstr>
      <vt:lpstr>Arial</vt:lpstr>
      <vt:lpstr>Calibri</vt:lpstr>
      <vt:lpstr>Candara</vt:lpstr>
      <vt:lpstr>Office Theme</vt:lpstr>
      <vt:lpstr>Business Ethics</vt:lpstr>
      <vt:lpstr>PowerPoint Presentation</vt:lpstr>
      <vt:lpstr>Areas of Study</vt:lpstr>
      <vt:lpstr>Key Term Bank – revise and use!</vt:lpstr>
      <vt:lpstr>What is a Stakeholder?</vt:lpstr>
      <vt:lpstr>Positive Case Study – if you cannot refer to this when needed you will be too vague and will lose marks. </vt:lpstr>
      <vt:lpstr>Laws – you need to use these in your essays</vt:lpstr>
      <vt:lpstr>Immoral Behaviours in Business</vt:lpstr>
      <vt:lpstr>Negative Case Studies</vt:lpstr>
      <vt:lpstr>Goldman Sachs – Banking Crisis</vt:lpstr>
      <vt:lpstr>Case Study - Bhopal Disaster</vt:lpstr>
      <vt:lpstr>Consumer Rights</vt:lpstr>
      <vt:lpstr>The relationship between employers and employees</vt:lpstr>
      <vt:lpstr>Workers Rights and Unions</vt:lpstr>
      <vt:lpstr>Whistle Blowing</vt:lpstr>
      <vt:lpstr>Whistle Blowing: Case Study</vt:lpstr>
      <vt:lpstr>PowerPoint Presentation</vt:lpstr>
      <vt:lpstr>PowerPoint Presentation</vt:lpstr>
      <vt:lpstr>Why is globalisation happening?</vt:lpstr>
      <vt:lpstr>Is globalisation a good thing?</vt:lpstr>
      <vt:lpstr>PowerPoint Presentation</vt:lpstr>
      <vt:lpstr>Ted Talk</vt:lpstr>
      <vt:lpstr>Negative Case Study</vt:lpstr>
      <vt:lpstr>The Bible and Business Ethical Conduct</vt:lpstr>
      <vt:lpstr>PowerPoint Presentation</vt:lpstr>
    </vt:vector>
  </TitlesOfParts>
  <Company>Rosset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dc:title>
  <dc:creator>VFarr</dc:creator>
  <cp:lastModifiedBy>VFarr</cp:lastModifiedBy>
  <cp:revision>15</cp:revision>
  <cp:lastPrinted>2018-05-08T14:14:34Z</cp:lastPrinted>
  <dcterms:created xsi:type="dcterms:W3CDTF">2015-03-23T12:03:01Z</dcterms:created>
  <dcterms:modified xsi:type="dcterms:W3CDTF">2018-05-08T15:49:58Z</dcterms:modified>
</cp:coreProperties>
</file>