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E28C789-8D4E-46EC-8BE7-9A52B8569C72}" type="datetimeFigureOut">
              <a:rPr lang="en-GB" smtClean="0"/>
              <a:t>08/05/2018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FA11D-ED14-48AE-A4C2-121E53131CD2}" type="slidenum">
              <a:rPr lang="en-GB" smtClean="0"/>
              <a:t>‹#›</a:t>
            </a:fld>
            <a:endParaRPr lang="en-GB"/>
          </a:p>
        </p:txBody>
      </p:sp>
    </p:spTree>
    <p:extLst>
      <p:ext uri="{BB962C8B-B14F-4D97-AF65-F5344CB8AC3E}">
        <p14:creationId xmlns:p14="http://schemas.microsoft.com/office/powerpoint/2010/main" val="342579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28C789-8D4E-46EC-8BE7-9A52B8569C72}" type="datetimeFigureOut">
              <a:rPr lang="en-GB" smtClean="0"/>
              <a:t>08/05/2018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FA11D-ED14-48AE-A4C2-121E53131CD2}" type="slidenum">
              <a:rPr lang="en-GB" smtClean="0"/>
              <a:t>‹#›</a:t>
            </a:fld>
            <a:endParaRPr lang="en-GB"/>
          </a:p>
        </p:txBody>
      </p:sp>
    </p:spTree>
    <p:extLst>
      <p:ext uri="{BB962C8B-B14F-4D97-AF65-F5344CB8AC3E}">
        <p14:creationId xmlns:p14="http://schemas.microsoft.com/office/powerpoint/2010/main" val="304502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28C789-8D4E-46EC-8BE7-9A52B8569C72}" type="datetimeFigureOut">
              <a:rPr lang="en-GB" smtClean="0"/>
              <a:t>08/05/2018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FA11D-ED14-48AE-A4C2-121E53131CD2}" type="slidenum">
              <a:rPr lang="en-GB" smtClean="0"/>
              <a:t>‹#›</a:t>
            </a:fld>
            <a:endParaRPr lang="en-GB"/>
          </a:p>
        </p:txBody>
      </p:sp>
    </p:spTree>
    <p:extLst>
      <p:ext uri="{BB962C8B-B14F-4D97-AF65-F5344CB8AC3E}">
        <p14:creationId xmlns:p14="http://schemas.microsoft.com/office/powerpoint/2010/main" val="403999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28C789-8D4E-46EC-8BE7-9A52B8569C72}" type="datetimeFigureOut">
              <a:rPr lang="en-GB" smtClean="0"/>
              <a:t>08/05/2018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FA11D-ED14-48AE-A4C2-121E53131CD2}" type="slidenum">
              <a:rPr lang="en-GB" smtClean="0"/>
              <a:t>‹#›</a:t>
            </a:fld>
            <a:endParaRPr lang="en-GB"/>
          </a:p>
        </p:txBody>
      </p:sp>
    </p:spTree>
    <p:extLst>
      <p:ext uri="{BB962C8B-B14F-4D97-AF65-F5344CB8AC3E}">
        <p14:creationId xmlns:p14="http://schemas.microsoft.com/office/powerpoint/2010/main" val="18117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28C789-8D4E-46EC-8BE7-9A52B8569C72}" type="datetimeFigureOut">
              <a:rPr lang="en-GB" smtClean="0"/>
              <a:t>08/05/2018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FA11D-ED14-48AE-A4C2-121E53131CD2}" type="slidenum">
              <a:rPr lang="en-GB" smtClean="0"/>
              <a:t>‹#›</a:t>
            </a:fld>
            <a:endParaRPr lang="en-GB"/>
          </a:p>
        </p:txBody>
      </p:sp>
    </p:spTree>
    <p:extLst>
      <p:ext uri="{BB962C8B-B14F-4D97-AF65-F5344CB8AC3E}">
        <p14:creationId xmlns:p14="http://schemas.microsoft.com/office/powerpoint/2010/main" val="203122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E28C789-8D4E-46EC-8BE7-9A52B8569C72}" type="datetimeFigureOut">
              <a:rPr lang="en-GB" smtClean="0"/>
              <a:t>08/05/2018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4FA11D-ED14-48AE-A4C2-121E53131CD2}" type="slidenum">
              <a:rPr lang="en-GB" smtClean="0"/>
              <a:t>‹#›</a:t>
            </a:fld>
            <a:endParaRPr lang="en-GB"/>
          </a:p>
        </p:txBody>
      </p:sp>
    </p:spTree>
    <p:extLst>
      <p:ext uri="{BB962C8B-B14F-4D97-AF65-F5344CB8AC3E}">
        <p14:creationId xmlns:p14="http://schemas.microsoft.com/office/powerpoint/2010/main" val="285558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E28C789-8D4E-46EC-8BE7-9A52B8569C72}" type="datetimeFigureOut">
              <a:rPr lang="en-GB" smtClean="0"/>
              <a:t>08/05/2018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4FA11D-ED14-48AE-A4C2-121E53131CD2}" type="slidenum">
              <a:rPr lang="en-GB" smtClean="0"/>
              <a:t>‹#›</a:t>
            </a:fld>
            <a:endParaRPr lang="en-GB"/>
          </a:p>
        </p:txBody>
      </p:sp>
    </p:spTree>
    <p:extLst>
      <p:ext uri="{BB962C8B-B14F-4D97-AF65-F5344CB8AC3E}">
        <p14:creationId xmlns:p14="http://schemas.microsoft.com/office/powerpoint/2010/main" val="25005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E28C789-8D4E-46EC-8BE7-9A52B8569C72}" type="datetimeFigureOut">
              <a:rPr lang="en-GB" smtClean="0"/>
              <a:t>08/05/2018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4FA11D-ED14-48AE-A4C2-121E53131CD2}" type="slidenum">
              <a:rPr lang="en-GB" smtClean="0"/>
              <a:t>‹#›</a:t>
            </a:fld>
            <a:endParaRPr lang="en-GB"/>
          </a:p>
        </p:txBody>
      </p:sp>
    </p:spTree>
    <p:extLst>
      <p:ext uri="{BB962C8B-B14F-4D97-AF65-F5344CB8AC3E}">
        <p14:creationId xmlns:p14="http://schemas.microsoft.com/office/powerpoint/2010/main" val="10339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8C789-8D4E-46EC-8BE7-9A52B8569C72}" type="datetimeFigureOut">
              <a:rPr lang="en-GB" smtClean="0"/>
              <a:t>08/05/2018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4FA11D-ED14-48AE-A4C2-121E53131CD2}" type="slidenum">
              <a:rPr lang="en-GB" smtClean="0"/>
              <a:t>‹#›</a:t>
            </a:fld>
            <a:endParaRPr lang="en-GB"/>
          </a:p>
        </p:txBody>
      </p:sp>
    </p:spTree>
    <p:extLst>
      <p:ext uri="{BB962C8B-B14F-4D97-AF65-F5344CB8AC3E}">
        <p14:creationId xmlns:p14="http://schemas.microsoft.com/office/powerpoint/2010/main" val="127274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28C789-8D4E-46EC-8BE7-9A52B8569C72}" type="datetimeFigureOut">
              <a:rPr lang="en-GB" smtClean="0"/>
              <a:t>08/05/2018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4FA11D-ED14-48AE-A4C2-121E53131CD2}" type="slidenum">
              <a:rPr lang="en-GB" smtClean="0"/>
              <a:t>‹#›</a:t>
            </a:fld>
            <a:endParaRPr lang="en-GB"/>
          </a:p>
        </p:txBody>
      </p:sp>
    </p:spTree>
    <p:extLst>
      <p:ext uri="{BB962C8B-B14F-4D97-AF65-F5344CB8AC3E}">
        <p14:creationId xmlns:p14="http://schemas.microsoft.com/office/powerpoint/2010/main" val="9679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28C789-8D4E-46EC-8BE7-9A52B8569C72}" type="datetimeFigureOut">
              <a:rPr lang="en-GB" smtClean="0"/>
              <a:t>08/05/2018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4FA11D-ED14-48AE-A4C2-121E53131CD2}" type="slidenum">
              <a:rPr lang="en-GB" smtClean="0"/>
              <a:t>‹#›</a:t>
            </a:fld>
            <a:endParaRPr lang="en-GB"/>
          </a:p>
        </p:txBody>
      </p:sp>
    </p:spTree>
    <p:extLst>
      <p:ext uri="{BB962C8B-B14F-4D97-AF65-F5344CB8AC3E}">
        <p14:creationId xmlns:p14="http://schemas.microsoft.com/office/powerpoint/2010/main" val="118871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8C789-8D4E-46EC-8BE7-9A52B8569C72}" type="datetimeFigureOut">
              <a:rPr lang="en-GB" smtClean="0"/>
              <a:t>08/05/2018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FA11D-ED14-48AE-A4C2-121E53131CD2}" type="slidenum">
              <a:rPr lang="en-GB" smtClean="0"/>
              <a:t>‹#›</a:t>
            </a:fld>
            <a:endParaRPr lang="en-GB"/>
          </a:p>
        </p:txBody>
      </p:sp>
    </p:spTree>
    <p:extLst>
      <p:ext uri="{BB962C8B-B14F-4D97-AF65-F5344CB8AC3E}">
        <p14:creationId xmlns:p14="http://schemas.microsoft.com/office/powerpoint/2010/main" val="3648301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zq3OQ2QBqms"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ejJRhn53X2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Business Ethics 2</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63910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847" y="346646"/>
            <a:ext cx="8229600" cy="634082"/>
          </a:xfrm>
          <a:ln w="28575">
            <a:solidFill>
              <a:schemeClr val="tx2"/>
            </a:solidFill>
          </a:ln>
        </p:spPr>
        <p:txBody>
          <a:bodyPr>
            <a:normAutofit fontScale="90000"/>
          </a:bodyPr>
          <a:lstStyle/>
          <a:p>
            <a:pPr algn="ctr"/>
            <a:r>
              <a:rPr lang="en-GB" dirty="0"/>
              <a:t>Leviathan</a:t>
            </a:r>
          </a:p>
        </p:txBody>
      </p:sp>
      <p:sp>
        <p:nvSpPr>
          <p:cNvPr id="3" name="Content Placeholder 2"/>
          <p:cNvSpPr>
            <a:spLocks noGrp="1"/>
          </p:cNvSpPr>
          <p:nvPr>
            <p:ph idx="1"/>
          </p:nvPr>
        </p:nvSpPr>
        <p:spPr>
          <a:xfrm>
            <a:off x="461394" y="1268760"/>
            <a:ext cx="7146774" cy="5328592"/>
          </a:xfrm>
          <a:ln w="25400">
            <a:solidFill>
              <a:schemeClr val="accent2">
                <a:lumMod val="50000"/>
              </a:schemeClr>
            </a:solidFill>
          </a:ln>
        </p:spPr>
        <p:txBody>
          <a:bodyPr>
            <a:normAutofit fontScale="47500" lnSpcReduction="20000"/>
          </a:bodyPr>
          <a:lstStyle/>
          <a:p>
            <a:r>
              <a:rPr lang="en-GB" sz="3300" dirty="0"/>
              <a:t>In </a:t>
            </a:r>
            <a:r>
              <a:rPr lang="en-GB" sz="3300" dirty="0">
                <a:solidFill>
                  <a:schemeClr val="tx2"/>
                </a:solidFill>
              </a:rPr>
              <a:t>Leviathan</a:t>
            </a:r>
            <a:r>
              <a:rPr lang="en-GB" sz="3300" dirty="0"/>
              <a:t>, the philosopher Thomas Hobbes offers what was then a radical idea civil government. Hobbes’ ideas of the commonwealth (government) are predicated or based upon his views of human nature and the state of mankind without government.</a:t>
            </a:r>
          </a:p>
          <a:p>
            <a:pPr marL="0" indent="0">
              <a:buNone/>
            </a:pPr>
            <a:endParaRPr lang="en-GB" sz="3300" dirty="0"/>
          </a:p>
          <a:p>
            <a:r>
              <a:rPr lang="en-GB" sz="3300" dirty="0">
                <a:solidFill>
                  <a:srgbClr val="FF0000"/>
                </a:solidFill>
              </a:rPr>
              <a:t>Hobbes states that the natural condition of human beings is inherently troublesome and focused on self preservation. He addresses the state of society and human nature without a government, which to Hobbes is terrifyingly chaotic and degenerate.</a:t>
            </a:r>
          </a:p>
          <a:p>
            <a:pPr marL="0" indent="0">
              <a:buNone/>
            </a:pPr>
            <a:endParaRPr lang="en-GB" sz="3300" dirty="0"/>
          </a:p>
          <a:p>
            <a:r>
              <a:rPr lang="en-GB" sz="3300" dirty="0"/>
              <a:t>Once these presuppositions are established, then Hobbes discusses the formation and design of the commonwealth (or government). </a:t>
            </a:r>
          </a:p>
          <a:p>
            <a:endParaRPr lang="en-GB" sz="3300" dirty="0"/>
          </a:p>
          <a:p>
            <a:r>
              <a:rPr lang="en-GB" sz="3300" dirty="0"/>
              <a:t>The Leviathan’s creation through </a:t>
            </a:r>
            <a:r>
              <a:rPr lang="en-GB" sz="3300" dirty="0">
                <a:solidFill>
                  <a:srgbClr val="FF0000"/>
                </a:solidFill>
              </a:rPr>
              <a:t>a covenant (social agreement) is voluntary, rational and necessary</a:t>
            </a:r>
            <a:r>
              <a:rPr lang="en-GB" sz="3300" dirty="0"/>
              <a:t>, Hobbes believes, because is it the only way to guarantee man’s peace and security and the only way to escape the dreaded state of human nature. The contract or covenant is </a:t>
            </a:r>
            <a:r>
              <a:rPr lang="en-GB" sz="3300" dirty="0">
                <a:solidFill>
                  <a:srgbClr val="FF0000"/>
                </a:solidFill>
              </a:rPr>
              <a:t>voluntary but then enforced</a:t>
            </a:r>
          </a:p>
          <a:p>
            <a:endParaRPr lang="en-GB" sz="3300" dirty="0"/>
          </a:p>
          <a:p>
            <a:r>
              <a:rPr lang="en-GB" sz="3300" dirty="0"/>
              <a:t>Continuing along this line of thought, Hobbes decides that the most </a:t>
            </a:r>
            <a:r>
              <a:rPr lang="en-GB" sz="3300" dirty="0">
                <a:solidFill>
                  <a:srgbClr val="FF0000"/>
                </a:solidFill>
              </a:rPr>
              <a:t>powerful government is best to keep society in check</a:t>
            </a:r>
            <a:r>
              <a:rPr lang="en-GB" sz="3300" dirty="0"/>
              <a:t>, and so he concludes that a monarch with unlimited rights should rule.</a:t>
            </a:r>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6451" y="1196752"/>
            <a:ext cx="185395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6451" y="4221088"/>
            <a:ext cx="2213992" cy="2308324"/>
          </a:xfrm>
          <a:prstGeom prst="rect">
            <a:avLst/>
          </a:prstGeom>
          <a:noFill/>
          <a:ln w="25400">
            <a:solidFill>
              <a:schemeClr val="accent2">
                <a:lumMod val="50000"/>
              </a:schemeClr>
            </a:solidFill>
          </a:ln>
        </p:spPr>
        <p:txBody>
          <a:bodyPr wrap="square" rtlCol="0">
            <a:spAutoFit/>
          </a:bodyPr>
          <a:lstStyle/>
          <a:p>
            <a:r>
              <a:rPr lang="en-GB" dirty="0">
                <a:solidFill>
                  <a:srgbClr val="002060"/>
                </a:solidFill>
              </a:rPr>
              <a:t>What does Hobbes think about humans and our nature?</a:t>
            </a:r>
          </a:p>
          <a:p>
            <a:endParaRPr lang="en-GB" dirty="0">
              <a:solidFill>
                <a:srgbClr val="002060"/>
              </a:solidFill>
            </a:endParaRPr>
          </a:p>
          <a:p>
            <a:r>
              <a:rPr lang="en-GB" dirty="0">
                <a:solidFill>
                  <a:srgbClr val="002060"/>
                </a:solidFill>
              </a:rPr>
              <a:t>What might this mean for his views on  unrestrained capitalism</a:t>
            </a:r>
          </a:p>
        </p:txBody>
      </p:sp>
    </p:spTree>
    <p:extLst>
      <p:ext uri="{BB962C8B-B14F-4D97-AF65-F5344CB8AC3E}">
        <p14:creationId xmlns:p14="http://schemas.microsoft.com/office/powerpoint/2010/main" val="1542717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chemeClr val="tx2"/>
            </a:solidFill>
          </a:ln>
        </p:spPr>
        <p:txBody>
          <a:bodyPr/>
          <a:lstStyle/>
          <a:p>
            <a:r>
              <a:rPr lang="en-GB" dirty="0"/>
              <a:t>Hobbes and Business</a:t>
            </a:r>
          </a:p>
        </p:txBody>
      </p:sp>
      <p:sp>
        <p:nvSpPr>
          <p:cNvPr id="3" name="Content Placeholder 2"/>
          <p:cNvSpPr>
            <a:spLocks noGrp="1"/>
          </p:cNvSpPr>
          <p:nvPr>
            <p:ph idx="1"/>
          </p:nvPr>
        </p:nvSpPr>
        <p:spPr>
          <a:xfrm>
            <a:off x="1043880" y="2036429"/>
            <a:ext cx="4114800" cy="4525963"/>
          </a:xfrm>
          <a:ln w="22225">
            <a:solidFill>
              <a:schemeClr val="tx1"/>
            </a:solidFill>
          </a:ln>
        </p:spPr>
        <p:txBody>
          <a:bodyPr>
            <a:normAutofit/>
          </a:bodyPr>
          <a:lstStyle/>
          <a:p>
            <a:pPr marL="0" indent="0">
              <a:buNone/>
            </a:pPr>
            <a:r>
              <a:rPr lang="en-GB" dirty="0">
                <a:solidFill>
                  <a:schemeClr val="tx2"/>
                </a:solidFill>
              </a:rPr>
              <a:t>Task:</a:t>
            </a:r>
          </a:p>
          <a:p>
            <a:pPr marL="0" indent="0">
              <a:buNone/>
            </a:pPr>
            <a:endParaRPr lang="en-GB" dirty="0"/>
          </a:p>
          <a:p>
            <a:pPr marL="0" indent="0">
              <a:buNone/>
            </a:pPr>
            <a:r>
              <a:rPr lang="en-GB" dirty="0"/>
              <a:t>How would Hobbes respond to the issues of:</a:t>
            </a:r>
          </a:p>
          <a:p>
            <a:r>
              <a:rPr lang="en-GB" dirty="0"/>
              <a:t>Workers Rights</a:t>
            </a:r>
          </a:p>
          <a:p>
            <a:r>
              <a:rPr lang="en-GB" dirty="0"/>
              <a:t>Capitalism without governmental restraint </a:t>
            </a:r>
          </a:p>
        </p:txBody>
      </p:sp>
      <p:sp>
        <p:nvSpPr>
          <p:cNvPr id="4" name="TextBox 3"/>
          <p:cNvSpPr txBox="1"/>
          <p:nvPr/>
        </p:nvSpPr>
        <p:spPr>
          <a:xfrm>
            <a:off x="6429470" y="2025422"/>
            <a:ext cx="3888432" cy="2123658"/>
          </a:xfrm>
          <a:prstGeom prst="rect">
            <a:avLst/>
          </a:prstGeom>
          <a:noFill/>
          <a:ln w="25400">
            <a:solidFill>
              <a:schemeClr val="tx1"/>
            </a:solidFill>
          </a:ln>
        </p:spPr>
        <p:txBody>
          <a:bodyPr wrap="square" rtlCol="0">
            <a:spAutoFit/>
          </a:bodyPr>
          <a:lstStyle/>
          <a:p>
            <a:r>
              <a:rPr lang="en-GB" sz="2400" b="1" dirty="0"/>
              <a:t>Task:</a:t>
            </a:r>
          </a:p>
          <a:p>
            <a:endParaRPr lang="en-GB" dirty="0"/>
          </a:p>
          <a:p>
            <a:r>
              <a:rPr lang="en-GB" dirty="0"/>
              <a:t>Apply Hobbes ideas to Globalisation and one case study that might support Hobbes’ ideas about the need for strict controls and what would happen without them in business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462" y="4408467"/>
            <a:ext cx="280831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628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24" y="116632"/>
            <a:ext cx="6336704" cy="576064"/>
          </a:xfrm>
          <a:ln w="19050">
            <a:solidFill>
              <a:schemeClr val="accent1"/>
            </a:solidFill>
          </a:ln>
        </p:spPr>
        <p:txBody>
          <a:bodyPr>
            <a:normAutofit fontScale="90000"/>
          </a:bodyPr>
          <a:lstStyle/>
          <a:p>
            <a:r>
              <a:rPr lang="en-GB" dirty="0"/>
              <a:t>Milton Friedman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908720"/>
            <a:ext cx="377406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23992" y="1383926"/>
            <a:ext cx="4032448" cy="5262979"/>
          </a:xfrm>
          <a:prstGeom prst="rect">
            <a:avLst/>
          </a:prstGeom>
          <a:noFill/>
          <a:ln w="41275">
            <a:solidFill>
              <a:srgbClr val="C00000"/>
            </a:solidFill>
          </a:ln>
        </p:spPr>
        <p:txBody>
          <a:bodyPr wrap="square" rtlCol="0">
            <a:spAutoFit/>
          </a:bodyPr>
          <a:lstStyle/>
          <a:p>
            <a:r>
              <a:rPr lang="en-GB" sz="3200" b="1" dirty="0">
                <a:solidFill>
                  <a:srgbClr val="C00000"/>
                </a:solidFill>
              </a:rPr>
              <a:t>Q: </a:t>
            </a:r>
            <a:r>
              <a:rPr lang="en-GB" sz="2400" dirty="0"/>
              <a:t>What does Friedman think about businesses and how strictly they should be restricted by laws and the government?</a:t>
            </a:r>
          </a:p>
          <a:p>
            <a:endParaRPr lang="en-GB" sz="2400" dirty="0"/>
          </a:p>
          <a:p>
            <a:r>
              <a:rPr lang="en-GB" sz="3200" b="1" dirty="0">
                <a:solidFill>
                  <a:srgbClr val="C00000"/>
                </a:solidFill>
              </a:rPr>
              <a:t>Q: </a:t>
            </a:r>
            <a:r>
              <a:rPr lang="en-GB" sz="2400" dirty="0"/>
              <a:t>Why does he think this?</a:t>
            </a:r>
          </a:p>
          <a:p>
            <a:endParaRPr lang="en-GB" sz="2400" dirty="0"/>
          </a:p>
          <a:p>
            <a:r>
              <a:rPr lang="en-GB" sz="2800" b="1" dirty="0">
                <a:solidFill>
                  <a:srgbClr val="C00000"/>
                </a:solidFill>
              </a:rPr>
              <a:t>Q: </a:t>
            </a:r>
            <a:r>
              <a:rPr lang="en-GB" sz="2400" dirty="0"/>
              <a:t>What are the potential positives and negatives of following his outlook?</a:t>
            </a:r>
          </a:p>
          <a:p>
            <a:endParaRPr lang="en-GB" sz="2400" dirty="0"/>
          </a:p>
          <a:p>
            <a:r>
              <a:rPr lang="en-GB" sz="2800" b="1" dirty="0">
                <a:solidFill>
                  <a:srgbClr val="C00000"/>
                </a:solidFill>
              </a:rPr>
              <a:t>Q: </a:t>
            </a:r>
            <a:r>
              <a:rPr lang="en-GB" sz="2400" dirty="0"/>
              <a:t>Your evaluation?</a:t>
            </a:r>
          </a:p>
        </p:txBody>
      </p:sp>
      <p:pic>
        <p:nvPicPr>
          <p:cNvPr id="4" name="Picture 3"/>
          <p:cNvPicPr>
            <a:picLocks noChangeAspect="1"/>
          </p:cNvPicPr>
          <p:nvPr/>
        </p:nvPicPr>
        <p:blipFill>
          <a:blip r:embed="rId3"/>
          <a:stretch>
            <a:fillRect/>
          </a:stretch>
        </p:blipFill>
        <p:spPr>
          <a:xfrm>
            <a:off x="2485542" y="3212977"/>
            <a:ext cx="2674355" cy="3366889"/>
          </a:xfrm>
          <a:prstGeom prst="rect">
            <a:avLst/>
          </a:prstGeom>
        </p:spPr>
      </p:pic>
    </p:spTree>
    <p:extLst>
      <p:ext uri="{BB962C8B-B14F-4D97-AF65-F5344CB8AC3E}">
        <p14:creationId xmlns:p14="http://schemas.microsoft.com/office/powerpoint/2010/main" val="243608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338"/>
            <a:ext cx="8229600" cy="741934"/>
          </a:xfrm>
          <a:ln w="22225">
            <a:solidFill>
              <a:schemeClr val="accent2"/>
            </a:solidFill>
          </a:ln>
        </p:spPr>
        <p:txBody>
          <a:bodyPr>
            <a:normAutofit/>
          </a:bodyPr>
          <a:lstStyle/>
          <a:p>
            <a:r>
              <a:rPr lang="en-GB" dirty="0"/>
              <a:t>Extra Thinker : Challenge</a:t>
            </a:r>
          </a:p>
        </p:txBody>
      </p:sp>
      <p:sp>
        <p:nvSpPr>
          <p:cNvPr id="3" name="Content Placeholder 2"/>
          <p:cNvSpPr>
            <a:spLocks noGrp="1"/>
          </p:cNvSpPr>
          <p:nvPr>
            <p:ph idx="1"/>
          </p:nvPr>
        </p:nvSpPr>
        <p:spPr>
          <a:xfrm>
            <a:off x="948079" y="1183107"/>
            <a:ext cx="4114800" cy="5085670"/>
          </a:xfrm>
          <a:ln w="25400">
            <a:solidFill>
              <a:schemeClr val="tx1"/>
            </a:solidFill>
          </a:ln>
        </p:spPr>
        <p:txBody>
          <a:bodyPr>
            <a:normAutofit/>
          </a:bodyPr>
          <a:lstStyle/>
          <a:p>
            <a:pPr algn="just"/>
            <a:r>
              <a:rPr lang="en-GB" sz="2400" dirty="0"/>
              <a:t>Find out 3 facts about  Ha-</a:t>
            </a:r>
            <a:r>
              <a:rPr lang="en-GB" sz="2400" dirty="0" err="1"/>
              <a:t>Joon</a:t>
            </a:r>
            <a:r>
              <a:rPr lang="en-GB" sz="2400" dirty="0"/>
              <a:t> Kang.</a:t>
            </a:r>
          </a:p>
          <a:p>
            <a:pPr marL="0" indent="0" algn="just">
              <a:buNone/>
            </a:pPr>
            <a:endParaRPr lang="en-GB" sz="2400" dirty="0"/>
          </a:p>
          <a:p>
            <a:pPr algn="just"/>
            <a:r>
              <a:rPr lang="en-GB" sz="2400" dirty="0"/>
              <a:t>What is his view towards capitalism,  free trade and ‘trickle down’ economics (video interview link via the image to the right).</a:t>
            </a:r>
          </a:p>
          <a:p>
            <a:pPr algn="just"/>
            <a:endParaRPr lang="en-GB" sz="2400" dirty="0"/>
          </a:p>
          <a:p>
            <a:pPr algn="just"/>
            <a:r>
              <a:rPr lang="en-GB" sz="2400" dirty="0"/>
              <a:t>Your Evaluation – Who do you prefer? Adam Smith or Kang? Why?</a:t>
            </a:r>
          </a:p>
          <a:p>
            <a:pPr algn="just"/>
            <a:endParaRPr lang="en-GB" sz="2400" dirty="0"/>
          </a:p>
          <a:p>
            <a:pPr algn="just"/>
            <a:endParaRPr lang="en-GB" sz="2400" dirty="0"/>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937" y="1601451"/>
            <a:ext cx="3384376" cy="342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4" descr="Image result for Ha Joon Chang Trickle down economics"/>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7398" y="4085440"/>
            <a:ext cx="1958741" cy="259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92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chemeClr val="accent1"/>
            </a:solidFill>
          </a:ln>
        </p:spPr>
        <p:txBody>
          <a:bodyPr/>
          <a:lstStyle/>
          <a:p>
            <a:r>
              <a:rPr lang="en-GB" dirty="0"/>
              <a:t>Apply the Ethical Theories </a:t>
            </a:r>
          </a:p>
        </p:txBody>
      </p:sp>
      <p:sp>
        <p:nvSpPr>
          <p:cNvPr id="3" name="Content Placeholder 2"/>
          <p:cNvSpPr>
            <a:spLocks noGrp="1"/>
          </p:cNvSpPr>
          <p:nvPr>
            <p:ph idx="1"/>
          </p:nvPr>
        </p:nvSpPr>
        <p:spPr/>
        <p:txBody>
          <a:bodyPr/>
          <a:lstStyle/>
          <a:p>
            <a:r>
              <a:rPr lang="en-GB" dirty="0"/>
              <a:t>Kant</a:t>
            </a:r>
          </a:p>
          <a:p>
            <a:r>
              <a:rPr lang="en-GB" dirty="0"/>
              <a:t>Natural Law</a:t>
            </a:r>
          </a:p>
          <a:p>
            <a:r>
              <a:rPr lang="en-GB" dirty="0"/>
              <a:t>Utilitarianism </a:t>
            </a:r>
          </a:p>
          <a:p>
            <a:r>
              <a:rPr lang="en-GB" dirty="0"/>
              <a:t>Situation Ethics </a:t>
            </a:r>
          </a:p>
          <a:p>
            <a:endParaRPr lang="en-GB" dirty="0"/>
          </a:p>
        </p:txBody>
      </p:sp>
      <p:sp>
        <p:nvSpPr>
          <p:cNvPr id="4" name="AutoShape 2" descr="Image result for Kant"/>
          <p:cNvSpPr>
            <a:spLocks noChangeAspect="1" noChangeArrowheads="1"/>
          </p:cNvSpPr>
          <p:nvPr/>
        </p:nvSpPr>
        <p:spPr bwMode="auto">
          <a:xfrm>
            <a:off x="4667250" y="2628900"/>
            <a:ext cx="28575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6096000" y="1988840"/>
            <a:ext cx="2857500" cy="1600200"/>
          </a:xfrm>
          <a:prstGeom prst="rect">
            <a:avLst/>
          </a:prstGeom>
        </p:spPr>
      </p:pic>
      <p:pic>
        <p:nvPicPr>
          <p:cNvPr id="6" name="Picture 5"/>
          <p:cNvPicPr>
            <a:picLocks noChangeAspect="1"/>
          </p:cNvPicPr>
          <p:nvPr/>
        </p:nvPicPr>
        <p:blipFill>
          <a:blip r:embed="rId3"/>
          <a:stretch>
            <a:fillRect/>
          </a:stretch>
        </p:blipFill>
        <p:spPr>
          <a:xfrm>
            <a:off x="2423592" y="4187516"/>
            <a:ext cx="3240360" cy="2364894"/>
          </a:xfrm>
          <a:prstGeom prst="rect">
            <a:avLst/>
          </a:prstGeom>
        </p:spPr>
      </p:pic>
      <p:pic>
        <p:nvPicPr>
          <p:cNvPr id="7" name="Picture 6"/>
          <p:cNvPicPr>
            <a:picLocks noChangeAspect="1"/>
          </p:cNvPicPr>
          <p:nvPr/>
        </p:nvPicPr>
        <p:blipFill>
          <a:blip r:embed="rId4"/>
          <a:stretch>
            <a:fillRect/>
          </a:stretch>
        </p:blipFill>
        <p:spPr>
          <a:xfrm>
            <a:off x="7248129" y="4384675"/>
            <a:ext cx="2371725" cy="1924050"/>
          </a:xfrm>
          <a:prstGeom prst="rect">
            <a:avLst/>
          </a:prstGeom>
        </p:spPr>
      </p:pic>
    </p:spTree>
    <p:extLst>
      <p:ext uri="{BB962C8B-B14F-4D97-AF65-F5344CB8AC3E}">
        <p14:creationId xmlns:p14="http://schemas.microsoft.com/office/powerpoint/2010/main" val="79243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765" y="116632"/>
            <a:ext cx="8229600" cy="1440160"/>
          </a:xfrm>
          <a:ln w="22225">
            <a:solidFill>
              <a:schemeClr val="tx1"/>
            </a:solidFill>
          </a:ln>
        </p:spPr>
        <p:txBody>
          <a:bodyPr>
            <a:normAutofit/>
          </a:bodyPr>
          <a:lstStyle/>
          <a:p>
            <a:r>
              <a:rPr lang="en-GB" dirty="0">
                <a:solidFill>
                  <a:srgbClr val="C00000"/>
                </a:solidFill>
              </a:rPr>
              <a:t>‘Businesses should not have absolute ethical constraints’</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495" t="17237" r="29060" b="9202"/>
          <a:stretch/>
        </p:blipFill>
        <p:spPr bwMode="auto">
          <a:xfrm>
            <a:off x="7968209" y="3573016"/>
            <a:ext cx="2554125" cy="3168352"/>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91443" y="1940054"/>
            <a:ext cx="3816425" cy="4801314"/>
          </a:xfrm>
          <a:prstGeom prst="rect">
            <a:avLst/>
          </a:prstGeom>
          <a:noFill/>
          <a:ln w="25400">
            <a:solidFill>
              <a:schemeClr val="tx2"/>
            </a:solidFill>
          </a:ln>
        </p:spPr>
        <p:txBody>
          <a:bodyPr wrap="square" rtlCol="0">
            <a:spAutoFit/>
          </a:bodyPr>
          <a:lstStyle/>
          <a:p>
            <a:pPr marL="285750" indent="-285750" algn="just">
              <a:buFont typeface="Arial" pitchFamily="34" charset="0"/>
              <a:buChar char="•"/>
            </a:pPr>
            <a:r>
              <a:rPr lang="en-GB" dirty="0"/>
              <a:t>Create a plan to debate this point. Each point should clearly link to the question and follow a clear path. This means any argument you make should respond to the previous argument.</a:t>
            </a:r>
          </a:p>
          <a:p>
            <a:pPr marL="285750" indent="-285750" algn="just">
              <a:buFont typeface="Arial" pitchFamily="34" charset="0"/>
              <a:buChar char="•"/>
            </a:pPr>
            <a:endParaRPr lang="en-GB" dirty="0"/>
          </a:p>
          <a:p>
            <a:pPr marL="285750" indent="-285750" algn="just">
              <a:buFont typeface="Arial" pitchFamily="34" charset="0"/>
              <a:buChar char="•"/>
            </a:pPr>
            <a:r>
              <a:rPr lang="en-GB" dirty="0"/>
              <a:t>the names of the key thinkers to the relevant opinions in your plan. </a:t>
            </a:r>
          </a:p>
          <a:p>
            <a:pPr marL="285750" indent="-285750" algn="just">
              <a:buFont typeface="Arial" pitchFamily="34" charset="0"/>
              <a:buChar char="•"/>
            </a:pPr>
            <a:endParaRPr lang="en-GB" dirty="0"/>
          </a:p>
          <a:p>
            <a:pPr marL="285750" indent="-285750" algn="just">
              <a:buFont typeface="Arial" pitchFamily="34" charset="0"/>
              <a:buChar char="•"/>
            </a:pPr>
            <a:r>
              <a:rPr lang="en-GB" dirty="0"/>
              <a:t>Some may be a Key Thinker others may be a smaller ‘Little Thinker’ if their contribution is smaller in terms of this essay</a:t>
            </a:r>
          </a:p>
          <a:p>
            <a:pPr marL="285750" indent="-285750" algn="just">
              <a:buFont typeface="Arial" pitchFamily="34" charset="0"/>
              <a:buChar char="•"/>
            </a:pPr>
            <a:endParaRPr lang="en-GB" dirty="0"/>
          </a:p>
          <a:p>
            <a:pPr marL="285750" indent="-285750" algn="just">
              <a:buFont typeface="Arial" pitchFamily="34" charset="0"/>
              <a:buChar char="•"/>
            </a:pPr>
            <a:r>
              <a:rPr lang="en-GB" dirty="0"/>
              <a:t>Include at least 2 responses from an ethical theory from AS</a:t>
            </a:r>
          </a:p>
        </p:txBody>
      </p:sp>
      <p:sp>
        <p:nvSpPr>
          <p:cNvPr id="5" name="TextBox 4"/>
          <p:cNvSpPr txBox="1"/>
          <p:nvPr/>
        </p:nvSpPr>
        <p:spPr>
          <a:xfrm>
            <a:off x="5663952" y="1879664"/>
            <a:ext cx="3744416" cy="2123658"/>
          </a:xfrm>
          <a:prstGeom prst="rect">
            <a:avLst/>
          </a:prstGeom>
          <a:noFill/>
        </p:spPr>
        <p:txBody>
          <a:bodyPr wrap="square" rtlCol="0">
            <a:spAutoFit/>
          </a:bodyPr>
          <a:lstStyle/>
          <a:p>
            <a:r>
              <a:rPr lang="en-GB" sz="2400" b="1" dirty="0">
                <a:solidFill>
                  <a:srgbClr val="C00000"/>
                </a:solidFill>
              </a:rPr>
              <a:t>Plan: </a:t>
            </a:r>
          </a:p>
          <a:p>
            <a:endParaRPr lang="en-GB" sz="2400" b="1" dirty="0">
              <a:solidFill>
                <a:srgbClr val="C00000"/>
              </a:solidFill>
            </a:endParaRPr>
          </a:p>
          <a:p>
            <a:r>
              <a:rPr lang="en-GB" sz="2400" b="1" dirty="0">
                <a:solidFill>
                  <a:schemeClr val="tx2"/>
                </a:solidFill>
              </a:rPr>
              <a:t>Key Thinker – Blue</a:t>
            </a:r>
          </a:p>
          <a:p>
            <a:r>
              <a:rPr lang="en-GB" sz="2400" b="1" dirty="0">
                <a:solidFill>
                  <a:schemeClr val="accent6">
                    <a:lumMod val="50000"/>
                  </a:schemeClr>
                </a:solidFill>
              </a:rPr>
              <a:t>Little Thinker – Orange</a:t>
            </a:r>
          </a:p>
          <a:p>
            <a:endParaRPr lang="en-GB" b="1" dirty="0">
              <a:solidFill>
                <a:schemeClr val="accent6">
                  <a:lumMod val="50000"/>
                </a:schemeClr>
              </a:solidFill>
            </a:endParaRPr>
          </a:p>
          <a:p>
            <a:endParaRPr lang="en-GB" dirty="0"/>
          </a:p>
        </p:txBody>
      </p:sp>
    </p:spTree>
    <p:extLst>
      <p:ext uri="{BB962C8B-B14F-4D97-AF65-F5344CB8AC3E}">
        <p14:creationId xmlns:p14="http://schemas.microsoft.com/office/powerpoint/2010/main" val="278096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346050"/>
          </a:xfrm>
        </p:spPr>
        <p:txBody>
          <a:bodyPr>
            <a:normAutofit fontScale="90000"/>
          </a:bodyPr>
          <a:lstStyle/>
          <a:p>
            <a:r>
              <a:rPr lang="en-GB" b="1" dirty="0">
                <a:solidFill>
                  <a:srgbClr val="0070C0"/>
                </a:solidFill>
              </a:rPr>
              <a:t>Does Business have to be Ethical?</a:t>
            </a:r>
          </a:p>
        </p:txBody>
      </p:sp>
      <p:sp>
        <p:nvSpPr>
          <p:cNvPr id="3" name="Content Placeholder 2"/>
          <p:cNvSpPr>
            <a:spLocks noGrp="1"/>
          </p:cNvSpPr>
          <p:nvPr>
            <p:ph idx="1"/>
          </p:nvPr>
        </p:nvSpPr>
        <p:spPr>
          <a:xfrm>
            <a:off x="1040235" y="1196753"/>
            <a:ext cx="5487813" cy="4929411"/>
          </a:xfrm>
        </p:spPr>
        <p:txBody>
          <a:bodyPr>
            <a:normAutofit fontScale="70000" lnSpcReduction="20000"/>
          </a:bodyPr>
          <a:lstStyle/>
          <a:p>
            <a:pPr marL="0" indent="0" algn="ctr">
              <a:buNone/>
            </a:pPr>
            <a:r>
              <a:rPr lang="en-GB" sz="3400" dirty="0"/>
              <a:t>In business ethics the key questions mainly centre around whether or not a business has to be moral or not and whether a business should be allowed to decide itself or does it need strict laws and rules to ensure moral behaviour?</a:t>
            </a:r>
          </a:p>
          <a:p>
            <a:pPr marL="0" indent="0" algn="just">
              <a:buNone/>
            </a:pPr>
            <a:endParaRPr lang="en-GB" sz="2400" dirty="0"/>
          </a:p>
          <a:p>
            <a:pPr marL="0" indent="0" algn="just">
              <a:buNone/>
            </a:pPr>
            <a:endParaRPr lang="en-GB" sz="2400" dirty="0"/>
          </a:p>
          <a:p>
            <a:pPr algn="just">
              <a:buFontTx/>
              <a:buChar char="-"/>
            </a:pPr>
            <a:r>
              <a:rPr lang="en-GB" sz="2400" dirty="0"/>
              <a:t>Do we need to make safe cars (Pinto) or maximise profit?</a:t>
            </a:r>
          </a:p>
          <a:p>
            <a:pPr algn="just">
              <a:buFontTx/>
              <a:buChar char="-"/>
            </a:pPr>
            <a:r>
              <a:rPr lang="en-GB" sz="2400" dirty="0"/>
              <a:t>Should we have strict laws to stop bankers selling shares that may fail or should a business just try to make the most money it can?</a:t>
            </a:r>
          </a:p>
          <a:p>
            <a:pPr algn="just">
              <a:buFontTx/>
              <a:buChar char="-"/>
            </a:pPr>
            <a:r>
              <a:rPr lang="en-GB" sz="2400" dirty="0"/>
              <a:t>Do we need to worry about the conditions in sweat shops or just try to maximise our profit by allowing poor conditions and low pay?</a:t>
            </a:r>
          </a:p>
          <a:p>
            <a:pPr algn="just">
              <a:buFontTx/>
              <a:buChar char="-"/>
            </a:pPr>
            <a:r>
              <a:rPr lang="en-GB" sz="2400" dirty="0"/>
              <a:t>Are Businesses that are ethical simply appealing to a market in a form of </a:t>
            </a:r>
            <a:r>
              <a:rPr lang="en-GB" sz="2400" dirty="0">
                <a:solidFill>
                  <a:srgbClr val="C00000"/>
                </a:solidFill>
              </a:rPr>
              <a:t>ethical window dressing </a:t>
            </a:r>
          </a:p>
          <a:p>
            <a:pPr algn="just">
              <a:buFontTx/>
              <a:buChar char="-"/>
            </a:pPr>
            <a:endParaRPr lang="en-GB" sz="2400" dirty="0"/>
          </a:p>
          <a:p>
            <a:pPr marL="0" indent="0" algn="just">
              <a:buNone/>
            </a:pP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98" r="13294"/>
          <a:stretch/>
        </p:blipFill>
        <p:spPr bwMode="auto">
          <a:xfrm>
            <a:off x="7389339" y="1513444"/>
            <a:ext cx="3186349"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98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1704" y="332656"/>
            <a:ext cx="4464496" cy="792088"/>
          </a:xfrm>
          <a:ln w="22225">
            <a:solidFill>
              <a:schemeClr val="accent1"/>
            </a:solidFill>
          </a:ln>
        </p:spPr>
        <p:txBody>
          <a:bodyPr>
            <a:normAutofit/>
          </a:bodyPr>
          <a:lstStyle/>
          <a:p>
            <a:r>
              <a:rPr lang="en-GB" b="1" dirty="0">
                <a:solidFill>
                  <a:srgbClr val="0070C0"/>
                </a:solidFill>
              </a:rPr>
              <a:t>Approaches</a:t>
            </a:r>
          </a:p>
        </p:txBody>
      </p:sp>
      <p:sp>
        <p:nvSpPr>
          <p:cNvPr id="3" name="Content Placeholder 2"/>
          <p:cNvSpPr>
            <a:spLocks noGrp="1"/>
          </p:cNvSpPr>
          <p:nvPr>
            <p:ph idx="1"/>
          </p:nvPr>
        </p:nvSpPr>
        <p:spPr>
          <a:xfrm>
            <a:off x="721453" y="1412776"/>
            <a:ext cx="7575259" cy="5046747"/>
          </a:xfrm>
        </p:spPr>
        <p:txBody>
          <a:bodyPr>
            <a:normAutofit fontScale="85000" lnSpcReduction="20000"/>
          </a:bodyPr>
          <a:lstStyle/>
          <a:p>
            <a:pPr marL="0" indent="0" algn="just">
              <a:buNone/>
            </a:pPr>
            <a:r>
              <a:rPr lang="en-GB" sz="2400" dirty="0"/>
              <a:t>1. Some think business sits outside of ethics and is simply to make profit. Profit and free trade is the key aim we do not need to care about the ethical consequences to others </a:t>
            </a:r>
            <a:r>
              <a:rPr lang="en-GB" sz="2400" b="1" dirty="0"/>
              <a:t>(unbridled capitalism)</a:t>
            </a:r>
          </a:p>
          <a:p>
            <a:pPr marL="0" indent="0" algn="just">
              <a:buNone/>
            </a:pPr>
            <a:endParaRPr lang="en-GB" sz="2400" dirty="0"/>
          </a:p>
          <a:p>
            <a:pPr marL="0" indent="0" algn="just">
              <a:buNone/>
            </a:pPr>
            <a:r>
              <a:rPr lang="en-GB" sz="2400" dirty="0"/>
              <a:t>2. Some thinkers say we are altruistic and moral in business and that it is possible to be ethical and run a successful business </a:t>
            </a:r>
            <a:r>
              <a:rPr lang="en-GB" sz="2400" b="1" dirty="0"/>
              <a:t>(corporate social responsibility)</a:t>
            </a:r>
          </a:p>
          <a:p>
            <a:pPr marL="0" indent="0" algn="just">
              <a:buNone/>
            </a:pPr>
            <a:endParaRPr lang="en-GB" sz="2400" dirty="0">
              <a:solidFill>
                <a:srgbClr val="C00000"/>
              </a:solidFill>
            </a:endParaRPr>
          </a:p>
          <a:p>
            <a:pPr marL="0" indent="0" algn="just">
              <a:buNone/>
            </a:pPr>
            <a:r>
              <a:rPr lang="en-GB" sz="2400" dirty="0"/>
              <a:t>3. Some think suggest we can maximise our own interest</a:t>
            </a:r>
            <a:r>
              <a:rPr lang="en-GB" sz="2400" b="1" dirty="0"/>
              <a:t> </a:t>
            </a:r>
            <a:r>
              <a:rPr lang="en-GB" sz="2400" dirty="0"/>
              <a:t>as this will still lead to benefits for society, we can have fewer rules </a:t>
            </a:r>
            <a:r>
              <a:rPr lang="en-GB" sz="2400" b="1" dirty="0"/>
              <a:t>(Capitalist- Trickle down)</a:t>
            </a:r>
          </a:p>
          <a:p>
            <a:pPr marL="0" indent="0" algn="just">
              <a:buNone/>
            </a:pPr>
            <a:endParaRPr lang="en-GB" sz="2400" dirty="0"/>
          </a:p>
          <a:p>
            <a:pPr marL="0" indent="0" algn="just">
              <a:buNone/>
            </a:pPr>
            <a:r>
              <a:rPr lang="en-GB" sz="2400" dirty="0"/>
              <a:t>4. Others think people will always put their interests first and without a set of agreed rules and contracts business would be immoral </a:t>
            </a:r>
            <a:r>
              <a:rPr lang="en-GB" sz="2400" b="1" dirty="0"/>
              <a:t>(social contract theory)</a:t>
            </a:r>
          </a:p>
          <a:p>
            <a:pPr marL="0" indent="0" algn="just">
              <a:buNone/>
            </a:pPr>
            <a:endParaRPr lang="en-GB" sz="2400" dirty="0"/>
          </a:p>
          <a:p>
            <a:pPr marL="0" indent="0" algn="just">
              <a:buNone/>
            </a:pPr>
            <a:r>
              <a:rPr lang="en-GB" sz="2400" dirty="0"/>
              <a:t>5. Some thinkers state that </a:t>
            </a:r>
            <a:r>
              <a:rPr lang="en-GB" sz="2400" b="1" dirty="0"/>
              <a:t>capitalism</a:t>
            </a:r>
            <a:r>
              <a:rPr lang="en-GB" sz="2400" dirty="0"/>
              <a:t> and trade should be heavily restricted and monitored as it promotes oppression. </a:t>
            </a:r>
          </a:p>
          <a:p>
            <a:pPr algn="just"/>
            <a:endParaRPr lang="en-GB" sz="2400" dirty="0">
              <a:solidFill>
                <a:srgbClr val="C00000"/>
              </a:solidFill>
            </a:endParaRPr>
          </a:p>
          <a:p>
            <a:pPr algn="just"/>
            <a:endParaRPr lang="en-GB" sz="2400" dirty="0">
              <a:solidFill>
                <a:srgbClr val="C00000"/>
              </a:solidFill>
            </a:endParaRPr>
          </a:p>
        </p:txBody>
      </p:sp>
      <p:sp>
        <p:nvSpPr>
          <p:cNvPr id="4" name="TextBox 3"/>
          <p:cNvSpPr txBox="1"/>
          <p:nvPr/>
        </p:nvSpPr>
        <p:spPr>
          <a:xfrm>
            <a:off x="8725993" y="1976243"/>
            <a:ext cx="2683035" cy="4370427"/>
          </a:xfrm>
          <a:prstGeom prst="rect">
            <a:avLst/>
          </a:prstGeom>
          <a:noFill/>
        </p:spPr>
        <p:txBody>
          <a:bodyPr wrap="square" rtlCol="0">
            <a:spAutoFit/>
          </a:bodyPr>
          <a:lstStyle/>
          <a:p>
            <a:r>
              <a:rPr lang="en-GB" sz="2800" b="1" u="sng" dirty="0">
                <a:solidFill>
                  <a:srgbClr val="7030A0"/>
                </a:solidFill>
              </a:rPr>
              <a:t>Tasks: In pairs discuss</a:t>
            </a:r>
          </a:p>
          <a:p>
            <a:endParaRPr lang="en-GB" b="1" dirty="0">
              <a:solidFill>
                <a:srgbClr val="7030A0"/>
              </a:solidFill>
            </a:endParaRPr>
          </a:p>
          <a:p>
            <a:r>
              <a:rPr lang="en-GB" b="1" dirty="0">
                <a:solidFill>
                  <a:srgbClr val="7030A0"/>
                </a:solidFill>
              </a:rPr>
              <a:t>Read the statements.</a:t>
            </a:r>
          </a:p>
          <a:p>
            <a:endParaRPr lang="en-GB" b="1" dirty="0">
              <a:solidFill>
                <a:srgbClr val="7030A0"/>
              </a:solidFill>
            </a:endParaRPr>
          </a:p>
          <a:p>
            <a:r>
              <a:rPr lang="en-GB" b="1" dirty="0">
                <a:solidFill>
                  <a:srgbClr val="7030A0"/>
                </a:solidFill>
              </a:rPr>
              <a:t>Which do you most agree with and why?</a:t>
            </a:r>
          </a:p>
          <a:p>
            <a:endParaRPr lang="en-GB" b="1" dirty="0">
              <a:solidFill>
                <a:srgbClr val="7030A0"/>
              </a:solidFill>
            </a:endParaRPr>
          </a:p>
          <a:p>
            <a:r>
              <a:rPr lang="en-GB" b="1" dirty="0">
                <a:solidFill>
                  <a:srgbClr val="7030A0"/>
                </a:solidFill>
              </a:rPr>
              <a:t>Which do you least agree with and why?</a:t>
            </a:r>
          </a:p>
          <a:p>
            <a:endParaRPr lang="en-GB" dirty="0"/>
          </a:p>
          <a:p>
            <a:endParaRPr lang="en-GB" dirty="0"/>
          </a:p>
          <a:p>
            <a:endParaRPr lang="en-GB" sz="2400" b="1" dirty="0">
              <a:solidFill>
                <a:srgbClr val="C00000"/>
              </a:solidFill>
            </a:endParaRPr>
          </a:p>
          <a:p>
            <a:endParaRPr lang="en-GB" dirty="0"/>
          </a:p>
        </p:txBody>
      </p:sp>
    </p:spTree>
    <p:extLst>
      <p:ext uri="{BB962C8B-B14F-4D97-AF65-F5344CB8AC3E}">
        <p14:creationId xmlns:p14="http://schemas.microsoft.com/office/powerpoint/2010/main" val="208156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211144" cy="1143000"/>
          </a:xfrm>
        </p:spPr>
        <p:txBody>
          <a:bodyPr>
            <a:normAutofit fontScale="90000"/>
          </a:bodyPr>
          <a:lstStyle/>
          <a:p>
            <a:pPr algn="ctr"/>
            <a:r>
              <a:rPr lang="en-GB" dirty="0">
                <a:solidFill>
                  <a:srgbClr val="0070C0"/>
                </a:solidFill>
              </a:rPr>
              <a:t>Adam Smith Invisible Hand and Capitalism</a:t>
            </a:r>
          </a:p>
        </p:txBody>
      </p:sp>
      <p:sp>
        <p:nvSpPr>
          <p:cNvPr id="3" name="Content Placeholder 2"/>
          <p:cNvSpPr>
            <a:spLocks noGrp="1"/>
          </p:cNvSpPr>
          <p:nvPr>
            <p:ph idx="1"/>
          </p:nvPr>
        </p:nvSpPr>
        <p:spPr>
          <a:xfrm>
            <a:off x="1249960" y="1772816"/>
            <a:ext cx="6790256" cy="4968552"/>
          </a:xfrm>
        </p:spPr>
        <p:txBody>
          <a:bodyPr>
            <a:normAutofit fontScale="62500" lnSpcReduction="20000"/>
          </a:bodyPr>
          <a:lstStyle/>
          <a:p>
            <a:pPr algn="just"/>
            <a:r>
              <a:rPr lang="en-US" dirty="0"/>
              <a:t>Adam Smith, an 18th century economist and author of </a:t>
            </a:r>
            <a:r>
              <a:rPr lang="en-US" i="1" dirty="0"/>
              <a:t>The Wealth of Nations</a:t>
            </a:r>
            <a:r>
              <a:rPr lang="en-US" dirty="0"/>
              <a:t>, is often viewed as the father of modern capitalism. He was an Ethical Egoist that thought benefiting our own interests in business and fewer rules and laws could be good.</a:t>
            </a:r>
          </a:p>
          <a:p>
            <a:pPr marL="0" indent="0" algn="just">
              <a:buNone/>
            </a:pPr>
            <a:r>
              <a:rPr lang="en-US" b="1" dirty="0"/>
              <a:t>Smith’s three main underlying concepts were:</a:t>
            </a:r>
          </a:p>
          <a:p>
            <a:pPr marL="0" indent="0" algn="just">
              <a:buNone/>
            </a:pPr>
            <a:endParaRPr lang="en-US" dirty="0"/>
          </a:p>
          <a:p>
            <a:pPr algn="just"/>
            <a:r>
              <a:rPr lang="en-US" b="1" dirty="0"/>
              <a:t>Invisible hand </a:t>
            </a:r>
            <a:r>
              <a:rPr lang="en-US" dirty="0"/>
              <a:t>that individuals pursuing their own best self-interest would result in the greatest overall good to society, and that levels and kinds of goods and services in the market should be determined by the free market alone (i.e., not by government).</a:t>
            </a:r>
          </a:p>
          <a:p>
            <a:pPr marL="0" indent="0" algn="just">
              <a:buNone/>
            </a:pPr>
            <a:endParaRPr lang="en-GB" dirty="0"/>
          </a:p>
          <a:p>
            <a:pPr algn="just"/>
            <a:r>
              <a:rPr lang="en-US" dirty="0"/>
              <a:t>The first notion, that of the invisible hand, suggests that people essentially vote with their dollars. If we want a society with nothing but solar energy and organic food, we’d all go out and buy those things.</a:t>
            </a:r>
          </a:p>
          <a:p>
            <a:pPr marL="0" indent="0" algn="just">
              <a:buNone/>
            </a:pPr>
            <a:endParaRPr lang="en-US" dirty="0"/>
          </a:p>
          <a:p>
            <a:pPr algn="just"/>
            <a:r>
              <a:rPr lang="en-US" dirty="0"/>
              <a:t>Consumers and the </a:t>
            </a:r>
            <a:r>
              <a:rPr lang="en-US" dirty="0">
                <a:solidFill>
                  <a:srgbClr val="C00000"/>
                </a:solidFill>
              </a:rPr>
              <a:t>‘invisible hand’ </a:t>
            </a:r>
            <a:r>
              <a:rPr lang="en-US" dirty="0"/>
              <a:t>drive the actions of businesses. </a:t>
            </a:r>
            <a:endParaRPr lang="en-GB" dirty="0"/>
          </a:p>
          <a:p>
            <a:pPr marL="0" indent="0">
              <a:buNone/>
            </a:pPr>
            <a:endParaRPr lang="en-GB" dirty="0"/>
          </a:p>
        </p:txBody>
      </p:sp>
      <p:pic>
        <p:nvPicPr>
          <p:cNvPr id="102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467" y="168030"/>
            <a:ext cx="1224136" cy="135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004699" y="1417638"/>
            <a:ext cx="2538552" cy="4154984"/>
          </a:xfrm>
          <a:prstGeom prst="rect">
            <a:avLst/>
          </a:prstGeom>
          <a:noFill/>
          <a:ln w="12700">
            <a:solidFill>
              <a:schemeClr val="tx1"/>
            </a:solidFill>
          </a:ln>
        </p:spPr>
        <p:txBody>
          <a:bodyPr wrap="square" rtlCol="0">
            <a:spAutoFit/>
          </a:bodyPr>
          <a:lstStyle/>
          <a:p>
            <a:r>
              <a:rPr lang="en-GB" sz="2800" b="1" dirty="0">
                <a:solidFill>
                  <a:srgbClr val="C00000"/>
                </a:solidFill>
              </a:rPr>
              <a:t>Task:</a:t>
            </a:r>
          </a:p>
          <a:p>
            <a:endParaRPr lang="en-GB" sz="2000" dirty="0">
              <a:solidFill>
                <a:srgbClr val="C00000"/>
              </a:solidFill>
            </a:endParaRPr>
          </a:p>
          <a:p>
            <a:r>
              <a:rPr lang="en-GB" dirty="0">
                <a:solidFill>
                  <a:srgbClr val="C00000"/>
                </a:solidFill>
              </a:rPr>
              <a:t>1. </a:t>
            </a:r>
          </a:p>
          <a:p>
            <a:r>
              <a:rPr lang="en-GB" dirty="0">
                <a:solidFill>
                  <a:srgbClr val="C00000"/>
                </a:solidFill>
              </a:rPr>
              <a:t>How does the ‘invisible hand’ motivate the acts of businesses?</a:t>
            </a:r>
          </a:p>
          <a:p>
            <a:endParaRPr lang="en-GB" dirty="0">
              <a:solidFill>
                <a:srgbClr val="C00000"/>
              </a:solidFill>
            </a:endParaRPr>
          </a:p>
          <a:p>
            <a:r>
              <a:rPr lang="en-GB" dirty="0">
                <a:solidFill>
                  <a:srgbClr val="C00000"/>
                </a:solidFill>
              </a:rPr>
              <a:t>2. </a:t>
            </a:r>
          </a:p>
          <a:p>
            <a:r>
              <a:rPr lang="en-GB" dirty="0">
                <a:solidFill>
                  <a:srgbClr val="C00000"/>
                </a:solidFill>
              </a:rPr>
              <a:t>Do you agree/disagree? Why?</a:t>
            </a:r>
          </a:p>
          <a:p>
            <a:endParaRPr lang="en-GB" dirty="0">
              <a:solidFill>
                <a:srgbClr val="C00000"/>
              </a:solidFill>
            </a:endParaRPr>
          </a:p>
          <a:p>
            <a:r>
              <a:rPr lang="en-GB" dirty="0">
                <a:solidFill>
                  <a:srgbClr val="C00000"/>
                </a:solidFill>
              </a:rPr>
              <a:t>3. </a:t>
            </a:r>
          </a:p>
          <a:p>
            <a:pPr algn="just"/>
            <a:r>
              <a:rPr lang="en-GB" dirty="0">
                <a:solidFill>
                  <a:srgbClr val="C00000"/>
                </a:solidFill>
              </a:rPr>
              <a:t>Should businesses let this happen?</a:t>
            </a:r>
          </a:p>
        </p:txBody>
      </p:sp>
    </p:spTree>
    <p:extLst>
      <p:ext uri="{BB962C8B-B14F-4D97-AF65-F5344CB8AC3E}">
        <p14:creationId xmlns:p14="http://schemas.microsoft.com/office/powerpoint/2010/main" val="241766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744" y="274638"/>
            <a:ext cx="4109392" cy="1143000"/>
          </a:xfrm>
        </p:spPr>
        <p:txBody>
          <a:bodyPr>
            <a:noAutofit/>
          </a:bodyPr>
          <a:lstStyle/>
          <a:p>
            <a:r>
              <a:rPr lang="en-GB" sz="3600" dirty="0">
                <a:solidFill>
                  <a:srgbClr val="0070C0"/>
                </a:solidFill>
              </a:rPr>
              <a:t>Adam Smith Trickle Down Economics </a:t>
            </a:r>
          </a:p>
        </p:txBody>
      </p:sp>
      <p:sp>
        <p:nvSpPr>
          <p:cNvPr id="3" name="Content Placeholder 2"/>
          <p:cNvSpPr>
            <a:spLocks noGrp="1"/>
          </p:cNvSpPr>
          <p:nvPr>
            <p:ph idx="1"/>
          </p:nvPr>
        </p:nvSpPr>
        <p:spPr>
          <a:xfrm>
            <a:off x="981512" y="1936629"/>
            <a:ext cx="6194608" cy="4711878"/>
          </a:xfrm>
        </p:spPr>
        <p:txBody>
          <a:bodyPr>
            <a:normAutofit fontScale="70000" lnSpcReduction="20000"/>
          </a:bodyPr>
          <a:lstStyle/>
          <a:p>
            <a:pPr algn="just"/>
            <a:r>
              <a:rPr lang="en-US" b="1" dirty="0"/>
              <a:t>The second notion, that an individual seeking his/her own best self-interest is actually the best thing that the person can do for society.  </a:t>
            </a:r>
          </a:p>
          <a:p>
            <a:pPr algn="just"/>
            <a:endParaRPr lang="en-US" dirty="0"/>
          </a:p>
          <a:p>
            <a:pPr algn="just"/>
            <a:r>
              <a:rPr lang="en-US" dirty="0"/>
              <a:t>Smith thought that, given sufficient motivation for personal gain, each person would work hard, and as a result, society as a whole would benefit with more jobs, more competition, and better quality goods and services.</a:t>
            </a:r>
          </a:p>
          <a:p>
            <a:pPr algn="just"/>
            <a:endParaRPr lang="en-US" dirty="0"/>
          </a:p>
          <a:p>
            <a:pPr algn="just"/>
            <a:r>
              <a:rPr lang="en-US" dirty="0"/>
              <a:t>So we don’t need strict rules in business as our egoism will drive social improvements. </a:t>
            </a:r>
          </a:p>
          <a:p>
            <a:pPr marL="0" indent="0" algn="just">
              <a:buNone/>
            </a:pPr>
            <a:endParaRPr lang="en-GB" dirty="0"/>
          </a:p>
          <a:p>
            <a:pPr algn="just"/>
            <a:r>
              <a:rPr lang="en-US" dirty="0"/>
              <a:t>The </a:t>
            </a:r>
            <a:r>
              <a:rPr lang="en-US" b="1" dirty="0"/>
              <a:t>third notion effectively just means that government should stay out of the market</a:t>
            </a:r>
            <a:r>
              <a:rPr lang="en-US" dirty="0"/>
              <a:t>, and limit their role to police. We do not need strict laws and rules in business.</a:t>
            </a:r>
            <a:endParaRPr lang="en-GB" dirty="0"/>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924" y="63501"/>
            <a:ext cx="1219200"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32104" y="1628800"/>
            <a:ext cx="3096344" cy="369332"/>
          </a:xfrm>
          <a:prstGeom prst="rect">
            <a:avLst/>
          </a:prstGeom>
          <a:noFill/>
        </p:spPr>
        <p:txBody>
          <a:bodyPr wrap="square" rtlCol="0">
            <a:spAutoFit/>
          </a:bodyPr>
          <a:lstStyle/>
          <a:p>
            <a:endParaRPr lang="en-GB" dirty="0"/>
          </a:p>
        </p:txBody>
      </p:sp>
      <p:sp>
        <p:nvSpPr>
          <p:cNvPr id="5" name="TextBox 4"/>
          <p:cNvSpPr txBox="1"/>
          <p:nvPr/>
        </p:nvSpPr>
        <p:spPr>
          <a:xfrm>
            <a:off x="8524658" y="274638"/>
            <a:ext cx="2952328" cy="8156079"/>
          </a:xfrm>
          <a:prstGeom prst="rect">
            <a:avLst/>
          </a:prstGeom>
          <a:noFill/>
        </p:spPr>
        <p:txBody>
          <a:bodyPr wrap="square" rtlCol="0">
            <a:spAutoFit/>
          </a:bodyPr>
          <a:lstStyle/>
          <a:p>
            <a:r>
              <a:rPr lang="en-GB" sz="2400" b="1" u="sng" dirty="0">
                <a:solidFill>
                  <a:schemeClr val="accent4">
                    <a:lumMod val="75000"/>
                  </a:schemeClr>
                </a:solidFill>
              </a:rPr>
              <a:t>Task:</a:t>
            </a:r>
          </a:p>
          <a:p>
            <a:endParaRPr lang="en-GB" sz="2400" dirty="0">
              <a:solidFill>
                <a:schemeClr val="accent4">
                  <a:lumMod val="75000"/>
                </a:schemeClr>
              </a:solidFill>
            </a:endParaRPr>
          </a:p>
          <a:p>
            <a:pPr marL="342900" indent="-342900">
              <a:buFont typeface="Arial" pitchFamily="34" charset="0"/>
              <a:buChar char="•"/>
            </a:pPr>
            <a:r>
              <a:rPr lang="en-GB" sz="2000" dirty="0">
                <a:solidFill>
                  <a:schemeClr val="accent4">
                    <a:lumMod val="75000"/>
                  </a:schemeClr>
                </a:solidFill>
              </a:rPr>
              <a:t>Is Smith right in saying that personal gain would have ‘trickle down’ positive affects for the rest of society?</a:t>
            </a:r>
          </a:p>
          <a:p>
            <a:pPr marL="342900" indent="-342900">
              <a:buFont typeface="Arial" pitchFamily="34" charset="0"/>
              <a:buChar char="•"/>
            </a:pPr>
            <a:r>
              <a:rPr lang="en-GB" sz="2000" dirty="0">
                <a:solidFill>
                  <a:schemeClr val="accent4">
                    <a:lumMod val="75000"/>
                  </a:schemeClr>
                </a:solidFill>
              </a:rPr>
              <a:t>Why yes?</a:t>
            </a:r>
          </a:p>
          <a:p>
            <a:pPr marL="342900" indent="-342900">
              <a:buFont typeface="Arial" pitchFamily="34" charset="0"/>
              <a:buChar char="•"/>
            </a:pPr>
            <a:r>
              <a:rPr lang="en-GB" sz="2000" dirty="0">
                <a:solidFill>
                  <a:schemeClr val="accent4">
                    <a:lumMod val="75000"/>
                  </a:schemeClr>
                </a:solidFill>
              </a:rPr>
              <a:t>Why no?</a:t>
            </a:r>
          </a:p>
          <a:p>
            <a:pPr marL="342900" indent="-342900">
              <a:buFont typeface="Arial" pitchFamily="34" charset="0"/>
              <a:buChar char="•"/>
            </a:pPr>
            <a:endParaRPr lang="en-GB" sz="2000" dirty="0">
              <a:solidFill>
                <a:schemeClr val="accent4">
                  <a:lumMod val="75000"/>
                </a:schemeClr>
              </a:solidFill>
            </a:endParaRPr>
          </a:p>
          <a:p>
            <a:pPr marL="342900" indent="-342900">
              <a:buFont typeface="Arial" pitchFamily="34" charset="0"/>
              <a:buChar char="•"/>
            </a:pPr>
            <a:r>
              <a:rPr lang="en-GB" sz="2000" dirty="0">
                <a:solidFill>
                  <a:schemeClr val="accent4">
                    <a:lumMod val="75000"/>
                  </a:schemeClr>
                </a:solidFill>
              </a:rPr>
              <a:t>Why does Smith think the government should stay out of business and business should have fewer rules and restrictions? </a:t>
            </a:r>
          </a:p>
          <a:p>
            <a:pPr marL="342900" indent="-342900">
              <a:buFont typeface="Arial" pitchFamily="34" charset="0"/>
              <a:buChar char="•"/>
            </a:pPr>
            <a:r>
              <a:rPr lang="en-GB" sz="2000" dirty="0">
                <a:solidFill>
                  <a:schemeClr val="accent4">
                    <a:lumMod val="75000"/>
                  </a:schemeClr>
                </a:solidFill>
              </a:rPr>
              <a:t>Do you agree?</a:t>
            </a:r>
          </a:p>
          <a:p>
            <a:pPr marL="342900" indent="-342900">
              <a:buFont typeface="Arial" pitchFamily="34" charset="0"/>
              <a:buChar char="•"/>
            </a:pPr>
            <a:r>
              <a:rPr lang="en-GB" sz="2000" dirty="0">
                <a:solidFill>
                  <a:schemeClr val="accent4">
                    <a:lumMod val="75000"/>
                  </a:schemeClr>
                </a:solidFill>
              </a:rPr>
              <a:t>Why yes </a:t>
            </a:r>
          </a:p>
          <a:p>
            <a:pPr marL="342900" indent="-342900">
              <a:buFont typeface="Arial" pitchFamily="34" charset="0"/>
              <a:buChar char="•"/>
            </a:pPr>
            <a:r>
              <a:rPr lang="en-GB" sz="2000" dirty="0">
                <a:solidFill>
                  <a:schemeClr val="accent4">
                    <a:lumMod val="75000"/>
                  </a:schemeClr>
                </a:solidFill>
              </a:rPr>
              <a:t>Why could this be an ethical concern?</a:t>
            </a:r>
          </a:p>
          <a:p>
            <a:endParaRPr lang="en-GB" sz="2000" b="1" dirty="0"/>
          </a:p>
          <a:p>
            <a:endParaRPr lang="en-GB" sz="2000" dirty="0"/>
          </a:p>
          <a:p>
            <a:endParaRPr lang="en-GB" sz="2000" dirty="0"/>
          </a:p>
          <a:p>
            <a:r>
              <a:rPr lang="en-GB" sz="2000" dirty="0"/>
              <a:t> </a:t>
            </a:r>
          </a:p>
          <a:p>
            <a:endParaRPr lang="en-GB" dirty="0"/>
          </a:p>
          <a:p>
            <a:endParaRPr lang="en-GB" dirty="0"/>
          </a:p>
        </p:txBody>
      </p:sp>
    </p:spTree>
    <p:extLst>
      <p:ext uri="{BB962C8B-B14F-4D97-AF65-F5344CB8AC3E}">
        <p14:creationId xmlns:p14="http://schemas.microsoft.com/office/powerpoint/2010/main" val="149609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chemeClr val="accent1"/>
            </a:solidFill>
          </a:ln>
        </p:spPr>
        <p:txBody>
          <a:bodyPr>
            <a:normAutofit/>
          </a:bodyPr>
          <a:lstStyle/>
          <a:p>
            <a:r>
              <a:rPr lang="en-GB" dirty="0"/>
              <a:t>For Free Trade: Laisse Faire Capitalism</a:t>
            </a:r>
          </a:p>
        </p:txBody>
      </p:sp>
      <p:sp>
        <p:nvSpPr>
          <p:cNvPr id="3" name="Content Placeholder 2"/>
          <p:cNvSpPr>
            <a:spLocks noGrp="1"/>
          </p:cNvSpPr>
          <p:nvPr>
            <p:ph idx="1"/>
          </p:nvPr>
        </p:nvSpPr>
        <p:spPr>
          <a:xfrm>
            <a:off x="1544972" y="1952539"/>
            <a:ext cx="3826768" cy="4525963"/>
          </a:xfrm>
          <a:ln w="22225">
            <a:solidFill>
              <a:schemeClr val="accent1"/>
            </a:solidFill>
          </a:ln>
        </p:spPr>
        <p:txBody>
          <a:bodyPr>
            <a:normAutofit lnSpcReduction="10000"/>
          </a:bodyPr>
          <a:lstStyle/>
          <a:p>
            <a:pPr marL="0" indent="0">
              <a:buNone/>
            </a:pPr>
            <a:r>
              <a:rPr lang="en-GB" dirty="0"/>
              <a:t>Free Trade/Capitalism = fewer restrictions on a business. </a:t>
            </a:r>
          </a:p>
          <a:p>
            <a:pPr marL="0" indent="0">
              <a:buNone/>
            </a:pPr>
            <a:endParaRPr lang="en-GB" dirty="0"/>
          </a:p>
          <a:p>
            <a:pPr marL="0" indent="0">
              <a:buNone/>
            </a:pPr>
            <a:r>
              <a:rPr lang="en-GB" dirty="0"/>
              <a:t>It promotes the idea that businesses should not be too restricted by law or ethical concerns. </a:t>
            </a:r>
          </a:p>
          <a:p>
            <a:pPr marL="0" indent="0">
              <a:buNone/>
            </a:pPr>
            <a:endParaRPr lang="en-GB" dirty="0"/>
          </a:p>
          <a:p>
            <a:pPr marL="0" indent="0">
              <a:buNone/>
            </a:pPr>
            <a:r>
              <a:rPr lang="en-GB" dirty="0"/>
              <a:t>It holds that profit is the main focus of a business. </a:t>
            </a:r>
          </a:p>
        </p:txBody>
      </p:sp>
      <p:sp>
        <p:nvSpPr>
          <p:cNvPr id="4" name="TextBox 3"/>
          <p:cNvSpPr txBox="1"/>
          <p:nvPr/>
        </p:nvSpPr>
        <p:spPr>
          <a:xfrm>
            <a:off x="6295665" y="1954187"/>
            <a:ext cx="3744416" cy="4524315"/>
          </a:xfrm>
          <a:prstGeom prst="rect">
            <a:avLst/>
          </a:prstGeom>
          <a:noFill/>
          <a:ln w="25400">
            <a:solidFill>
              <a:schemeClr val="accent1"/>
            </a:solidFill>
          </a:ln>
        </p:spPr>
        <p:txBody>
          <a:bodyPr wrap="square" rtlCol="0">
            <a:spAutoFit/>
          </a:bodyPr>
          <a:lstStyle/>
          <a:p>
            <a:pPr marL="457200" indent="-457200">
              <a:buAutoNum type="arabicPeriod"/>
            </a:pPr>
            <a:r>
              <a:rPr lang="en-GB" sz="2400" dirty="0">
                <a:solidFill>
                  <a:srgbClr val="C00000"/>
                </a:solidFill>
              </a:rPr>
              <a:t>What are the practicalities of a need for profit?</a:t>
            </a:r>
          </a:p>
          <a:p>
            <a:pPr marL="457200" indent="-457200">
              <a:buAutoNum type="arabicPeriod"/>
            </a:pPr>
            <a:r>
              <a:rPr lang="en-GB" sz="2400" dirty="0">
                <a:solidFill>
                  <a:srgbClr val="C00000"/>
                </a:solidFill>
              </a:rPr>
              <a:t>What might happen to a LEDC if profit was restricted by enhanced laws and rules?</a:t>
            </a:r>
          </a:p>
          <a:p>
            <a:r>
              <a:rPr lang="en-GB" sz="2400" dirty="0">
                <a:solidFill>
                  <a:srgbClr val="C00000"/>
                </a:solidFill>
              </a:rPr>
              <a:t>3. Explain the ideas of Adam Smith – Trickle Down and Invisible Hand</a:t>
            </a:r>
          </a:p>
          <a:p>
            <a:r>
              <a:rPr lang="en-GB" sz="2400" dirty="0">
                <a:solidFill>
                  <a:srgbClr val="C00000"/>
                </a:solidFill>
              </a:rPr>
              <a:t>4. Case - Study Goldman Sachs.</a:t>
            </a:r>
          </a:p>
        </p:txBody>
      </p:sp>
    </p:spTree>
    <p:extLst>
      <p:ext uri="{BB962C8B-B14F-4D97-AF65-F5344CB8AC3E}">
        <p14:creationId xmlns:p14="http://schemas.microsoft.com/office/powerpoint/2010/main" val="3086195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2225">
            <a:solidFill>
              <a:schemeClr val="accent1"/>
            </a:solidFill>
          </a:ln>
        </p:spPr>
        <p:txBody>
          <a:bodyPr>
            <a:normAutofit/>
          </a:bodyPr>
          <a:lstStyle/>
          <a:p>
            <a:r>
              <a:rPr lang="en-GB" dirty="0"/>
              <a:t>Against Free Trade and Capitalism</a:t>
            </a:r>
            <a:br>
              <a:rPr lang="en-GB" dirty="0"/>
            </a:br>
            <a:endParaRPr lang="en-GB" dirty="0"/>
          </a:p>
        </p:txBody>
      </p:sp>
      <p:sp>
        <p:nvSpPr>
          <p:cNvPr id="3" name="Content Placeholder 2"/>
          <p:cNvSpPr>
            <a:spLocks noGrp="1"/>
          </p:cNvSpPr>
          <p:nvPr>
            <p:ph idx="1"/>
          </p:nvPr>
        </p:nvSpPr>
        <p:spPr>
          <a:xfrm>
            <a:off x="1397328" y="1952479"/>
            <a:ext cx="3538736" cy="4525963"/>
          </a:xfrm>
          <a:ln w="22225">
            <a:solidFill>
              <a:schemeClr val="accent1"/>
            </a:solidFill>
          </a:ln>
        </p:spPr>
        <p:txBody>
          <a:bodyPr>
            <a:normAutofit fontScale="92500" lnSpcReduction="10000"/>
          </a:bodyPr>
          <a:lstStyle/>
          <a:p>
            <a:pPr marL="0" indent="0">
              <a:buNone/>
            </a:pPr>
            <a:r>
              <a:rPr lang="en-GB" dirty="0"/>
              <a:t>This includes thinkers and opinions that would argue that putting profit first in not acceptable.</a:t>
            </a:r>
          </a:p>
          <a:p>
            <a:pPr marL="0" indent="0">
              <a:buNone/>
            </a:pPr>
            <a:endParaRPr lang="en-GB" dirty="0"/>
          </a:p>
          <a:p>
            <a:pPr marL="0" indent="0">
              <a:buNone/>
            </a:pPr>
            <a:r>
              <a:rPr lang="en-GB" dirty="0"/>
              <a:t>Many thinkers argue that unrestrained capitalism does not lead to a trickle down of benefits in society but that the rich simply get richer.</a:t>
            </a:r>
          </a:p>
          <a:p>
            <a:pPr marL="0" indent="0">
              <a:buNone/>
            </a:pPr>
            <a:endParaRPr lang="en-GB" dirty="0"/>
          </a:p>
        </p:txBody>
      </p:sp>
      <p:sp>
        <p:nvSpPr>
          <p:cNvPr id="4" name="TextBox 3"/>
          <p:cNvSpPr txBox="1"/>
          <p:nvPr/>
        </p:nvSpPr>
        <p:spPr>
          <a:xfrm>
            <a:off x="6608445" y="2322634"/>
            <a:ext cx="3312368" cy="3785652"/>
          </a:xfrm>
          <a:prstGeom prst="rect">
            <a:avLst/>
          </a:prstGeom>
          <a:noFill/>
          <a:ln w="25400">
            <a:solidFill>
              <a:schemeClr val="accent1"/>
            </a:solidFill>
          </a:ln>
        </p:spPr>
        <p:txBody>
          <a:bodyPr wrap="square" rtlCol="0">
            <a:spAutoFit/>
          </a:bodyPr>
          <a:lstStyle/>
          <a:p>
            <a:r>
              <a:rPr lang="en-GB" sz="2400" dirty="0">
                <a:solidFill>
                  <a:srgbClr val="C00000"/>
                </a:solidFill>
              </a:rPr>
              <a:t>1. How could you use Thomas  Hobbes?</a:t>
            </a:r>
          </a:p>
          <a:p>
            <a:r>
              <a:rPr lang="en-GB" sz="2400" dirty="0">
                <a:solidFill>
                  <a:srgbClr val="C00000"/>
                </a:solidFill>
              </a:rPr>
              <a:t>2. How could you use Marx</a:t>
            </a:r>
          </a:p>
          <a:p>
            <a:r>
              <a:rPr lang="en-GB" sz="2400" dirty="0">
                <a:solidFill>
                  <a:srgbClr val="C00000"/>
                </a:solidFill>
              </a:rPr>
              <a:t>3. Which other ethical theories would fit into this camp? </a:t>
            </a:r>
          </a:p>
          <a:p>
            <a:r>
              <a:rPr lang="en-GB" sz="2400" dirty="0">
                <a:solidFill>
                  <a:srgbClr val="C00000"/>
                </a:solidFill>
              </a:rPr>
              <a:t>4. How could you us a case study to show this view?</a:t>
            </a:r>
          </a:p>
        </p:txBody>
      </p:sp>
    </p:spTree>
    <p:extLst>
      <p:ext uri="{BB962C8B-B14F-4D97-AF65-F5344CB8AC3E}">
        <p14:creationId xmlns:p14="http://schemas.microsoft.com/office/powerpoint/2010/main" val="853921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6774" y="3008782"/>
            <a:ext cx="2549386" cy="780258"/>
          </a:xfrm>
          <a:ln w="22225">
            <a:solidFill>
              <a:schemeClr val="accent1"/>
            </a:solidFill>
          </a:ln>
        </p:spPr>
        <p:txBody>
          <a:bodyPr>
            <a:normAutofit/>
          </a:bodyPr>
          <a:lstStyle/>
          <a:p>
            <a:r>
              <a:rPr lang="en-GB" sz="4000" dirty="0">
                <a:solidFill>
                  <a:srgbClr val="0070C0"/>
                </a:solidFill>
                <a:latin typeface="Berlin Sans FB" pitchFamily="34" charset="0"/>
              </a:rPr>
              <a:t>Karl Marx</a:t>
            </a:r>
          </a:p>
        </p:txBody>
      </p:sp>
      <p:sp>
        <p:nvSpPr>
          <p:cNvPr id="3" name="Content Placeholder 2"/>
          <p:cNvSpPr>
            <a:spLocks noGrp="1"/>
          </p:cNvSpPr>
          <p:nvPr>
            <p:ph idx="1"/>
          </p:nvPr>
        </p:nvSpPr>
        <p:spPr>
          <a:xfrm>
            <a:off x="1991543" y="3980381"/>
            <a:ext cx="8687641" cy="2993855"/>
          </a:xfrm>
        </p:spPr>
        <p:txBody>
          <a:bodyPr>
            <a:normAutofit/>
          </a:bodyPr>
          <a:lstStyle/>
          <a:p>
            <a:pPr marL="514350" indent="-514350">
              <a:buFont typeface="+mj-lt"/>
              <a:buAutoNum type="arabicPeriod"/>
            </a:pPr>
            <a:r>
              <a:rPr lang="en-GB" dirty="0">
                <a:latin typeface="Berlin Sans FB" pitchFamily="34" charset="0"/>
              </a:rPr>
              <a:t>Explain what Marx considers capitalism to be.</a:t>
            </a:r>
          </a:p>
          <a:p>
            <a:pPr marL="514350" indent="-514350">
              <a:buFont typeface="+mj-lt"/>
              <a:buAutoNum type="arabicPeriod"/>
            </a:pPr>
            <a:r>
              <a:rPr lang="en-GB" dirty="0">
                <a:latin typeface="Berlin Sans FB" pitchFamily="34" charset="0"/>
              </a:rPr>
              <a:t>Who are the proletariat and the bourgeoisie?</a:t>
            </a:r>
          </a:p>
          <a:p>
            <a:pPr marL="514350" indent="-514350">
              <a:buFont typeface="+mj-lt"/>
              <a:buAutoNum type="arabicPeriod"/>
            </a:pPr>
            <a:r>
              <a:rPr lang="en-GB" dirty="0">
                <a:latin typeface="Berlin Sans FB" pitchFamily="34" charset="0"/>
              </a:rPr>
              <a:t>Do you think allowing free trade (lack of restrictions on business men, company owners and traders) is dangerous and encourages abuse of the working class? Give reasons for views.</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615" y="119331"/>
            <a:ext cx="4399386" cy="28174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217" y="0"/>
            <a:ext cx="4388250" cy="28174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033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688" y="183172"/>
            <a:ext cx="2952328" cy="274042"/>
          </a:xfrm>
        </p:spPr>
        <p:txBody>
          <a:bodyPr>
            <a:noAutofit/>
          </a:bodyPr>
          <a:lstStyle/>
          <a:p>
            <a:r>
              <a:rPr lang="en-GB" sz="2400" b="1" dirty="0">
                <a:solidFill>
                  <a:srgbClr val="C00000"/>
                </a:solidFill>
              </a:rPr>
              <a:t>Thomas Hobbes</a:t>
            </a:r>
          </a:p>
        </p:txBody>
      </p:sp>
      <p:sp>
        <p:nvSpPr>
          <p:cNvPr id="3" name="Content Placeholder 2"/>
          <p:cNvSpPr>
            <a:spLocks noGrp="1"/>
          </p:cNvSpPr>
          <p:nvPr>
            <p:ph idx="1"/>
          </p:nvPr>
        </p:nvSpPr>
        <p:spPr>
          <a:xfrm>
            <a:off x="953399" y="600184"/>
            <a:ext cx="4042792" cy="1913359"/>
          </a:xfrm>
          <a:ln w="25400">
            <a:solidFill>
              <a:schemeClr val="accent1"/>
            </a:solidFill>
          </a:ln>
        </p:spPr>
        <p:txBody>
          <a:bodyPr>
            <a:normAutofit/>
          </a:bodyPr>
          <a:lstStyle/>
          <a:p>
            <a:pPr marL="0" indent="0">
              <a:buNone/>
            </a:pPr>
            <a:r>
              <a:rPr lang="en-GB" sz="2400" b="1" dirty="0">
                <a:solidFill>
                  <a:srgbClr val="C00000"/>
                </a:solidFill>
              </a:rPr>
              <a:t>Investigate</a:t>
            </a:r>
          </a:p>
          <a:p>
            <a:r>
              <a:rPr lang="en-GB" sz="2000" dirty="0"/>
              <a:t>6 facts about Hobbes.</a:t>
            </a:r>
          </a:p>
          <a:p>
            <a:r>
              <a:rPr lang="en-GB" sz="2000" dirty="0"/>
              <a:t>Include his text Leviathan and his approach to capitalism and business without restraints.</a:t>
            </a:r>
          </a:p>
          <a:p>
            <a:pPr marL="0" indent="0">
              <a:buNone/>
            </a:pP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188641"/>
            <a:ext cx="1985516" cy="209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2793534"/>
            <a:ext cx="6840760" cy="393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76320" y="3789040"/>
            <a:ext cx="1296144" cy="1077218"/>
          </a:xfrm>
          <a:prstGeom prst="rect">
            <a:avLst/>
          </a:prstGeom>
          <a:noFill/>
          <a:ln w="38100">
            <a:solidFill>
              <a:schemeClr val="accent2">
                <a:lumMod val="50000"/>
              </a:schemeClr>
            </a:solidFill>
          </a:ln>
        </p:spPr>
        <p:txBody>
          <a:bodyPr wrap="square" rtlCol="0">
            <a:spAutoFit/>
          </a:bodyPr>
          <a:lstStyle/>
          <a:p>
            <a:r>
              <a:rPr lang="en-GB" sz="1600" dirty="0"/>
              <a:t>What is the image depicting or symbolising?</a:t>
            </a:r>
          </a:p>
        </p:txBody>
      </p:sp>
    </p:spTree>
    <p:extLst>
      <p:ext uri="{BB962C8B-B14F-4D97-AF65-F5344CB8AC3E}">
        <p14:creationId xmlns:p14="http://schemas.microsoft.com/office/powerpoint/2010/main" val="1382184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1448</Words>
  <Application>Microsoft Office PowerPoint</Application>
  <PresentationFormat>Widescreen</PresentationFormat>
  <Paragraphs>149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Berlin Sans FB</vt:lpstr>
      <vt:lpstr>Calibri</vt:lpstr>
      <vt:lpstr>Calibri Light</vt:lpstr>
      <vt:lpstr>Office Theme</vt:lpstr>
      <vt:lpstr>Business Ethics 2</vt:lpstr>
      <vt:lpstr>Does Business have to be Ethical?</vt:lpstr>
      <vt:lpstr>Approaches</vt:lpstr>
      <vt:lpstr>Adam Smith Invisible Hand and Capitalism</vt:lpstr>
      <vt:lpstr>Adam Smith Trickle Down Economics </vt:lpstr>
      <vt:lpstr>For Free Trade: Laisse Faire Capitalism</vt:lpstr>
      <vt:lpstr>Against Free Trade and Capitalism </vt:lpstr>
      <vt:lpstr>Karl Marx</vt:lpstr>
      <vt:lpstr>Thomas Hobbes</vt:lpstr>
      <vt:lpstr>Leviathan</vt:lpstr>
      <vt:lpstr>Hobbes and Business</vt:lpstr>
      <vt:lpstr>Milton Friedman</vt:lpstr>
      <vt:lpstr>Extra Thinker : Challenge</vt:lpstr>
      <vt:lpstr>Apply the Ethical Theories </vt:lpstr>
      <vt:lpstr>‘Businesses should not have absolute ethical constraints’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Ethics 2</dc:title>
  <dc:creator>VFarr</dc:creator>
  <cp:lastModifiedBy>VFarr</cp:lastModifiedBy>
  <cp:revision>2</cp:revision>
  <dcterms:created xsi:type="dcterms:W3CDTF">2018-05-08T15:43:16Z</dcterms:created>
  <dcterms:modified xsi:type="dcterms:W3CDTF">2018-05-08T15:49:06Z</dcterms:modified>
</cp:coreProperties>
</file>