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231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271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49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212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882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70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366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45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421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046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58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82328-7BDC-4B22-A1AB-7AFDDBA23EA3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390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4062888" y="5637401"/>
            <a:ext cx="4039516" cy="12205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00" dirty="0">
                <a:latin typeface="Comic Sans MS" panose="030F0702030302020204" pitchFamily="66" charset="0"/>
              </a:rPr>
              <a:t>Christ for all Nations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056427" y="327102"/>
            <a:ext cx="4045976" cy="1934798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Why do some Christian support evangelism?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What is Alpha?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The Great Commission: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102408" y="2419155"/>
            <a:ext cx="4089592" cy="1909915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t"/>
          <a:lstStyle/>
          <a:p>
            <a:pPr algn="ctr"/>
            <a:r>
              <a:rPr lang="en-GB" sz="1050" dirty="0">
                <a:latin typeface="Comic Sans MS" panose="030F0702030302020204" pitchFamily="66" charset="0"/>
              </a:rPr>
              <a:t>What are Street Pastors and explain the impact they can have in a community.</a:t>
            </a: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r>
              <a:rPr lang="en-GB" sz="1050" dirty="0">
                <a:latin typeface="Comic Sans MS" panose="030F0702030302020204" pitchFamily="66" charset="0"/>
              </a:rPr>
              <a:t>How do they carry out their duty?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-16850"/>
            <a:ext cx="12192000" cy="32255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b="1" dirty="0">
                <a:latin typeface="Comic Sans MS" panose="030F0702030302020204" pitchFamily="66" charset="0"/>
              </a:rPr>
              <a:t>Paper 1 – Christianity - Practices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17314" y="323797"/>
            <a:ext cx="4073746" cy="1932842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	The Church in the Local Community</a:t>
            </a:r>
          </a:p>
          <a:p>
            <a:r>
              <a:rPr lang="en-GB" sz="1050" dirty="0">
                <a:latin typeface="Comic Sans MS" panose="030F0702030302020204" pitchFamily="66" charset="0"/>
              </a:rPr>
              <a:t>The Church (as a large organisation)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Local Churches</a:t>
            </a:r>
          </a:p>
        </p:txBody>
      </p:sp>
      <p:sp>
        <p:nvSpPr>
          <p:cNvPr id="46" name="Rectangle 45"/>
          <p:cNvSpPr/>
          <p:nvPr/>
        </p:nvSpPr>
        <p:spPr>
          <a:xfrm>
            <a:off x="8651437" y="4737271"/>
            <a:ext cx="45719" cy="11353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0859" y="2256639"/>
            <a:ext cx="4073745" cy="1128818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.</a:t>
            </a:r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Quote evidence – Church and community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8102409" y="323797"/>
            <a:ext cx="4089589" cy="210062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Define the following:</a:t>
            </a:r>
          </a:p>
          <a:p>
            <a:r>
              <a:rPr lang="en-GB" sz="1050" dirty="0">
                <a:latin typeface="Comic Sans MS" panose="030F0702030302020204" pitchFamily="66" charset="0"/>
              </a:rPr>
              <a:t>Missionary:</a:t>
            </a:r>
          </a:p>
          <a:p>
            <a:endParaRPr lang="en-US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Evangelist: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Religious teaching which  inspires them in their work:</a:t>
            </a:r>
          </a:p>
        </p:txBody>
      </p:sp>
      <p:sp>
        <p:nvSpPr>
          <p:cNvPr id="37" name="Rectangle 36"/>
          <p:cNvSpPr/>
          <p:nvPr/>
        </p:nvSpPr>
        <p:spPr>
          <a:xfrm>
            <a:off x="0" y="5637403"/>
            <a:ext cx="4074770" cy="122059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A local church project?</a:t>
            </a:r>
          </a:p>
        </p:txBody>
      </p:sp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694275"/>
              </p:ext>
            </p:extLst>
          </p:nvPr>
        </p:nvGraphicFramePr>
        <p:xfrm>
          <a:off x="8115318" y="4334332"/>
          <a:ext cx="4083147" cy="6403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083147">
                  <a:extLst>
                    <a:ext uri="{9D8B030D-6E8A-4147-A177-3AD203B41FA5}">
                      <a16:colId xmlns:a16="http://schemas.microsoft.com/office/drawing/2014/main" val="3472552114"/>
                    </a:ext>
                  </a:extLst>
                </a:gridCol>
              </a:tblGrid>
              <a:tr h="6403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latin typeface="Comic Sans MS" panose="030F0702030302020204" pitchFamily="66" charset="0"/>
                        </a:rPr>
                        <a:t>Parish nursing ministry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91458"/>
                  </a:ext>
                </a:extLst>
              </a:tr>
            </a:tbl>
          </a:graphicData>
        </a:graphic>
      </p:graphicFrame>
      <p:sp>
        <p:nvSpPr>
          <p:cNvPr id="61" name="Rectangle 60"/>
          <p:cNvSpPr/>
          <p:nvPr/>
        </p:nvSpPr>
        <p:spPr>
          <a:xfrm>
            <a:off x="0" y="3362873"/>
            <a:ext cx="4056428" cy="2274528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Examples of the Church working in the Local community: </a:t>
            </a: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The </a:t>
            </a:r>
            <a:r>
              <a:rPr lang="en-GB" sz="1050" dirty="0" err="1">
                <a:solidFill>
                  <a:schemeClr val="tx1"/>
                </a:solidFill>
                <a:latin typeface="Comic Sans MS" panose="030F0702030302020204" pitchFamily="66" charset="0"/>
              </a:rPr>
              <a:t>Trussell</a:t>
            </a:r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 Trust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Oasis Project</a:t>
            </a:r>
          </a:p>
        </p:txBody>
      </p:sp>
      <p:sp>
        <p:nvSpPr>
          <p:cNvPr id="2" name="Rectangle 1"/>
          <p:cNvSpPr/>
          <p:nvPr/>
        </p:nvSpPr>
        <p:spPr>
          <a:xfrm>
            <a:off x="4049958" y="3919792"/>
            <a:ext cx="4058891" cy="1712348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Ways to spread the faith</a:t>
            </a:r>
          </a:p>
        </p:txBody>
      </p:sp>
      <p:sp>
        <p:nvSpPr>
          <p:cNvPr id="4" name="Rectangle 3"/>
          <p:cNvSpPr/>
          <p:nvPr/>
        </p:nvSpPr>
        <p:spPr>
          <a:xfrm>
            <a:off x="8102398" y="4974672"/>
            <a:ext cx="4124862" cy="1883329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t"/>
          <a:lstStyle/>
          <a:p>
            <a:pPr algn="ctr"/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62885" y="2283295"/>
            <a:ext cx="4039513" cy="16652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The Growth of the Church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15318" y="4974672"/>
            <a:ext cx="4076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Inclusive Christians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Pluralist Christians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9861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4062888" y="5319743"/>
            <a:ext cx="4039516" cy="15382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00" dirty="0">
                <a:latin typeface="Comic Sans MS" panose="030F0702030302020204" pitchFamily="66" charset="0"/>
              </a:rPr>
              <a:t>What is the biblical interpretation of the church?</a:t>
            </a:r>
          </a:p>
          <a:p>
            <a:pPr algn="ctr"/>
            <a:endParaRPr lang="en-GB" sz="1000" dirty="0">
              <a:latin typeface="Comic Sans MS" panose="030F0702030302020204" pitchFamily="66" charset="0"/>
            </a:endParaRPr>
          </a:p>
          <a:p>
            <a:pPr algn="ctr"/>
            <a:endParaRPr lang="en-GB" sz="1000" dirty="0">
              <a:latin typeface="Comic Sans MS" panose="030F0702030302020204" pitchFamily="66" charset="0"/>
            </a:endParaRPr>
          </a:p>
          <a:p>
            <a:pPr algn="ctr"/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102408" y="1996581"/>
            <a:ext cx="4089592" cy="1870215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t"/>
          <a:lstStyle/>
          <a:p>
            <a:pPr algn="ctr"/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-16850"/>
            <a:ext cx="12192000" cy="32255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b="1" dirty="0">
                <a:latin typeface="Comic Sans MS" panose="030F0702030302020204" pitchFamily="66" charset="0"/>
              </a:rPr>
              <a:t>Paper 1 – Christianity - Practices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17314" y="323797"/>
            <a:ext cx="4073746" cy="1932842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091017" y="4687060"/>
            <a:ext cx="3108285" cy="11353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Case study: Persecution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-30234" y="1303882"/>
            <a:ext cx="4073745" cy="95275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.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8121772" y="305709"/>
            <a:ext cx="4089589" cy="1690872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Persecution:</a:t>
            </a:r>
          </a:p>
        </p:txBody>
      </p:sp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131699"/>
              </p:ext>
            </p:extLst>
          </p:nvPr>
        </p:nvGraphicFramePr>
        <p:xfrm>
          <a:off x="8099935" y="3872596"/>
          <a:ext cx="4083147" cy="81747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4083147">
                  <a:extLst>
                    <a:ext uri="{9D8B030D-6E8A-4147-A177-3AD203B41FA5}">
                      <a16:colId xmlns:a16="http://schemas.microsoft.com/office/drawing/2014/main" val="3472552114"/>
                    </a:ext>
                  </a:extLst>
                </a:gridCol>
              </a:tblGrid>
              <a:tr h="817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latin typeface="Comic Sans MS" panose="030F0702030302020204" pitchFamily="66" charset="0"/>
                        </a:rPr>
                        <a:t>How has</a:t>
                      </a:r>
                      <a:r>
                        <a:rPr lang="en-GB" sz="1050" b="0" baseline="0" dirty="0">
                          <a:latin typeface="Comic Sans MS" panose="030F0702030302020204" pitchFamily="66" charset="0"/>
                        </a:rPr>
                        <a:t> the Church helped people that have been persecuted?</a:t>
                      </a:r>
                      <a:endParaRPr lang="en-GB" sz="105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91458"/>
                  </a:ext>
                </a:extLst>
              </a:tr>
            </a:tbl>
          </a:graphicData>
        </a:graphic>
      </p:graphicFrame>
      <p:sp>
        <p:nvSpPr>
          <p:cNvPr id="61" name="Rectangle 60"/>
          <p:cNvSpPr/>
          <p:nvPr/>
        </p:nvSpPr>
        <p:spPr>
          <a:xfrm>
            <a:off x="0" y="4932727"/>
            <a:ext cx="4056428" cy="1923369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t"/>
          <a:lstStyle/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43507" y="4372691"/>
            <a:ext cx="4058891" cy="936702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How does the church work for reconciliation?</a:t>
            </a:r>
          </a:p>
        </p:txBody>
      </p:sp>
      <p:sp>
        <p:nvSpPr>
          <p:cNvPr id="4" name="Rectangle 3"/>
          <p:cNvSpPr/>
          <p:nvPr/>
        </p:nvSpPr>
        <p:spPr>
          <a:xfrm>
            <a:off x="8108863" y="4684274"/>
            <a:ext cx="4089602" cy="2173727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t"/>
          <a:lstStyle/>
          <a:p>
            <a:pPr algn="ctr"/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62885" y="323797"/>
            <a:ext cx="4039513" cy="4021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Outline the work of the following organisations:</a:t>
            </a:r>
          </a:p>
          <a:p>
            <a:endParaRPr lang="en-GB" sz="200" dirty="0">
              <a:latin typeface="Comic Sans MS" panose="030F0702030302020204" pitchFamily="66" charset="0"/>
            </a:endParaRPr>
          </a:p>
          <a:p>
            <a:r>
              <a:rPr lang="en-GB" sz="1050" b="1" dirty="0">
                <a:latin typeface="Comic Sans MS" panose="030F0702030302020204" pitchFamily="66" charset="0"/>
              </a:rPr>
              <a:t>CAFOD: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b="1" dirty="0">
                <a:latin typeface="Comic Sans MS" panose="030F0702030302020204" pitchFamily="66" charset="0"/>
              </a:rPr>
              <a:t>Christian Aid:</a:t>
            </a:r>
          </a:p>
          <a:p>
            <a:endParaRPr lang="en-GB" sz="1050" b="1" dirty="0">
              <a:latin typeface="Comic Sans MS" panose="030F0702030302020204" pitchFamily="66" charset="0"/>
            </a:endParaRPr>
          </a:p>
          <a:p>
            <a:endParaRPr lang="en-GB" sz="1050" b="1" dirty="0">
              <a:latin typeface="Comic Sans MS" panose="030F0702030302020204" pitchFamily="66" charset="0"/>
            </a:endParaRPr>
          </a:p>
          <a:p>
            <a:endParaRPr lang="en-GB" sz="1050" b="1" dirty="0">
              <a:latin typeface="Comic Sans MS" panose="030F0702030302020204" pitchFamily="66" charset="0"/>
            </a:endParaRPr>
          </a:p>
          <a:p>
            <a:endParaRPr lang="en-GB" sz="1050" b="1" dirty="0">
              <a:latin typeface="Comic Sans MS" panose="030F0702030302020204" pitchFamily="66" charset="0"/>
            </a:endParaRPr>
          </a:p>
          <a:p>
            <a:endParaRPr lang="en-GB" sz="1050" b="1" dirty="0">
              <a:latin typeface="Comic Sans MS" panose="030F0702030302020204" pitchFamily="66" charset="0"/>
            </a:endParaRPr>
          </a:p>
          <a:p>
            <a:r>
              <a:rPr lang="en-GB" sz="1050" b="1" dirty="0">
                <a:latin typeface="Comic Sans MS" panose="030F0702030302020204" pitchFamily="66" charset="0"/>
              </a:rPr>
              <a:t>Tearfund:  </a:t>
            </a:r>
          </a:p>
          <a:p>
            <a:endParaRPr lang="en-GB" sz="1050" b="1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b="1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How is their work related to the teachings of Jesus?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330" y="2294183"/>
            <a:ext cx="40425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The Church and Poverty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Bible teachings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21772" y="1996581"/>
            <a:ext cx="40895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Christian responses to persecution: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402672"/>
            <a:ext cx="38757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Causes of poverty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330" y="4991450"/>
            <a:ext cx="1732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Poverty case study example: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5992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4069344" y="5872590"/>
            <a:ext cx="4039516" cy="9854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00" dirty="0">
                <a:latin typeface="Comic Sans MS" panose="030F0702030302020204" pitchFamily="66" charset="0"/>
              </a:rPr>
              <a:t>Bible teaching – Holy Communion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056427" y="327101"/>
            <a:ext cx="3661445" cy="2246502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What is the role of pilgrimage in a Christians life?</a:t>
            </a:r>
          </a:p>
          <a:p>
            <a:endParaRPr lang="en-US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US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What impact can a pilgrimage have on a Christian? Give examples to support.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-16850"/>
            <a:ext cx="12192000" cy="32255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b="1" dirty="0">
                <a:latin typeface="Comic Sans MS" panose="030F0702030302020204" pitchFamily="66" charset="0"/>
              </a:rPr>
              <a:t>Paper 1 – Christianity - Practices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17314" y="323797"/>
            <a:ext cx="4073746" cy="2025249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What is worship?</a:t>
            </a:r>
          </a:p>
          <a:p>
            <a:endParaRPr lang="en-GB" sz="1050" u="sng" dirty="0">
              <a:latin typeface="Comic Sans MS" panose="030F0702030302020204" pitchFamily="66" charset="0"/>
            </a:endParaRPr>
          </a:p>
          <a:p>
            <a:endParaRPr lang="en-GB" sz="1050" u="sng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Give examples of different forms of worship (liturgical, informal and private)</a:t>
            </a:r>
          </a:p>
        </p:txBody>
      </p:sp>
      <p:sp>
        <p:nvSpPr>
          <p:cNvPr id="46" name="Rectangle 45"/>
          <p:cNvSpPr/>
          <p:nvPr/>
        </p:nvSpPr>
        <p:spPr>
          <a:xfrm>
            <a:off x="8651437" y="4737271"/>
            <a:ext cx="45719" cy="11353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0859" y="2349047"/>
            <a:ext cx="4073745" cy="1341176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Why is prayer significant for Christians?</a:t>
            </a:r>
          </a:p>
          <a:p>
            <a:endParaRPr lang="en-US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Explain the meaning of the Lord’s Prayer</a:t>
            </a:r>
            <a:r>
              <a:rPr lang="en-GB" sz="1050" dirty="0">
                <a:latin typeface="Comic Sans MS" panose="030F0702030302020204" pitchFamily="66" charset="0"/>
              </a:rPr>
              <a:t>.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7717873" y="323797"/>
            <a:ext cx="4474126" cy="1990792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Why are festivals important?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Why and how is Easter celebrated?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US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Why and how is Christmas celebrated?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062886" y="3948545"/>
            <a:ext cx="3661443" cy="1924043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t"/>
          <a:lstStyle/>
          <a:p>
            <a:pPr algn="ctr"/>
            <a:r>
              <a:rPr lang="en-GB" sz="1000" dirty="0">
                <a:solidFill>
                  <a:schemeClr val="tx1"/>
                </a:solidFill>
                <a:latin typeface="Comic Sans MS" panose="030F0702030302020204" pitchFamily="66" charset="0"/>
              </a:rPr>
              <a:t>What is Holy Communion and why is it important for Christians?</a:t>
            </a:r>
          </a:p>
          <a:p>
            <a:pPr algn="ctr"/>
            <a:endParaRPr lang="en-GB" sz="1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Comic Sans MS" panose="030F0702030302020204" pitchFamily="66" charset="0"/>
              </a:rPr>
              <a:t>Why is holy communion a sacrament?</a:t>
            </a:r>
          </a:p>
        </p:txBody>
      </p:sp>
      <p:sp>
        <p:nvSpPr>
          <p:cNvPr id="37" name="Rectangle 36"/>
          <p:cNvSpPr/>
          <p:nvPr/>
        </p:nvSpPr>
        <p:spPr>
          <a:xfrm>
            <a:off x="-11884" y="5150678"/>
            <a:ext cx="4074770" cy="1707322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Describe the different ways in which Holy Communion is celebrated in different denominations. </a:t>
            </a: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Catholic Mass: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Orthodox Church: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Nonconformist churches:</a:t>
            </a:r>
          </a:p>
        </p:txBody>
      </p:sp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982495"/>
              </p:ext>
            </p:extLst>
          </p:nvPr>
        </p:nvGraphicFramePr>
        <p:xfrm>
          <a:off x="7717868" y="2314588"/>
          <a:ext cx="4474130" cy="454341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237065">
                  <a:extLst>
                    <a:ext uri="{9D8B030D-6E8A-4147-A177-3AD203B41FA5}">
                      <a16:colId xmlns:a16="http://schemas.microsoft.com/office/drawing/2014/main" val="3472552114"/>
                    </a:ext>
                  </a:extLst>
                </a:gridCol>
                <a:gridCol w="2237065">
                  <a:extLst>
                    <a:ext uri="{9D8B030D-6E8A-4147-A177-3AD203B41FA5}">
                      <a16:colId xmlns:a16="http://schemas.microsoft.com/office/drawing/2014/main" val="2846732229"/>
                    </a:ext>
                  </a:extLst>
                </a:gridCol>
              </a:tblGrid>
              <a:tr h="249020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latin typeface="Comic Sans MS" panose="030F0702030302020204" pitchFamily="66" charset="0"/>
                        </a:rPr>
                        <a:t>What is a sacrament?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latin typeface="Comic Sans MS" panose="030F0702030302020204" pitchFamily="66" charset="0"/>
                        </a:rPr>
                        <a:t>Why are they important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latin typeface="Comic Sans MS" panose="030F0702030302020204" pitchFamily="66" charset="0"/>
                        </a:rPr>
                        <a:t>Explain the importance of baptism</a:t>
                      </a:r>
                      <a:r>
                        <a:rPr lang="en-US" sz="1050" b="0" baseline="0" dirty="0">
                          <a:latin typeface="Comic Sans MS" panose="030F0702030302020204" pitchFamily="66" charset="0"/>
                        </a:rPr>
                        <a:t> as a sacrament</a:t>
                      </a:r>
                      <a:endParaRPr lang="en-US" sz="1050" b="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391458"/>
                  </a:ext>
                </a:extLst>
              </a:tr>
              <a:tr h="47332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dirty="0">
                          <a:latin typeface="Comic Sans MS" panose="030F0702030302020204" pitchFamily="66" charset="0"/>
                        </a:rPr>
                        <a:t>What are the main similarities and differences in baptisms among different groups of Christians?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2623464"/>
                  </a:ext>
                </a:extLst>
              </a:tr>
              <a:tr h="289253"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latin typeface="Comic Sans MS" panose="030F0702030302020204" pitchFamily="66" charset="0"/>
                        </a:rPr>
                        <a:t>Similarities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latin typeface="Comic Sans MS" panose="030F0702030302020204" pitchFamily="66" charset="0"/>
                        </a:rPr>
                        <a:t>Differences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4608644"/>
                  </a:ext>
                </a:extLst>
              </a:tr>
              <a:tr h="1290626">
                <a:tc>
                  <a:txBody>
                    <a:bodyPr/>
                    <a:lstStyle/>
                    <a:p>
                      <a:endParaRPr lang="en-GB" sz="1050" dirty="0">
                        <a:latin typeface="Comic Sans MS" panose="030F0702030302020204" pitchFamily="66" charset="0"/>
                      </a:endParaRPr>
                    </a:p>
                    <a:p>
                      <a:endParaRPr lang="en-GB" sz="1050" dirty="0">
                        <a:latin typeface="Comic Sans MS" panose="030F0702030302020204" pitchFamily="66" charset="0"/>
                      </a:endParaRPr>
                    </a:p>
                    <a:p>
                      <a:endParaRPr lang="en-GB" sz="1050" dirty="0">
                        <a:latin typeface="Comic Sans MS" panose="030F0702030302020204" pitchFamily="66" charset="0"/>
                      </a:endParaRPr>
                    </a:p>
                    <a:p>
                      <a:endParaRPr lang="en-GB" sz="1050" dirty="0">
                        <a:latin typeface="Comic Sans MS" panose="030F0702030302020204" pitchFamily="66" charset="0"/>
                      </a:endParaRPr>
                    </a:p>
                    <a:p>
                      <a:endParaRPr lang="en-GB" sz="7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6392908"/>
                  </a:ext>
                </a:extLst>
              </a:tr>
            </a:tbl>
          </a:graphicData>
        </a:graphic>
      </p:graphicFrame>
      <p:sp>
        <p:nvSpPr>
          <p:cNvPr id="61" name="Rectangle 60"/>
          <p:cNvSpPr/>
          <p:nvPr/>
        </p:nvSpPr>
        <p:spPr>
          <a:xfrm>
            <a:off x="0" y="3716322"/>
            <a:ext cx="4056428" cy="1434355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t"/>
          <a:lstStyle/>
          <a:p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62885" y="2349047"/>
            <a:ext cx="3654987" cy="15994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Examples of Pilgrimage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716321"/>
            <a:ext cx="16106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Explain reasons for prayer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266825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370</Words>
  <Application>Microsoft Office PowerPoint</Application>
  <PresentationFormat>Widescreen</PresentationFormat>
  <Paragraphs>158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</vt:vector>
  </TitlesOfParts>
  <Company>Kingsway Park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NVeitch</dc:creator>
  <cp:lastModifiedBy>JNicholls</cp:lastModifiedBy>
  <cp:revision>31</cp:revision>
  <cp:lastPrinted>2018-03-21T13:21:41Z</cp:lastPrinted>
  <dcterms:created xsi:type="dcterms:W3CDTF">2016-11-03T09:33:24Z</dcterms:created>
  <dcterms:modified xsi:type="dcterms:W3CDTF">2018-04-30T13:30:41Z</dcterms:modified>
</cp:coreProperties>
</file>