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61" r:id="rId4"/>
    <p:sldId id="262" r:id="rId5"/>
    <p:sldId id="266" r:id="rId6"/>
    <p:sldId id="267" r:id="rId7"/>
    <p:sldId id="268" r:id="rId8"/>
    <p:sldId id="265" r:id="rId9"/>
    <p:sldId id="269" r:id="rId10"/>
    <p:sldId id="270" r:id="rId11"/>
    <p:sldId id="271" r:id="rId12"/>
    <p:sldId id="272" r:id="rId13"/>
    <p:sldId id="273" r:id="rId14"/>
    <p:sldId id="274" r:id="rId15"/>
    <p:sldId id="275" r:id="rId16"/>
    <p:sldId id="278" r:id="rId17"/>
    <p:sldId id="279" r:id="rId18"/>
    <p:sldId id="276" r:id="rId19"/>
    <p:sldId id="277" r:id="rId20"/>
    <p:sldId id="280" r:id="rId21"/>
    <p:sldId id="281" r:id="rId22"/>
    <p:sldId id="258" r:id="rId23"/>
    <p:sldId id="259" r:id="rId24"/>
    <p:sldId id="26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095C749-8B24-4A44-AC51-412E3E6FAE8F}"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830CD-D842-4646-96B6-4DDB6DFD74B5}" type="slidenum">
              <a:rPr lang="en-GB" smtClean="0"/>
              <a:t>‹#›</a:t>
            </a:fld>
            <a:endParaRPr lang="en-GB"/>
          </a:p>
        </p:txBody>
      </p:sp>
    </p:spTree>
    <p:extLst>
      <p:ext uri="{BB962C8B-B14F-4D97-AF65-F5344CB8AC3E}">
        <p14:creationId xmlns:p14="http://schemas.microsoft.com/office/powerpoint/2010/main" val="13135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95C749-8B24-4A44-AC51-412E3E6FAE8F}"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830CD-D842-4646-96B6-4DDB6DFD74B5}" type="slidenum">
              <a:rPr lang="en-GB" smtClean="0"/>
              <a:t>‹#›</a:t>
            </a:fld>
            <a:endParaRPr lang="en-GB"/>
          </a:p>
        </p:txBody>
      </p:sp>
    </p:spTree>
    <p:extLst>
      <p:ext uri="{BB962C8B-B14F-4D97-AF65-F5344CB8AC3E}">
        <p14:creationId xmlns:p14="http://schemas.microsoft.com/office/powerpoint/2010/main" val="382022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95C749-8B24-4A44-AC51-412E3E6FAE8F}"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830CD-D842-4646-96B6-4DDB6DFD74B5}" type="slidenum">
              <a:rPr lang="en-GB" smtClean="0"/>
              <a:t>‹#›</a:t>
            </a:fld>
            <a:endParaRPr lang="en-GB"/>
          </a:p>
        </p:txBody>
      </p:sp>
    </p:spTree>
    <p:extLst>
      <p:ext uri="{BB962C8B-B14F-4D97-AF65-F5344CB8AC3E}">
        <p14:creationId xmlns:p14="http://schemas.microsoft.com/office/powerpoint/2010/main" val="2690680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95C749-8B24-4A44-AC51-412E3E6FAE8F}"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830CD-D842-4646-96B6-4DDB6DFD74B5}" type="slidenum">
              <a:rPr lang="en-GB" smtClean="0"/>
              <a:t>‹#›</a:t>
            </a:fld>
            <a:endParaRPr lang="en-GB"/>
          </a:p>
        </p:txBody>
      </p:sp>
    </p:spTree>
    <p:extLst>
      <p:ext uri="{BB962C8B-B14F-4D97-AF65-F5344CB8AC3E}">
        <p14:creationId xmlns:p14="http://schemas.microsoft.com/office/powerpoint/2010/main" val="781513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95C749-8B24-4A44-AC51-412E3E6FAE8F}"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830CD-D842-4646-96B6-4DDB6DFD74B5}" type="slidenum">
              <a:rPr lang="en-GB" smtClean="0"/>
              <a:t>‹#›</a:t>
            </a:fld>
            <a:endParaRPr lang="en-GB"/>
          </a:p>
        </p:txBody>
      </p:sp>
    </p:spTree>
    <p:extLst>
      <p:ext uri="{BB962C8B-B14F-4D97-AF65-F5344CB8AC3E}">
        <p14:creationId xmlns:p14="http://schemas.microsoft.com/office/powerpoint/2010/main" val="146009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095C749-8B24-4A44-AC51-412E3E6FAE8F}"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830CD-D842-4646-96B6-4DDB6DFD74B5}" type="slidenum">
              <a:rPr lang="en-GB" smtClean="0"/>
              <a:t>‹#›</a:t>
            </a:fld>
            <a:endParaRPr lang="en-GB"/>
          </a:p>
        </p:txBody>
      </p:sp>
    </p:spTree>
    <p:extLst>
      <p:ext uri="{BB962C8B-B14F-4D97-AF65-F5344CB8AC3E}">
        <p14:creationId xmlns:p14="http://schemas.microsoft.com/office/powerpoint/2010/main" val="265757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095C749-8B24-4A44-AC51-412E3E6FAE8F}" type="datetimeFigureOut">
              <a:rPr lang="en-GB" smtClean="0"/>
              <a:t>08/05/2018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7830CD-D842-4646-96B6-4DDB6DFD74B5}" type="slidenum">
              <a:rPr lang="en-GB" smtClean="0"/>
              <a:t>‹#›</a:t>
            </a:fld>
            <a:endParaRPr lang="en-GB"/>
          </a:p>
        </p:txBody>
      </p:sp>
    </p:spTree>
    <p:extLst>
      <p:ext uri="{BB962C8B-B14F-4D97-AF65-F5344CB8AC3E}">
        <p14:creationId xmlns:p14="http://schemas.microsoft.com/office/powerpoint/2010/main" val="1439514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095C749-8B24-4A44-AC51-412E3E6FAE8F}" type="datetimeFigureOut">
              <a:rPr lang="en-GB" smtClean="0"/>
              <a:t>08/05/2018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7830CD-D842-4646-96B6-4DDB6DFD74B5}" type="slidenum">
              <a:rPr lang="en-GB" smtClean="0"/>
              <a:t>‹#›</a:t>
            </a:fld>
            <a:endParaRPr lang="en-GB"/>
          </a:p>
        </p:txBody>
      </p:sp>
    </p:spTree>
    <p:extLst>
      <p:ext uri="{BB962C8B-B14F-4D97-AF65-F5344CB8AC3E}">
        <p14:creationId xmlns:p14="http://schemas.microsoft.com/office/powerpoint/2010/main" val="3685603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5C749-8B24-4A44-AC51-412E3E6FAE8F}" type="datetimeFigureOut">
              <a:rPr lang="en-GB" smtClean="0"/>
              <a:t>08/05/2018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7830CD-D842-4646-96B6-4DDB6DFD74B5}" type="slidenum">
              <a:rPr lang="en-GB" smtClean="0"/>
              <a:t>‹#›</a:t>
            </a:fld>
            <a:endParaRPr lang="en-GB"/>
          </a:p>
        </p:txBody>
      </p:sp>
    </p:spTree>
    <p:extLst>
      <p:ext uri="{BB962C8B-B14F-4D97-AF65-F5344CB8AC3E}">
        <p14:creationId xmlns:p14="http://schemas.microsoft.com/office/powerpoint/2010/main" val="297183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95C749-8B24-4A44-AC51-412E3E6FAE8F}"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830CD-D842-4646-96B6-4DDB6DFD74B5}" type="slidenum">
              <a:rPr lang="en-GB" smtClean="0"/>
              <a:t>‹#›</a:t>
            </a:fld>
            <a:endParaRPr lang="en-GB"/>
          </a:p>
        </p:txBody>
      </p:sp>
    </p:spTree>
    <p:extLst>
      <p:ext uri="{BB962C8B-B14F-4D97-AF65-F5344CB8AC3E}">
        <p14:creationId xmlns:p14="http://schemas.microsoft.com/office/powerpoint/2010/main" val="155260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95C749-8B24-4A44-AC51-412E3E6FAE8F}"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830CD-D842-4646-96B6-4DDB6DFD74B5}" type="slidenum">
              <a:rPr lang="en-GB" smtClean="0"/>
              <a:t>‹#›</a:t>
            </a:fld>
            <a:endParaRPr lang="en-GB"/>
          </a:p>
        </p:txBody>
      </p:sp>
    </p:spTree>
    <p:extLst>
      <p:ext uri="{BB962C8B-B14F-4D97-AF65-F5344CB8AC3E}">
        <p14:creationId xmlns:p14="http://schemas.microsoft.com/office/powerpoint/2010/main" val="198973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5C749-8B24-4A44-AC51-412E3E6FAE8F}" type="datetimeFigureOut">
              <a:rPr lang="en-GB" smtClean="0"/>
              <a:t>08/05/2018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830CD-D842-4646-96B6-4DDB6DFD74B5}" type="slidenum">
              <a:rPr lang="en-GB" smtClean="0"/>
              <a:t>‹#›</a:t>
            </a:fld>
            <a:endParaRPr lang="en-GB"/>
          </a:p>
        </p:txBody>
      </p:sp>
    </p:spTree>
    <p:extLst>
      <p:ext uri="{BB962C8B-B14F-4D97-AF65-F5344CB8AC3E}">
        <p14:creationId xmlns:p14="http://schemas.microsoft.com/office/powerpoint/2010/main" val="2782581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404665"/>
            <a:ext cx="7772400" cy="720080"/>
          </a:xfrm>
        </p:spPr>
        <p:txBody>
          <a:bodyPr>
            <a:normAutofit fontScale="90000"/>
          </a:bodyPr>
          <a:lstStyle/>
          <a:p>
            <a:r>
              <a:rPr lang="en-GB" dirty="0">
                <a:latin typeface="Aharoni" pitchFamily="2" charset="-79"/>
                <a:cs typeface="Aharoni" pitchFamily="2" charset="-79"/>
              </a:rPr>
              <a:t>Conscience</a:t>
            </a:r>
          </a:p>
        </p:txBody>
      </p:sp>
      <p:sp>
        <p:nvSpPr>
          <p:cNvPr id="4" name="Subtitle 3"/>
          <p:cNvSpPr>
            <a:spLocks noGrp="1"/>
          </p:cNvSpPr>
          <p:nvPr>
            <p:ph type="subTitle" idx="1"/>
          </p:nvPr>
        </p:nvSpPr>
        <p:spPr>
          <a:xfrm>
            <a:off x="1166070" y="1124745"/>
            <a:ext cx="9731229" cy="5380218"/>
          </a:xfrm>
          <a:ln w="25400">
            <a:solidFill>
              <a:schemeClr val="accent1"/>
            </a:solidFill>
          </a:ln>
        </p:spPr>
        <p:txBody>
          <a:bodyPr>
            <a:normAutofit fontScale="55000" lnSpcReduction="20000"/>
          </a:bodyPr>
          <a:lstStyle/>
          <a:p>
            <a:pPr algn="l"/>
            <a:r>
              <a:rPr lang="en-GB" sz="4400" b="1" u="sng" dirty="0">
                <a:solidFill>
                  <a:srgbClr val="C00000"/>
                </a:solidFill>
              </a:rPr>
              <a:t>Areas of Study:</a:t>
            </a:r>
          </a:p>
          <a:p>
            <a:pPr algn="l"/>
            <a:endParaRPr lang="en-GB" sz="4400" b="1" u="sng" dirty="0">
              <a:solidFill>
                <a:srgbClr val="C00000"/>
              </a:solidFill>
            </a:endParaRPr>
          </a:p>
          <a:p>
            <a:pPr marL="457200" indent="-457200" algn="l">
              <a:buFont typeface="Arial" pitchFamily="34" charset="0"/>
              <a:buChar char="•"/>
            </a:pPr>
            <a:r>
              <a:rPr lang="en-GB" sz="3800" dirty="0">
                <a:solidFill>
                  <a:srgbClr val="002060"/>
                </a:solidFill>
                <a:latin typeface="Arial Unicode MS" pitchFamily="34" charset="-128"/>
                <a:ea typeface="Arial Unicode MS" pitchFamily="34" charset="-128"/>
                <a:cs typeface="Arial Unicode MS" pitchFamily="34" charset="-128"/>
              </a:rPr>
              <a:t>Different views of the conscience (innate, God-given, the “voice of reason” or instilled by others).</a:t>
            </a:r>
          </a:p>
          <a:p>
            <a:pPr marL="457200" indent="-457200" algn="l">
              <a:buFont typeface="Arial" pitchFamily="34" charset="0"/>
              <a:buChar char="•"/>
            </a:pPr>
            <a:r>
              <a:rPr lang="en-GB" sz="3800" dirty="0">
                <a:solidFill>
                  <a:srgbClr val="002060"/>
                </a:solidFill>
                <a:latin typeface="Arial Unicode MS" pitchFamily="34" charset="-128"/>
                <a:ea typeface="Arial Unicode MS" pitchFamily="34" charset="-128"/>
                <a:cs typeface="Arial Unicode MS" pitchFamily="34" charset="-128"/>
              </a:rPr>
              <a:t>The nature and role of the conscience: whether conscience is a reliable guide to ethical decision-making.</a:t>
            </a:r>
          </a:p>
          <a:p>
            <a:pPr marL="457200" indent="-457200" algn="l">
              <a:buFont typeface="Arial" pitchFamily="34" charset="0"/>
              <a:buChar char="•"/>
            </a:pPr>
            <a:r>
              <a:rPr lang="en-GB" sz="3800" dirty="0">
                <a:solidFill>
                  <a:srgbClr val="002060"/>
                </a:solidFill>
                <a:latin typeface="Arial Unicode MS" pitchFamily="34" charset="-128"/>
                <a:ea typeface="Arial Unicode MS" pitchFamily="34" charset="-128"/>
                <a:cs typeface="Arial Unicode MS" pitchFamily="34" charset="-128"/>
              </a:rPr>
              <a:t>Does the existence of the conscience and morality act as proof for the existence of God and the afterlife?</a:t>
            </a:r>
          </a:p>
          <a:p>
            <a:pPr marL="457200" indent="-457200" algn="l">
              <a:buFont typeface="Arial" pitchFamily="34" charset="0"/>
              <a:buChar char="•"/>
            </a:pPr>
            <a:endParaRPr lang="en-GB" sz="3800" dirty="0">
              <a:solidFill>
                <a:srgbClr val="002060"/>
              </a:solidFill>
              <a:latin typeface="Arial Unicode MS" pitchFamily="34" charset="-128"/>
              <a:ea typeface="Arial Unicode MS" pitchFamily="34" charset="-128"/>
              <a:cs typeface="Arial Unicode MS" pitchFamily="34" charset="-128"/>
            </a:endParaRPr>
          </a:p>
          <a:p>
            <a:pPr marL="457200" indent="-457200" algn="l">
              <a:buFont typeface="Arial" pitchFamily="34" charset="0"/>
              <a:buChar char="•"/>
            </a:pPr>
            <a:r>
              <a:rPr lang="en-GB" sz="3800" dirty="0">
                <a:solidFill>
                  <a:srgbClr val="0070C0"/>
                </a:solidFill>
                <a:latin typeface="Arial Unicode MS" pitchFamily="34" charset="-128"/>
                <a:ea typeface="Arial Unicode MS" pitchFamily="34" charset="-128"/>
                <a:cs typeface="Arial Unicode MS" pitchFamily="34" charset="-128"/>
              </a:rPr>
              <a:t>The Bible and conscience: St Paul</a:t>
            </a:r>
          </a:p>
          <a:p>
            <a:pPr marL="457200" indent="-457200" algn="l">
              <a:buFont typeface="Arial" pitchFamily="34" charset="0"/>
              <a:buChar char="•"/>
            </a:pPr>
            <a:r>
              <a:rPr lang="en-GB" sz="3800" dirty="0">
                <a:solidFill>
                  <a:srgbClr val="0070C0"/>
                </a:solidFill>
                <a:latin typeface="Arial Unicode MS" pitchFamily="34" charset="-128"/>
                <a:ea typeface="Arial Unicode MS" pitchFamily="34" charset="-128"/>
                <a:cs typeface="Arial Unicode MS" pitchFamily="34" charset="-128"/>
              </a:rPr>
              <a:t>The nature and role of the conscience: Aquinas.</a:t>
            </a:r>
          </a:p>
          <a:p>
            <a:pPr marL="457200" indent="-457200" algn="l">
              <a:buFont typeface="Arial" pitchFamily="34" charset="0"/>
              <a:buChar char="•"/>
            </a:pPr>
            <a:r>
              <a:rPr lang="en-GB" sz="3800" dirty="0">
                <a:solidFill>
                  <a:srgbClr val="0070C0"/>
                </a:solidFill>
                <a:latin typeface="Arial Unicode MS" pitchFamily="34" charset="-128"/>
                <a:ea typeface="Arial Unicode MS" pitchFamily="34" charset="-128"/>
                <a:cs typeface="Arial Unicode MS" pitchFamily="34" charset="-128"/>
              </a:rPr>
              <a:t>The nature and role of the conscience: Butler.</a:t>
            </a:r>
          </a:p>
          <a:p>
            <a:pPr marL="457200" indent="-457200" algn="l">
              <a:buFont typeface="Arial" pitchFamily="34" charset="0"/>
              <a:buChar char="•"/>
            </a:pPr>
            <a:r>
              <a:rPr lang="en-GB" sz="3800" dirty="0">
                <a:solidFill>
                  <a:srgbClr val="0070C0"/>
                </a:solidFill>
                <a:latin typeface="Arial Unicode MS" pitchFamily="34" charset="-128"/>
                <a:ea typeface="Arial Unicode MS" pitchFamily="34" charset="-128"/>
                <a:cs typeface="Arial Unicode MS" pitchFamily="34" charset="-128"/>
              </a:rPr>
              <a:t>The nature and role of the conscience: Freud.</a:t>
            </a:r>
          </a:p>
          <a:p>
            <a:pPr marL="457200" indent="-457200" algn="l">
              <a:buFont typeface="Arial" pitchFamily="34" charset="0"/>
              <a:buChar char="•"/>
            </a:pPr>
            <a:r>
              <a:rPr lang="en-GB" sz="3800" dirty="0">
                <a:solidFill>
                  <a:srgbClr val="0070C0"/>
                </a:solidFill>
                <a:latin typeface="Arial Unicode MS" pitchFamily="34" charset="-128"/>
                <a:ea typeface="Arial Unicode MS" pitchFamily="34" charset="-128"/>
                <a:cs typeface="Arial Unicode MS" pitchFamily="34" charset="-128"/>
              </a:rPr>
              <a:t>The nature and role of the conscience: Fromm.</a:t>
            </a:r>
          </a:p>
          <a:p>
            <a:pPr marL="457200" indent="-457200" algn="l">
              <a:buFont typeface="Arial" pitchFamily="34" charset="0"/>
              <a:buChar char="•"/>
            </a:pPr>
            <a:r>
              <a:rPr lang="en-GB" sz="3800" dirty="0">
                <a:solidFill>
                  <a:srgbClr val="0070C0"/>
                </a:solidFill>
                <a:latin typeface="Arial Unicode MS" pitchFamily="34" charset="-128"/>
                <a:ea typeface="Arial Unicode MS" pitchFamily="34" charset="-128"/>
                <a:cs typeface="Arial Unicode MS" pitchFamily="34" charset="-128"/>
              </a:rPr>
              <a:t>The nature and role of the conscience: Newman.</a:t>
            </a:r>
          </a:p>
          <a:p>
            <a:pPr marL="457200" indent="-457200" algn="l">
              <a:buFont typeface="Arial" pitchFamily="34" charset="0"/>
              <a:buChar char="•"/>
            </a:pPr>
            <a:r>
              <a:rPr lang="en-GB" sz="3800" dirty="0">
                <a:solidFill>
                  <a:srgbClr val="0070C0"/>
                </a:solidFill>
                <a:latin typeface="Arial Unicode MS" pitchFamily="34" charset="-128"/>
                <a:ea typeface="Arial Unicode MS" pitchFamily="34" charset="-128"/>
                <a:cs typeface="Arial Unicode MS" pitchFamily="34" charset="-128"/>
              </a:rPr>
              <a:t>The nature and role of the conscience: Piaget.</a:t>
            </a:r>
          </a:p>
          <a:p>
            <a:pPr marL="457200" indent="-457200" algn="l">
              <a:buFont typeface="Arial" pitchFamily="34" charset="0"/>
              <a:buChar char="•"/>
            </a:pPr>
            <a:endParaRPr lang="en-GB" dirty="0">
              <a:solidFill>
                <a:srgbClr val="7030A0"/>
              </a:solidFill>
            </a:endParaRPr>
          </a:p>
          <a:p>
            <a:pPr algn="l"/>
            <a:endParaRPr lang="en-GB" dirty="0">
              <a:solidFill>
                <a:srgbClr val="7030A0"/>
              </a:solidFill>
            </a:endParaRPr>
          </a:p>
        </p:txBody>
      </p:sp>
    </p:spTree>
    <p:extLst>
      <p:ext uri="{BB962C8B-B14F-4D97-AF65-F5344CB8AC3E}">
        <p14:creationId xmlns:p14="http://schemas.microsoft.com/office/powerpoint/2010/main" val="824333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2499"/>
          </a:xfrm>
          <a:ln w="25400"/>
        </p:spPr>
        <p:style>
          <a:lnRef idx="2">
            <a:schemeClr val="accent1"/>
          </a:lnRef>
          <a:fillRef idx="1">
            <a:schemeClr val="lt1"/>
          </a:fillRef>
          <a:effectRef idx="0">
            <a:schemeClr val="accent1"/>
          </a:effectRef>
          <a:fontRef idx="minor">
            <a:schemeClr val="dk1"/>
          </a:fontRef>
        </p:style>
        <p:txBody>
          <a:bodyPr>
            <a:normAutofit fontScale="90000"/>
          </a:bodyPr>
          <a:lstStyle/>
          <a:p>
            <a:br>
              <a:rPr lang="en-GB" dirty="0"/>
            </a:br>
            <a:r>
              <a:rPr lang="en-GB" dirty="0"/>
              <a:t>Butler: Ultimate</a:t>
            </a:r>
            <a:r>
              <a:rPr lang="en-GB" sz="4000" dirty="0"/>
              <a:t> Authority</a:t>
            </a:r>
            <a:br>
              <a:rPr lang="en-GB" dirty="0"/>
            </a:br>
            <a:endParaRPr lang="en-GB" dirty="0"/>
          </a:p>
        </p:txBody>
      </p:sp>
      <p:sp>
        <p:nvSpPr>
          <p:cNvPr id="3" name="Content Placeholder 2"/>
          <p:cNvSpPr>
            <a:spLocks noGrp="1"/>
          </p:cNvSpPr>
          <p:nvPr>
            <p:ph idx="1"/>
          </p:nvPr>
        </p:nvSpPr>
        <p:spPr>
          <a:xfrm>
            <a:off x="1138335" y="1600200"/>
            <a:ext cx="9731827" cy="4997152"/>
          </a:xfrm>
        </p:spPr>
        <p:txBody>
          <a:bodyPr>
            <a:normAutofit lnSpcReduction="10000"/>
          </a:bodyPr>
          <a:lstStyle/>
          <a:p>
            <a:pPr algn="ctr">
              <a:buNone/>
            </a:pPr>
            <a:r>
              <a:rPr lang="en-GB" dirty="0"/>
              <a:t>Butler says we have a number of influences, but the conscience should not be seen as merely one among many drives or passions. </a:t>
            </a:r>
            <a:r>
              <a:rPr lang="en-GB" dirty="0">
                <a:solidFill>
                  <a:srgbClr val="0070C0"/>
                </a:solidFill>
              </a:rPr>
              <a:t>The conscience should have ultimate authority over all of our instincts. </a:t>
            </a:r>
          </a:p>
          <a:p>
            <a:pPr algn="ctr">
              <a:buNone/>
            </a:pPr>
            <a:endParaRPr lang="en-GB" dirty="0">
              <a:solidFill>
                <a:srgbClr val="0070C0"/>
              </a:solidFill>
            </a:endParaRPr>
          </a:p>
          <a:p>
            <a:pPr algn="ctr">
              <a:buNone/>
            </a:pPr>
            <a:r>
              <a:rPr lang="en-GB" dirty="0"/>
              <a:t>‘That principle by which we survey, and either approve or disapprove our own heart, temper, and actions, is not only to be considered as what is in its turn to have some influence; which may be said of every passion, of the lowest appetites: but likewise as being superior; as from its very nature manifestly claiming superiority over all others... </a:t>
            </a:r>
            <a:r>
              <a:rPr lang="en-GB" b="1" dirty="0">
                <a:solidFill>
                  <a:srgbClr val="0070C0"/>
                </a:solidFill>
              </a:rPr>
              <a:t>Had it strength, as it has right; had it power, as it has manifest authority, it would absolutely govern the world.’</a:t>
            </a:r>
            <a:endParaRPr lang="en-GB" dirty="0">
              <a:solidFill>
                <a:srgbClr val="0070C0"/>
              </a:solidFill>
            </a:endParaRPr>
          </a:p>
          <a:p>
            <a:endParaRPr lang="en-GB" dirty="0"/>
          </a:p>
        </p:txBody>
      </p:sp>
    </p:spTree>
    <p:extLst>
      <p:ext uri="{BB962C8B-B14F-4D97-AF65-F5344CB8AC3E}">
        <p14:creationId xmlns:p14="http://schemas.microsoft.com/office/powerpoint/2010/main" val="3323075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539" y="177282"/>
            <a:ext cx="9772261" cy="662473"/>
          </a:xfrm>
          <a:ln w="22225">
            <a:solidFill>
              <a:schemeClr val="accent1"/>
            </a:solidFill>
          </a:ln>
        </p:spPr>
        <p:txBody>
          <a:bodyPr>
            <a:normAutofit fontScale="90000"/>
          </a:bodyPr>
          <a:lstStyle/>
          <a:p>
            <a:r>
              <a:rPr lang="en-GB" dirty="0"/>
              <a:t>Butler</a:t>
            </a:r>
          </a:p>
        </p:txBody>
      </p:sp>
      <p:sp>
        <p:nvSpPr>
          <p:cNvPr id="3" name="Content Placeholder 2"/>
          <p:cNvSpPr>
            <a:spLocks noGrp="1"/>
          </p:cNvSpPr>
          <p:nvPr>
            <p:ph idx="1"/>
          </p:nvPr>
        </p:nvSpPr>
        <p:spPr>
          <a:xfrm>
            <a:off x="606489" y="1057485"/>
            <a:ext cx="10543592" cy="4887046"/>
          </a:xfrm>
        </p:spPr>
        <p:txBody>
          <a:bodyPr>
            <a:normAutofit fontScale="55000" lnSpcReduction="20000"/>
          </a:bodyPr>
          <a:lstStyle/>
          <a:p>
            <a:pPr marL="0" indent="0">
              <a:buNone/>
            </a:pPr>
            <a:r>
              <a:rPr lang="en-GB" sz="4200" b="1" dirty="0"/>
              <a:t>Conscience is therefore the supreme authority in Human Nature, and we should not disregard it.</a:t>
            </a:r>
          </a:p>
          <a:p>
            <a:pPr marL="0" indent="0">
              <a:buNone/>
            </a:pPr>
            <a:endParaRPr lang="en-GB" dirty="0"/>
          </a:p>
          <a:p>
            <a:pPr marL="0" indent="0">
              <a:buNone/>
            </a:pPr>
            <a:r>
              <a:rPr lang="en-GB" dirty="0"/>
              <a:t>As such, every human being has the ability to make moral judgements, through the exercise of the conscience. Butler says that his conscience directs the individual as they make judgements based on the two (possibly conflicting) principles of </a:t>
            </a:r>
            <a:r>
              <a:rPr lang="en-GB" dirty="0">
                <a:solidFill>
                  <a:srgbClr val="FF0000"/>
                </a:solidFill>
              </a:rPr>
              <a:t>self-love </a:t>
            </a:r>
            <a:r>
              <a:rPr lang="en-GB" dirty="0"/>
              <a:t>and</a:t>
            </a:r>
            <a:r>
              <a:rPr lang="en-GB" dirty="0">
                <a:solidFill>
                  <a:srgbClr val="FF0000"/>
                </a:solidFill>
              </a:rPr>
              <a:t> benevolence </a:t>
            </a:r>
            <a:r>
              <a:rPr lang="en-GB" dirty="0"/>
              <a:t>(love of others). Conscience always argues against self-love and in favour of love of others.</a:t>
            </a:r>
          </a:p>
          <a:p>
            <a:pPr marL="0" indent="0">
              <a:buNone/>
            </a:pPr>
            <a:r>
              <a:rPr lang="en-GB" dirty="0"/>
              <a:t> </a:t>
            </a:r>
          </a:p>
          <a:p>
            <a:endParaRPr lang="en-GB" dirty="0"/>
          </a:p>
          <a:p>
            <a:pPr marL="0" indent="0">
              <a:buNone/>
            </a:pPr>
            <a:r>
              <a:rPr lang="en-GB" sz="4200" dirty="0"/>
              <a:t>The conscience “adjudicates between the two interests, </a:t>
            </a:r>
            <a:r>
              <a:rPr lang="en-GB" sz="4200" b="1" dirty="0">
                <a:solidFill>
                  <a:srgbClr val="FF0000"/>
                </a:solidFill>
              </a:rPr>
              <a:t>Self-love</a:t>
            </a:r>
            <a:r>
              <a:rPr lang="en-GB" sz="4200" b="1" dirty="0"/>
              <a:t> </a:t>
            </a:r>
            <a:r>
              <a:rPr lang="en-GB" sz="4200" dirty="0"/>
              <a:t>and </a:t>
            </a:r>
            <a:r>
              <a:rPr lang="en-GB" sz="4200" b="1" dirty="0">
                <a:solidFill>
                  <a:srgbClr val="FF0000"/>
                </a:solidFill>
              </a:rPr>
              <a:t>Benevolence</a:t>
            </a:r>
            <a:endParaRPr lang="en-GB" sz="4200" dirty="0">
              <a:solidFill>
                <a:srgbClr val="FF0000"/>
              </a:solidFill>
            </a:endParaRPr>
          </a:p>
          <a:p>
            <a:endParaRPr lang="en-GB" dirty="0"/>
          </a:p>
          <a:p>
            <a:pPr marL="0" indent="0">
              <a:buNone/>
            </a:pPr>
            <a:r>
              <a:rPr lang="en-GB" dirty="0"/>
              <a:t>This guidance is intuitive. It is a gift from God, and as such, it’s guidance is not an option! It has universal authority in all moral judgements. </a:t>
            </a:r>
          </a:p>
          <a:p>
            <a:pPr marL="0" indent="0">
              <a:buNone/>
            </a:pPr>
            <a:endParaRPr lang="en-GB" dirty="0"/>
          </a:p>
          <a:p>
            <a:pPr marL="0" indent="0">
              <a:buNone/>
            </a:pPr>
            <a:r>
              <a:rPr lang="en-GB" b="1" dirty="0"/>
              <a:t>Problems with Butler’s ideas: </a:t>
            </a:r>
          </a:p>
          <a:p>
            <a:r>
              <a:rPr lang="en-GB" dirty="0"/>
              <a:t>Intuition is not infallible – the conscience could be misinformed or even wrong!</a:t>
            </a:r>
          </a:p>
          <a:p>
            <a:r>
              <a:rPr lang="en-GB" dirty="0"/>
              <a:t>Without an appeal to external, objective moral yardsticks, it is possible that Butler’s idea allows moral anarchy, where an individual can intuit what is best regardless of the moral character of an action.</a:t>
            </a:r>
          </a:p>
          <a:p>
            <a:r>
              <a:rPr lang="en-GB" dirty="0"/>
              <a:t>The appeal to intuitive conscience is self-authenticating. It has its authority from within itself.</a:t>
            </a:r>
          </a:p>
          <a:p>
            <a:endParaRPr lang="en-GB" dirty="0"/>
          </a:p>
        </p:txBody>
      </p:sp>
      <p:sp>
        <p:nvSpPr>
          <p:cNvPr id="4" name="TextBox 3"/>
          <p:cNvSpPr txBox="1"/>
          <p:nvPr/>
        </p:nvSpPr>
        <p:spPr>
          <a:xfrm>
            <a:off x="6134995" y="6021288"/>
            <a:ext cx="5626968" cy="646331"/>
          </a:xfrm>
          <a:prstGeom prst="rect">
            <a:avLst/>
          </a:prstGeom>
          <a:noFill/>
          <a:ln w="22225">
            <a:solidFill>
              <a:srgbClr val="0070C0"/>
            </a:solidFill>
          </a:ln>
        </p:spPr>
        <p:txBody>
          <a:bodyPr wrap="square" rtlCol="0">
            <a:spAutoFit/>
          </a:bodyPr>
          <a:lstStyle/>
          <a:p>
            <a:r>
              <a:rPr lang="en-GB" dirty="0">
                <a:solidFill>
                  <a:srgbClr val="7030A0"/>
                </a:solidFill>
              </a:rPr>
              <a:t>Evaluate: </a:t>
            </a:r>
            <a:r>
              <a:rPr lang="en-GB" dirty="0"/>
              <a:t>How would Thomas Hobbes reject Butler’s </a:t>
            </a:r>
            <a:r>
              <a:rPr lang="en-GB" dirty="0">
                <a:solidFill>
                  <a:srgbClr val="FF0000"/>
                </a:solidFill>
              </a:rPr>
              <a:t>Benevolence</a:t>
            </a:r>
            <a:r>
              <a:rPr lang="en-GB" dirty="0"/>
              <a:t>?</a:t>
            </a:r>
          </a:p>
        </p:txBody>
      </p:sp>
    </p:spTree>
    <p:extLst>
      <p:ext uri="{BB962C8B-B14F-4D97-AF65-F5344CB8AC3E}">
        <p14:creationId xmlns:p14="http://schemas.microsoft.com/office/powerpoint/2010/main" val="1301324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482" y="274638"/>
            <a:ext cx="10571582" cy="1210146"/>
          </a:xfrm>
        </p:spPr>
        <p:style>
          <a:lnRef idx="2">
            <a:schemeClr val="accent1"/>
          </a:lnRef>
          <a:fillRef idx="1">
            <a:schemeClr val="lt1"/>
          </a:fillRef>
          <a:effectRef idx="0">
            <a:schemeClr val="accent1"/>
          </a:effectRef>
          <a:fontRef idx="minor">
            <a:schemeClr val="dk1"/>
          </a:fontRef>
        </p:style>
        <p:txBody>
          <a:bodyPr>
            <a:normAutofit fontScale="90000"/>
          </a:bodyPr>
          <a:lstStyle/>
          <a:p>
            <a:br>
              <a:rPr lang="en-GB" dirty="0"/>
            </a:br>
            <a:r>
              <a:rPr lang="en-GB" dirty="0"/>
              <a:t>Newman: A law of the mind </a:t>
            </a:r>
            <a:br>
              <a:rPr lang="en-GB" dirty="0"/>
            </a:br>
            <a:endParaRPr lang="en-GB" dirty="0"/>
          </a:p>
        </p:txBody>
      </p:sp>
      <p:sp>
        <p:nvSpPr>
          <p:cNvPr id="3" name="Content Placeholder 2"/>
          <p:cNvSpPr>
            <a:spLocks noGrp="1"/>
          </p:cNvSpPr>
          <p:nvPr>
            <p:ph sz="half" idx="1"/>
          </p:nvPr>
        </p:nvSpPr>
        <p:spPr>
          <a:xfrm>
            <a:off x="653209" y="1600199"/>
            <a:ext cx="4851851" cy="4791269"/>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ctr">
              <a:buNone/>
            </a:pPr>
            <a:r>
              <a:rPr lang="en-GB" dirty="0"/>
              <a:t>Newman described conscience as a 'law of the mind', but he did not see it as giving us commandments to follow. </a:t>
            </a:r>
          </a:p>
          <a:p>
            <a:pPr algn="ctr">
              <a:buNone/>
            </a:pPr>
            <a:endParaRPr lang="en-GB" dirty="0"/>
          </a:p>
          <a:p>
            <a:pPr algn="ctr">
              <a:buNone/>
            </a:pPr>
            <a:r>
              <a:rPr lang="en-GB" dirty="0"/>
              <a:t>The conscience is not a set of rules, a feeling of guilt or something that we obey in order to gain a reward from God. It is a clear indication of what is right: </a:t>
            </a:r>
          </a:p>
          <a:p>
            <a:pPr algn="ctr">
              <a:buNone/>
            </a:pPr>
            <a:r>
              <a:rPr lang="en-GB" b="1" dirty="0">
                <a:solidFill>
                  <a:srgbClr val="0070C0"/>
                </a:solidFill>
              </a:rPr>
              <a:t>‘It was not a dictate, nor conveyed the notion of responsibility, of duty, of a threat and a promise...’ </a:t>
            </a:r>
          </a:p>
          <a:p>
            <a:endParaRPr lang="en-GB" dirty="0"/>
          </a:p>
        </p:txBody>
      </p:sp>
      <p:sp>
        <p:nvSpPr>
          <p:cNvPr id="4" name="Content Placeholder 3"/>
          <p:cNvSpPr>
            <a:spLocks noGrp="1"/>
          </p:cNvSpPr>
          <p:nvPr>
            <p:ph sz="half" idx="2"/>
          </p:nvPr>
        </p:nvSpPr>
        <p:spPr>
          <a:xfrm>
            <a:off x="6095999" y="1600200"/>
            <a:ext cx="5110065" cy="4997152"/>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ctr">
              <a:buNone/>
            </a:pPr>
            <a:r>
              <a:rPr lang="en-GB" dirty="0"/>
              <a:t>Newman is often quoted as saying he would </a:t>
            </a:r>
            <a:r>
              <a:rPr lang="en-GB" dirty="0">
                <a:solidFill>
                  <a:srgbClr val="FF0000"/>
                </a:solidFill>
              </a:rPr>
              <a:t>drink a toast to the Pope, but to the conscience first. </a:t>
            </a:r>
            <a:r>
              <a:rPr lang="en-GB" dirty="0"/>
              <a:t>Seeing the full quote, this is an unfortunate epitaph, as Newman wasn't about to drink to either:</a:t>
            </a:r>
          </a:p>
          <a:p>
            <a:pPr algn="ctr">
              <a:buNone/>
            </a:pPr>
            <a:endParaRPr lang="en-GB" dirty="0"/>
          </a:p>
          <a:p>
            <a:pPr algn="ctr">
              <a:buNone/>
            </a:pPr>
            <a:r>
              <a:rPr lang="en-GB" dirty="0"/>
              <a:t>Certainly, if I am obliged to bring religion into after-dinner toasts, (which indeed does not seem quite the thing)</a:t>
            </a:r>
            <a:r>
              <a:rPr lang="en-GB" dirty="0">
                <a:solidFill>
                  <a:srgbClr val="0070C0"/>
                </a:solidFill>
              </a:rPr>
              <a:t> ‘</a:t>
            </a:r>
            <a:r>
              <a:rPr lang="en-GB" b="1" dirty="0">
                <a:solidFill>
                  <a:srgbClr val="0070C0"/>
                </a:solidFill>
              </a:rPr>
              <a:t>I shall drink to the Pope, if you please, still, to Conscience first, and to the Pope afterwards</a:t>
            </a:r>
            <a:r>
              <a:rPr lang="en-GB" dirty="0">
                <a:solidFill>
                  <a:srgbClr val="0070C0"/>
                </a:solidFill>
              </a:rPr>
              <a:t>...’ </a:t>
            </a:r>
          </a:p>
          <a:p>
            <a:pPr algn="ctr">
              <a:buNone/>
            </a:pPr>
            <a:r>
              <a:rPr lang="en-GB" dirty="0"/>
              <a:t>Newman was merely saying, like Butler and Aquinas before him, that the conscience should have ultimate authority. </a:t>
            </a:r>
          </a:p>
          <a:p>
            <a:pPr>
              <a:buNone/>
            </a:pPr>
            <a:endParaRPr lang="en-GB" dirty="0"/>
          </a:p>
        </p:txBody>
      </p:sp>
    </p:spTree>
    <p:extLst>
      <p:ext uri="{BB962C8B-B14F-4D97-AF65-F5344CB8AC3E}">
        <p14:creationId xmlns:p14="http://schemas.microsoft.com/office/powerpoint/2010/main" val="2369164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06505"/>
            <a:ext cx="10515600" cy="1202417"/>
          </a:xfrm>
        </p:spPr>
        <p:style>
          <a:lnRef idx="2">
            <a:schemeClr val="accent1"/>
          </a:lnRef>
          <a:fillRef idx="1">
            <a:schemeClr val="lt1"/>
          </a:fillRef>
          <a:effectRef idx="0">
            <a:schemeClr val="accent1"/>
          </a:effectRef>
          <a:fontRef idx="minor">
            <a:schemeClr val="dk1"/>
          </a:fontRef>
        </p:style>
        <p:txBody>
          <a:bodyPr/>
          <a:lstStyle/>
          <a:p>
            <a:r>
              <a:rPr lang="en-GB" dirty="0"/>
              <a:t>Is Conscience psychological?</a:t>
            </a:r>
          </a:p>
        </p:txBody>
      </p:sp>
      <p:sp>
        <p:nvSpPr>
          <p:cNvPr id="3" name="Content Placeholder 2"/>
          <p:cNvSpPr>
            <a:spLocks noGrp="1"/>
          </p:cNvSpPr>
          <p:nvPr>
            <p:ph sz="half" idx="1"/>
          </p:nvPr>
        </p:nvSpPr>
        <p:spPr>
          <a:xfrm>
            <a:off x="6193362" y="1799389"/>
            <a:ext cx="5264629" cy="4669979"/>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ctr">
              <a:buNone/>
            </a:pPr>
            <a:r>
              <a:rPr lang="en-GB" dirty="0"/>
              <a:t>Many psychologists have come to question Freud's understanding of the conscience, and see a well-developed conscience as part of a healthy human mind.</a:t>
            </a:r>
          </a:p>
          <a:p>
            <a:pPr algn="ctr">
              <a:buNone/>
            </a:pPr>
            <a:endParaRPr lang="en-GB" dirty="0"/>
          </a:p>
          <a:p>
            <a:pPr algn="ctr">
              <a:buNone/>
            </a:pPr>
            <a:r>
              <a:rPr lang="en-GB" dirty="0"/>
              <a:t> However, most continue to reject the notion of a God-given conscience. </a:t>
            </a:r>
          </a:p>
          <a:p>
            <a:pPr algn="ctr">
              <a:buNone/>
            </a:pPr>
            <a:endParaRPr lang="en-GB" dirty="0"/>
          </a:p>
          <a:p>
            <a:pPr algn="ctr">
              <a:buNone/>
            </a:pPr>
            <a:r>
              <a:rPr lang="en-GB" dirty="0">
                <a:solidFill>
                  <a:srgbClr val="FF0000"/>
                </a:solidFill>
              </a:rPr>
              <a:t>Piaget </a:t>
            </a:r>
            <a:r>
              <a:rPr lang="en-GB" dirty="0"/>
              <a:t>was a developmental psychologist. He believed that by studying human behaviour, you could see how conscience develops over time. It certainly isn't something that humans are born with.</a:t>
            </a:r>
          </a:p>
        </p:txBody>
      </p:sp>
      <p:sp>
        <p:nvSpPr>
          <p:cNvPr id="5" name="Content Placeholder 4"/>
          <p:cNvSpPr>
            <a:spLocks noGrp="1"/>
          </p:cNvSpPr>
          <p:nvPr>
            <p:ph sz="half" idx="2"/>
          </p:nvPr>
        </p:nvSpPr>
        <p:spPr>
          <a:xfrm>
            <a:off x="838200" y="1799389"/>
            <a:ext cx="4797490" cy="4741987"/>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ctr">
              <a:buNone/>
            </a:pPr>
            <a:r>
              <a:rPr lang="en-GB" dirty="0">
                <a:solidFill>
                  <a:srgbClr val="FF0000"/>
                </a:solidFill>
              </a:rPr>
              <a:t>Freud</a:t>
            </a:r>
            <a:r>
              <a:rPr lang="en-GB" dirty="0"/>
              <a:t> was a psychiatrist most famous for founding the psychoanalytic school of psychology. Two key aspects of his approach are the assertion that sexual desire is the prime motivating drive in all humans, and the importance of the unconscious mind.</a:t>
            </a:r>
          </a:p>
          <a:p>
            <a:pPr algn="ctr">
              <a:buNone/>
            </a:pPr>
            <a:r>
              <a:rPr lang="en-GB" dirty="0">
                <a:solidFill>
                  <a:srgbClr val="C00000"/>
                </a:solidFill>
              </a:rPr>
              <a:t>Freud's theory of the conscience is entirely at odds with all of the positions so far. He saw the conscience as part of the unconscious mind, and believed that it arose as a result of bad experiences early in life</a:t>
            </a:r>
          </a:p>
          <a:p>
            <a:endParaRPr lang="en-GB" dirty="0"/>
          </a:p>
        </p:txBody>
      </p:sp>
    </p:spTree>
    <p:extLst>
      <p:ext uri="{BB962C8B-B14F-4D97-AF65-F5344CB8AC3E}">
        <p14:creationId xmlns:p14="http://schemas.microsoft.com/office/powerpoint/2010/main" val="3246564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467748"/>
            <a:ext cx="4638869" cy="1325563"/>
          </a:xfrm>
        </p:spPr>
        <p:style>
          <a:lnRef idx="2">
            <a:schemeClr val="accent1"/>
          </a:lnRef>
          <a:fillRef idx="1">
            <a:schemeClr val="lt1"/>
          </a:fillRef>
          <a:effectRef idx="0">
            <a:schemeClr val="accent1"/>
          </a:effectRef>
          <a:fontRef idx="minor">
            <a:schemeClr val="dk1"/>
          </a:fontRef>
        </p:style>
        <p:txBody>
          <a:bodyPr/>
          <a:lstStyle/>
          <a:p>
            <a:r>
              <a:rPr lang="en-GB" dirty="0"/>
              <a:t>Freud </a:t>
            </a:r>
          </a:p>
        </p:txBody>
      </p:sp>
      <p:sp>
        <p:nvSpPr>
          <p:cNvPr id="6" name="Content Placeholder 5"/>
          <p:cNvSpPr>
            <a:spLocks noGrp="1"/>
          </p:cNvSpPr>
          <p:nvPr>
            <p:ph sz="half" idx="1"/>
          </p:nvPr>
        </p:nvSpPr>
        <p:spPr>
          <a:xfrm>
            <a:off x="6511922" y="467748"/>
            <a:ext cx="4339579" cy="1911558"/>
          </a:xfrm>
        </p:spPr>
        <p:style>
          <a:lnRef idx="2">
            <a:schemeClr val="accent1"/>
          </a:lnRef>
          <a:fillRef idx="1">
            <a:schemeClr val="lt1"/>
          </a:fillRef>
          <a:effectRef idx="0">
            <a:schemeClr val="accent1"/>
          </a:effectRef>
          <a:fontRef idx="minor">
            <a:schemeClr val="dk1"/>
          </a:fontRef>
        </p:style>
        <p:txBody>
          <a:bodyPr>
            <a:noAutofit/>
          </a:bodyPr>
          <a:lstStyle/>
          <a:p>
            <a:pPr algn="ctr">
              <a:buNone/>
            </a:pPr>
            <a:endParaRPr lang="en-GB" sz="1800" dirty="0"/>
          </a:p>
          <a:p>
            <a:pPr algn="ctr">
              <a:buNone/>
            </a:pPr>
            <a:r>
              <a:rPr lang="en-GB" sz="1800" dirty="0"/>
              <a:t>He saw the conscience as part of the unconscious mind, and believed that it arose as a result of bad experiences early in life, as well as disapproval from parents and society. </a:t>
            </a:r>
          </a:p>
        </p:txBody>
      </p:sp>
      <p:sp>
        <p:nvSpPr>
          <p:cNvPr id="7" name="Content Placeholder 6"/>
          <p:cNvSpPr>
            <a:spLocks noGrp="1"/>
          </p:cNvSpPr>
          <p:nvPr>
            <p:ph sz="half" idx="2"/>
          </p:nvPr>
        </p:nvSpPr>
        <p:spPr>
          <a:xfrm>
            <a:off x="4843060" y="2774328"/>
            <a:ext cx="6696744" cy="3730217"/>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en-GB" sz="2000" dirty="0"/>
              <a:t>This negative aspect of the human psyche, part of and sometimes equated with the 'superego', is not usually in control of our actions, or not in those with healthy minds. Freud taught that 'ego', our conscious personality, usually balanced the pull of the 'id' (our desires) and the 'superego' (our guilt).</a:t>
            </a:r>
          </a:p>
          <a:p>
            <a:pPr algn="ctr">
              <a:buNone/>
            </a:pPr>
            <a:endParaRPr lang="en-GB" sz="2000" dirty="0"/>
          </a:p>
          <a:p>
            <a:pPr algn="ctr">
              <a:buNone/>
            </a:pPr>
            <a:r>
              <a:rPr lang="en-GB" sz="2000" dirty="0"/>
              <a:t>To be ruled by your superego would make you overly judgmental, inflexible and irrational.</a:t>
            </a:r>
            <a:r>
              <a:rPr lang="en-GB" sz="2000" dirty="0">
                <a:solidFill>
                  <a:srgbClr val="C00000"/>
                </a:solidFill>
              </a:rPr>
              <a:t> Freud would argue against allowing the conscience </a:t>
            </a:r>
            <a:r>
              <a:rPr lang="en-GB" sz="2000" dirty="0"/>
              <a:t>to have control over our decisions about how to act. </a:t>
            </a:r>
          </a:p>
          <a:p>
            <a:endParaRPr lang="en-GB" dirty="0"/>
          </a:p>
          <a:p>
            <a:endParaRPr lang="en-GB" dirty="0"/>
          </a:p>
        </p:txBody>
      </p:sp>
      <p:pic>
        <p:nvPicPr>
          <p:cNvPr id="2" name="Picture 1"/>
          <p:cNvPicPr>
            <a:picLocks noChangeAspect="1"/>
          </p:cNvPicPr>
          <p:nvPr/>
        </p:nvPicPr>
        <p:blipFill rotWithShape="1">
          <a:blip r:embed="rId2"/>
          <a:srcRect l="6360" r="3718"/>
          <a:stretch/>
        </p:blipFill>
        <p:spPr>
          <a:xfrm>
            <a:off x="475861" y="2774328"/>
            <a:ext cx="3862873" cy="3160160"/>
          </a:xfrm>
          <a:prstGeom prst="rect">
            <a:avLst/>
          </a:prstGeom>
        </p:spPr>
      </p:pic>
    </p:spTree>
    <p:extLst>
      <p:ext uri="{BB962C8B-B14F-4D97-AF65-F5344CB8AC3E}">
        <p14:creationId xmlns:p14="http://schemas.microsoft.com/office/powerpoint/2010/main" val="3310477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9153"/>
          </a:xfrm>
        </p:spPr>
        <p:style>
          <a:lnRef idx="2">
            <a:schemeClr val="accent1"/>
          </a:lnRef>
          <a:fillRef idx="1">
            <a:schemeClr val="lt1"/>
          </a:fillRef>
          <a:effectRef idx="0">
            <a:schemeClr val="accent1"/>
          </a:effectRef>
          <a:fontRef idx="minor">
            <a:schemeClr val="dk1"/>
          </a:fontRef>
        </p:style>
        <p:txBody>
          <a:bodyPr/>
          <a:lstStyle/>
          <a:p>
            <a:r>
              <a:rPr lang="en-GB" dirty="0"/>
              <a:t>Piaget</a:t>
            </a:r>
          </a:p>
        </p:txBody>
      </p:sp>
      <p:sp>
        <p:nvSpPr>
          <p:cNvPr id="3" name="Content Placeholder 2"/>
          <p:cNvSpPr>
            <a:spLocks noGrp="1"/>
          </p:cNvSpPr>
          <p:nvPr>
            <p:ph sz="half" idx="1"/>
          </p:nvPr>
        </p:nvSpPr>
        <p:spPr>
          <a:xfrm>
            <a:off x="550506" y="1600200"/>
            <a:ext cx="5473486" cy="4925144"/>
          </a:xfrm>
        </p:spPr>
        <p:style>
          <a:lnRef idx="1">
            <a:schemeClr val="accent1"/>
          </a:lnRef>
          <a:fillRef idx="2">
            <a:schemeClr val="accent1"/>
          </a:fillRef>
          <a:effectRef idx="1">
            <a:schemeClr val="accent1"/>
          </a:effectRef>
          <a:fontRef idx="minor">
            <a:schemeClr val="dk1"/>
          </a:fontRef>
        </p:style>
        <p:txBody>
          <a:bodyPr>
            <a:noAutofit/>
          </a:bodyPr>
          <a:lstStyle/>
          <a:p>
            <a:pPr algn="ctr">
              <a:buNone/>
            </a:pPr>
            <a:r>
              <a:rPr lang="en-GB" sz="1800" dirty="0"/>
              <a:t>Many psychologists have come to </a:t>
            </a:r>
          </a:p>
          <a:p>
            <a:pPr algn="ctr">
              <a:buNone/>
            </a:pPr>
            <a:r>
              <a:rPr lang="en-GB" sz="1800" dirty="0"/>
              <a:t>question Freud's understanding of </a:t>
            </a:r>
          </a:p>
          <a:p>
            <a:pPr algn="ctr">
              <a:buNone/>
            </a:pPr>
            <a:r>
              <a:rPr lang="en-GB" sz="1800" dirty="0"/>
              <a:t>the conscience, and see a well </a:t>
            </a:r>
          </a:p>
          <a:p>
            <a:pPr algn="ctr">
              <a:buNone/>
            </a:pPr>
            <a:r>
              <a:rPr lang="en-GB" sz="1800" dirty="0"/>
              <a:t>developed conscience as part of a </a:t>
            </a:r>
          </a:p>
          <a:p>
            <a:pPr algn="ctr">
              <a:buNone/>
            </a:pPr>
            <a:r>
              <a:rPr lang="en-GB" sz="1800" dirty="0"/>
              <a:t>healthy human mind. However, most </a:t>
            </a:r>
          </a:p>
          <a:p>
            <a:pPr algn="ctr">
              <a:buNone/>
            </a:pPr>
            <a:r>
              <a:rPr lang="en-GB" sz="1800" dirty="0"/>
              <a:t>continue to reject the notion of a </a:t>
            </a:r>
          </a:p>
          <a:p>
            <a:pPr algn="ctr">
              <a:buNone/>
            </a:pPr>
            <a:r>
              <a:rPr lang="en-GB" sz="1800" dirty="0"/>
              <a:t>God-given conscience. Piaget was a </a:t>
            </a:r>
          </a:p>
          <a:p>
            <a:pPr algn="ctr">
              <a:buNone/>
            </a:pPr>
            <a:r>
              <a:rPr lang="en-GB" sz="1800" dirty="0"/>
              <a:t>developmental psychologist. He </a:t>
            </a:r>
          </a:p>
          <a:p>
            <a:pPr algn="ctr">
              <a:buNone/>
            </a:pPr>
            <a:r>
              <a:rPr lang="en-GB" sz="1800" dirty="0"/>
              <a:t>believed that by studying human </a:t>
            </a:r>
          </a:p>
          <a:p>
            <a:pPr algn="ctr">
              <a:buNone/>
            </a:pPr>
            <a:r>
              <a:rPr lang="en-GB" sz="1800" dirty="0"/>
              <a:t>behaviour, you could see how </a:t>
            </a:r>
          </a:p>
          <a:p>
            <a:pPr algn="ctr">
              <a:buNone/>
            </a:pPr>
            <a:r>
              <a:rPr lang="en-GB" sz="1800" dirty="0"/>
              <a:t>conscience develops over time. It </a:t>
            </a:r>
          </a:p>
          <a:p>
            <a:pPr algn="ctr">
              <a:buNone/>
            </a:pPr>
            <a:r>
              <a:rPr lang="en-GB" sz="1800" dirty="0"/>
              <a:t>certainly isn't something that </a:t>
            </a:r>
          </a:p>
          <a:p>
            <a:pPr algn="ctr">
              <a:buNone/>
            </a:pPr>
            <a:r>
              <a:rPr lang="en-GB" sz="1800" dirty="0"/>
              <a:t>humans are born with or are given. </a:t>
            </a:r>
          </a:p>
        </p:txBody>
      </p:sp>
      <p:sp>
        <p:nvSpPr>
          <p:cNvPr id="4" name="Content Placeholder 3"/>
          <p:cNvSpPr>
            <a:spLocks noGrp="1"/>
          </p:cNvSpPr>
          <p:nvPr>
            <p:ph sz="half" idx="2"/>
          </p:nvPr>
        </p:nvSpPr>
        <p:spPr>
          <a:xfrm>
            <a:off x="7109520" y="365125"/>
            <a:ext cx="4244280" cy="4709120"/>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a:buNone/>
            </a:pPr>
            <a:r>
              <a:rPr lang="en-GB" sz="2900" dirty="0"/>
              <a:t>He highlighted four developmental stages:</a:t>
            </a:r>
          </a:p>
          <a:p>
            <a:r>
              <a:rPr lang="en-GB" sz="2900" dirty="0"/>
              <a:t>0-2 years. During this stage, babies would learn about the world around them through their senses and by moving about. They become able to differentiate themselves from the world around them, and learn about the permanence of objects.</a:t>
            </a:r>
          </a:p>
          <a:p>
            <a:r>
              <a:rPr lang="en-GB" sz="2900" dirty="0"/>
              <a:t>2-7 years. During this stage, children develop language, although they find it hard to see the world from a viewpoint other than their own. They classify things by single shared features.</a:t>
            </a:r>
          </a:p>
          <a:p>
            <a:r>
              <a:rPr lang="en-GB" sz="2900" dirty="0"/>
              <a:t>8-11 years. They are able to think logically to develop explanations about the world around them. </a:t>
            </a:r>
          </a:p>
          <a:p>
            <a:r>
              <a:rPr lang="en-GB" sz="2900" dirty="0"/>
              <a:t>11-15 year. They can reason using abstract concepts. They begin to think about the future, the hypothetical and ideological issues.</a:t>
            </a:r>
          </a:p>
          <a:p>
            <a:r>
              <a:rPr lang="en-GB" sz="2900" dirty="0"/>
              <a:t>According to this model, a person doesn't have a fully functioning conscience before the age of 11. </a:t>
            </a:r>
          </a:p>
          <a:p>
            <a:endParaRPr lang="en-GB" dirty="0"/>
          </a:p>
          <a:p>
            <a:endParaRPr lang="en-GB" dirty="0"/>
          </a:p>
        </p:txBody>
      </p:sp>
      <p:sp>
        <p:nvSpPr>
          <p:cNvPr id="5" name="TextBox 4"/>
          <p:cNvSpPr txBox="1"/>
          <p:nvPr/>
        </p:nvSpPr>
        <p:spPr>
          <a:xfrm>
            <a:off x="6690049" y="5430416"/>
            <a:ext cx="5019869" cy="923330"/>
          </a:xfrm>
          <a:prstGeom prst="rect">
            <a:avLst/>
          </a:prstGeom>
          <a:noFill/>
          <a:ln w="25400">
            <a:solidFill>
              <a:schemeClr val="accent1"/>
            </a:solidFill>
          </a:ln>
        </p:spPr>
        <p:txBody>
          <a:bodyPr wrap="square" rtlCol="0">
            <a:spAutoFit/>
          </a:bodyPr>
          <a:lstStyle/>
          <a:p>
            <a:r>
              <a:rPr lang="en-GB" b="1" dirty="0"/>
              <a:t>Evaluate: </a:t>
            </a:r>
            <a:r>
              <a:rPr lang="en-GB" dirty="0"/>
              <a:t>What does this mean for the reliability of the conscience and the different things that might impact on its development?</a:t>
            </a:r>
          </a:p>
        </p:txBody>
      </p:sp>
    </p:spTree>
    <p:extLst>
      <p:ext uri="{BB962C8B-B14F-4D97-AF65-F5344CB8AC3E}">
        <p14:creationId xmlns:p14="http://schemas.microsoft.com/office/powerpoint/2010/main" val="3497743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2"/>
            </a:solidFill>
          </a:ln>
        </p:spPr>
        <p:txBody>
          <a:bodyPr/>
          <a:lstStyle/>
          <a:p>
            <a:r>
              <a:rPr lang="en-GB" dirty="0"/>
              <a:t>Fromm and Authoritarian Conscience</a:t>
            </a:r>
          </a:p>
        </p:txBody>
      </p:sp>
      <p:sp>
        <p:nvSpPr>
          <p:cNvPr id="7" name="TextBox 6"/>
          <p:cNvSpPr txBox="1"/>
          <p:nvPr/>
        </p:nvSpPr>
        <p:spPr>
          <a:xfrm>
            <a:off x="653142" y="2183362"/>
            <a:ext cx="11131421" cy="3970318"/>
          </a:xfrm>
          <a:prstGeom prst="rect">
            <a:avLst/>
          </a:prstGeom>
          <a:noFill/>
        </p:spPr>
        <p:txBody>
          <a:bodyPr wrap="square" rtlCol="0">
            <a:spAutoFit/>
          </a:bodyPr>
          <a:lstStyle/>
          <a:p>
            <a:r>
              <a:rPr lang="en-GB" sz="2400" dirty="0"/>
              <a:t>Eric Fromm experienced all the evil of Nazism and wrote his books to reflect on how conscience and freedom can be subverted even in the most civilised societies. </a:t>
            </a:r>
          </a:p>
          <a:p>
            <a:endParaRPr lang="en-GB" sz="2400" dirty="0"/>
          </a:p>
          <a:p>
            <a:endParaRPr lang="en-GB" sz="2400" dirty="0"/>
          </a:p>
          <a:p>
            <a:r>
              <a:rPr lang="en-GB" sz="2400" dirty="0"/>
              <a:t>The authoritarian conscience is the internalised voice of the external authority, something close to Freud's concept of the superego considered above.</a:t>
            </a:r>
          </a:p>
          <a:p>
            <a:endParaRPr lang="en-GB" dirty="0"/>
          </a:p>
          <a:p>
            <a:r>
              <a:rPr lang="en-GB" i="1" dirty="0">
                <a:solidFill>
                  <a:srgbClr val="C00000"/>
                </a:solidFill>
              </a:rPr>
              <a:t>This internal voice may be backed up by fear of punishment, or spurred on by admiration or can even be created because I idolise an authority figure, as Unity Mitford did Adolf Hitler. As Unity found, this blinds us to the faults of the idolised figure, and causes us to become subject to that person's will, so that "the laws and sanctions of the externalised authority become part of oneself" (1947:108).</a:t>
            </a:r>
            <a:endParaRPr lang="en-GB" dirty="0">
              <a:solidFill>
                <a:srgbClr val="C00000"/>
              </a:solidFill>
            </a:endParaRPr>
          </a:p>
          <a:p>
            <a:endParaRPr lang="en-GB" dirty="0"/>
          </a:p>
        </p:txBody>
      </p:sp>
    </p:spTree>
    <p:extLst>
      <p:ext uri="{BB962C8B-B14F-4D97-AF65-F5344CB8AC3E}">
        <p14:creationId xmlns:p14="http://schemas.microsoft.com/office/powerpoint/2010/main" val="187717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860822" cy="1325563"/>
          </a:xfrm>
          <a:ln w="25400">
            <a:solidFill>
              <a:schemeClr val="accent2"/>
            </a:solidFill>
          </a:ln>
        </p:spPr>
        <p:txBody>
          <a:bodyPr/>
          <a:lstStyle/>
          <a:p>
            <a:r>
              <a:rPr lang="en-GB" dirty="0"/>
              <a:t>Fromm</a:t>
            </a:r>
          </a:p>
        </p:txBody>
      </p:sp>
      <p:sp>
        <p:nvSpPr>
          <p:cNvPr id="3" name="Content Placeholder 2"/>
          <p:cNvSpPr>
            <a:spLocks noGrp="1"/>
          </p:cNvSpPr>
          <p:nvPr>
            <p:ph sz="half" idx="1"/>
          </p:nvPr>
        </p:nvSpPr>
        <p:spPr>
          <a:xfrm>
            <a:off x="325016" y="1872278"/>
            <a:ext cx="7085631" cy="4351338"/>
          </a:xfrm>
          <a:ln w="25400">
            <a:solidFill>
              <a:schemeClr val="accent2"/>
            </a:solidFill>
          </a:ln>
        </p:spPr>
        <p:txBody>
          <a:bodyPr>
            <a:normAutofit fontScale="85000" lnSpcReduction="10000"/>
          </a:bodyPr>
          <a:lstStyle/>
          <a:p>
            <a:pPr marL="0" indent="0">
              <a:buNone/>
            </a:pPr>
            <a:r>
              <a:rPr lang="en-GB" dirty="0"/>
              <a:t>To Fromm the voice of the authoritarian conscience is obeyed not because it is good but because it is in authority. So, as with the Nazis, ordinary seemingly civilised human beings do atrocious evil because they are subject to a voice which comes essentially from outside them, bypassing their own moral sense. </a:t>
            </a:r>
          </a:p>
          <a:p>
            <a:pPr marL="0" indent="0">
              <a:buNone/>
            </a:pPr>
            <a:endParaRPr lang="en-GB" dirty="0"/>
          </a:p>
          <a:p>
            <a:pPr marL="0" indent="0">
              <a:buNone/>
            </a:pPr>
            <a:r>
              <a:rPr lang="en-GB" dirty="0"/>
              <a:t>This authoritarian conscience can come from:</a:t>
            </a:r>
          </a:p>
          <a:p>
            <a:pPr marL="0" indent="0">
              <a:buNone/>
            </a:pPr>
            <a:r>
              <a:rPr lang="en-GB" dirty="0"/>
              <a:t>• Projection onto someone of an image of perfection.</a:t>
            </a:r>
            <a:br>
              <a:rPr lang="en-GB" dirty="0"/>
            </a:br>
            <a:r>
              <a:rPr lang="en-GB" dirty="0"/>
              <a:t>• The experience of parental rules or expectations.</a:t>
            </a:r>
            <a:br>
              <a:rPr lang="en-GB" dirty="0"/>
            </a:br>
            <a:r>
              <a:rPr lang="en-GB" dirty="0"/>
              <a:t>• An adopted belief system, such as a religion, with its own authority structure.</a:t>
            </a:r>
          </a:p>
          <a:p>
            <a:endParaRPr lang="en-GB" dirty="0"/>
          </a:p>
        </p:txBody>
      </p:sp>
      <p:pic>
        <p:nvPicPr>
          <p:cNvPr id="5" name="Picture 4"/>
          <p:cNvPicPr>
            <a:picLocks noChangeAspect="1"/>
          </p:cNvPicPr>
          <p:nvPr/>
        </p:nvPicPr>
        <p:blipFill>
          <a:blip r:embed="rId2"/>
          <a:stretch>
            <a:fillRect/>
          </a:stretch>
        </p:blipFill>
        <p:spPr>
          <a:xfrm>
            <a:off x="8194764" y="221119"/>
            <a:ext cx="3850480" cy="2059238"/>
          </a:xfrm>
          <a:prstGeom prst="rect">
            <a:avLst/>
          </a:prstGeom>
        </p:spPr>
      </p:pic>
      <p:sp>
        <p:nvSpPr>
          <p:cNvPr id="6" name="TextBox 5"/>
          <p:cNvSpPr txBox="1"/>
          <p:nvPr/>
        </p:nvSpPr>
        <p:spPr>
          <a:xfrm>
            <a:off x="7940351" y="2808514"/>
            <a:ext cx="3442996" cy="3416320"/>
          </a:xfrm>
          <a:prstGeom prst="rect">
            <a:avLst/>
          </a:prstGeom>
          <a:noFill/>
        </p:spPr>
        <p:txBody>
          <a:bodyPr wrap="square" rtlCol="0">
            <a:spAutoFit/>
          </a:bodyPr>
          <a:lstStyle/>
          <a:p>
            <a:r>
              <a:rPr lang="en-GB" dirty="0">
                <a:solidFill>
                  <a:srgbClr val="C00000"/>
                </a:solidFill>
              </a:rPr>
              <a:t>Fromm’s Humanistic conscience</a:t>
            </a:r>
          </a:p>
          <a:p>
            <a:endParaRPr lang="en-GB" dirty="0">
              <a:solidFill>
                <a:srgbClr val="C00000"/>
              </a:solidFill>
            </a:endParaRPr>
          </a:p>
          <a:p>
            <a:r>
              <a:rPr lang="en-GB" dirty="0"/>
              <a:t>The humanistic conscience, in contrast, is </a:t>
            </a:r>
            <a:r>
              <a:rPr lang="en-GB" i="1" dirty="0"/>
              <a:t>"our own voice, present in every human being, and independent of external sanctions and rewards" (1947:118)</a:t>
            </a:r>
            <a:r>
              <a:rPr lang="en-GB" dirty="0"/>
              <a:t>. Fromm sees this voice as our true selves, found by listening to ourselves and heeding our deepest needs, desires and goals. It can be hard to access this humanistic conscience. </a:t>
            </a:r>
          </a:p>
        </p:txBody>
      </p:sp>
    </p:spTree>
    <p:extLst>
      <p:ext uri="{BB962C8B-B14F-4D97-AF65-F5344CB8AC3E}">
        <p14:creationId xmlns:p14="http://schemas.microsoft.com/office/powerpoint/2010/main" val="3596083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a:t>Modern thinkers</a:t>
            </a:r>
          </a:p>
        </p:txBody>
      </p:sp>
      <p:sp>
        <p:nvSpPr>
          <p:cNvPr id="5" name="Text Placeholder 4"/>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pPr algn="ctr"/>
            <a:endParaRPr lang="en-GB" dirty="0"/>
          </a:p>
          <a:p>
            <a:pPr algn="ctr"/>
            <a:endParaRPr lang="en-GB" dirty="0"/>
          </a:p>
          <a:p>
            <a:pPr algn="ctr"/>
            <a:endParaRPr lang="en-GB" dirty="0"/>
          </a:p>
          <a:p>
            <a:pPr algn="ctr"/>
            <a:r>
              <a:rPr lang="en-GB" sz="9600" dirty="0"/>
              <a:t>Vernon </a:t>
            </a:r>
            <a:r>
              <a:rPr lang="en-GB" sz="9600" dirty="0" err="1"/>
              <a:t>Ruland</a:t>
            </a:r>
            <a:endParaRPr lang="en-GB" sz="9600" dirty="0"/>
          </a:p>
          <a:p>
            <a:pPr algn="ctr"/>
            <a:endParaRPr lang="en-GB" dirty="0"/>
          </a:p>
          <a:p>
            <a:endParaRPr lang="en-GB" dirty="0"/>
          </a:p>
        </p:txBody>
      </p:sp>
      <p:sp>
        <p:nvSpPr>
          <p:cNvPr id="3" name="Content Placeholder 2"/>
          <p:cNvSpPr>
            <a:spLocks noGrp="1"/>
          </p:cNvSpPr>
          <p:nvPr>
            <p:ph sz="half" idx="2"/>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ctr">
              <a:buNone/>
            </a:pPr>
            <a:r>
              <a:rPr lang="en-GB" dirty="0" err="1"/>
              <a:t>Ruland</a:t>
            </a:r>
            <a:r>
              <a:rPr lang="en-GB" dirty="0"/>
              <a:t> tries to find a '</a:t>
            </a:r>
            <a:r>
              <a:rPr lang="en-GB" b="1" dirty="0"/>
              <a:t>via media</a:t>
            </a:r>
            <a:r>
              <a:rPr lang="en-GB" dirty="0"/>
              <a:t>' (middle road) between rationalism and </a:t>
            </a:r>
            <a:r>
              <a:rPr lang="en-GB" b="1" dirty="0"/>
              <a:t>Divine Command</a:t>
            </a:r>
            <a:r>
              <a:rPr lang="en-GB" dirty="0"/>
              <a:t>. He views a moral decision as a reflection of </a:t>
            </a:r>
            <a:br>
              <a:rPr lang="en-GB" dirty="0"/>
            </a:br>
            <a:endParaRPr lang="en-GB" dirty="0"/>
          </a:p>
          <a:p>
            <a:pPr algn="ctr">
              <a:buNone/>
            </a:pPr>
            <a:r>
              <a:rPr lang="en-GB" i="1" dirty="0"/>
              <a:t>"ethics of loyal scrutiny“</a:t>
            </a:r>
          </a:p>
          <a:p>
            <a:pPr algn="ctr">
              <a:buNone/>
            </a:pPr>
            <a:r>
              <a:rPr lang="en-GB" dirty="0"/>
              <a:t>which is enriched by many sources of moral and religious wisdom. It is not exclusive to Christianity, however; conscience is the interpretation of the voice of a God.</a:t>
            </a:r>
          </a:p>
        </p:txBody>
      </p:sp>
      <p:sp>
        <p:nvSpPr>
          <p:cNvPr id="6" name="Text Placeholder 5"/>
          <p:cNvSpPr>
            <a:spLocks noGrp="1"/>
          </p:cNvSpPr>
          <p:nvPr>
            <p:ph type="body" sz="quarter" idx="3"/>
          </p:nvPr>
        </p:nvSpPr>
        <p:spPr/>
        <p:style>
          <a:lnRef idx="1">
            <a:schemeClr val="accent2"/>
          </a:lnRef>
          <a:fillRef idx="2">
            <a:schemeClr val="accent2"/>
          </a:fillRef>
          <a:effectRef idx="1">
            <a:schemeClr val="accent2"/>
          </a:effectRef>
          <a:fontRef idx="minor">
            <a:schemeClr val="dk1"/>
          </a:fontRef>
        </p:style>
        <p:txBody>
          <a:bodyPr/>
          <a:lstStyle/>
          <a:p>
            <a:pPr algn="ctr"/>
            <a:r>
              <a:rPr lang="en-GB" dirty="0"/>
              <a:t>Richard </a:t>
            </a:r>
            <a:r>
              <a:rPr lang="en-GB" dirty="0" err="1"/>
              <a:t>Gula</a:t>
            </a:r>
            <a:endParaRPr lang="en-GB" dirty="0"/>
          </a:p>
        </p:txBody>
      </p:sp>
      <p:sp>
        <p:nvSpPr>
          <p:cNvPr id="7" name="Content Placeholder 6"/>
          <p:cNvSpPr>
            <a:spLocks noGrp="1"/>
          </p:cNvSpPr>
          <p:nvPr>
            <p:ph sz="quarter" idx="4"/>
          </p:nvPr>
        </p:nvSpPr>
        <p:spPr/>
        <p:style>
          <a:lnRef idx="1">
            <a:schemeClr val="accent2"/>
          </a:lnRef>
          <a:fillRef idx="2">
            <a:schemeClr val="accent2"/>
          </a:fillRef>
          <a:effectRef idx="1">
            <a:schemeClr val="accent2"/>
          </a:effectRef>
          <a:fontRef idx="minor">
            <a:schemeClr val="dk1"/>
          </a:fontRef>
        </p:style>
        <p:txBody>
          <a:bodyPr/>
          <a:lstStyle/>
          <a:p>
            <a:pPr algn="ctr">
              <a:buNone/>
            </a:pPr>
            <a:r>
              <a:rPr lang="en-GB" dirty="0" err="1"/>
              <a:t>Gula</a:t>
            </a:r>
            <a:r>
              <a:rPr lang="en-GB" dirty="0"/>
              <a:t> says it is misleading to view conscience as a series of laws. He said that communities which influence how we see the world determine how our conscience works.</a:t>
            </a:r>
          </a:p>
        </p:txBody>
      </p:sp>
    </p:spTree>
    <p:extLst>
      <p:ext uri="{BB962C8B-B14F-4D97-AF65-F5344CB8AC3E}">
        <p14:creationId xmlns:p14="http://schemas.microsoft.com/office/powerpoint/2010/main" val="2675316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b="1" dirty="0"/>
              <a:t>Vincent </a:t>
            </a:r>
            <a:r>
              <a:rPr lang="en-GB" b="1" dirty="0" err="1"/>
              <a:t>MacNamara</a:t>
            </a:r>
            <a:endParaRPr lang="en-GB" dirty="0"/>
          </a:p>
        </p:txBody>
      </p:sp>
      <p:sp>
        <p:nvSpPr>
          <p:cNvPr id="3" name="Content Placeholder 2"/>
          <p:cNvSpPr>
            <a:spLocks noGrp="1"/>
          </p:cNvSpPr>
          <p:nvPr>
            <p:ph idx="1"/>
          </p:nvPr>
        </p:nvSpPr>
        <p:spPr/>
        <p:txBody>
          <a:bodyPr>
            <a:normAutofit/>
          </a:bodyPr>
          <a:lstStyle/>
          <a:p>
            <a:pPr algn="ctr">
              <a:buNone/>
            </a:pPr>
            <a:r>
              <a:rPr lang="en-GB" dirty="0"/>
              <a:t>      </a:t>
            </a:r>
            <a:r>
              <a:rPr lang="en-GB" dirty="0" err="1"/>
              <a:t>MacNamara</a:t>
            </a:r>
            <a:r>
              <a:rPr lang="en-GB" dirty="0"/>
              <a:t> is probably the best of the modern day ethicists to talk about in an exam. He says the conscience is not a voice, as Newman argues, but an </a:t>
            </a:r>
            <a:r>
              <a:rPr lang="en-GB" b="1" dirty="0"/>
              <a:t>attitude</a:t>
            </a:r>
            <a:r>
              <a:rPr lang="en-GB" dirty="0"/>
              <a:t>. He criticises Aquinas for referring to it as a 'faculty' we possess.</a:t>
            </a:r>
            <a:br>
              <a:rPr lang="en-GB" dirty="0"/>
            </a:br>
            <a:br>
              <a:rPr lang="en-GB" dirty="0"/>
            </a:br>
            <a:r>
              <a:rPr lang="en-GB" dirty="0"/>
              <a:t>Life is a moral path, </a:t>
            </a:r>
            <a:r>
              <a:rPr lang="en-GB" dirty="0" err="1"/>
              <a:t>MacNamara</a:t>
            </a:r>
            <a:r>
              <a:rPr lang="en-GB" dirty="0"/>
              <a:t> says, and it is up to us how we follow it. The attitude of our conscience shouldn't revolve around pleasure and profit. His belief is arguably quite similar to a virtue ethics approach of learning and an attitude we </a:t>
            </a:r>
            <a:r>
              <a:rPr lang="en-GB" dirty="0" err="1"/>
              <a:t>develope</a:t>
            </a:r>
            <a:r>
              <a:rPr lang="en-GB" dirty="0"/>
              <a:t>, and he says that</a:t>
            </a:r>
            <a:br>
              <a:rPr lang="en-GB" dirty="0"/>
            </a:br>
            <a:br>
              <a:rPr lang="en-GB" dirty="0"/>
            </a:br>
            <a:r>
              <a:rPr lang="en-GB" i="1" dirty="0">
                <a:solidFill>
                  <a:srgbClr val="0070C0"/>
                </a:solidFill>
              </a:rPr>
              <a:t>"It is not so much that I have a conscience as that I am a conscience"</a:t>
            </a:r>
            <a:endParaRPr lang="en-GB" dirty="0">
              <a:solidFill>
                <a:srgbClr val="0070C0"/>
              </a:solidFill>
            </a:endParaRPr>
          </a:p>
        </p:txBody>
      </p:sp>
    </p:spTree>
    <p:extLst>
      <p:ext uri="{BB962C8B-B14F-4D97-AF65-F5344CB8AC3E}">
        <p14:creationId xmlns:p14="http://schemas.microsoft.com/office/powerpoint/2010/main" val="3342985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6170"/>
          </a:xfrm>
        </p:spPr>
        <p:style>
          <a:lnRef idx="2">
            <a:schemeClr val="accent1"/>
          </a:lnRef>
          <a:fillRef idx="1">
            <a:schemeClr val="lt1"/>
          </a:fillRef>
          <a:effectRef idx="0">
            <a:schemeClr val="accent1"/>
          </a:effectRef>
          <a:fontRef idx="minor">
            <a:schemeClr val="dk1"/>
          </a:fontRef>
        </p:style>
        <p:txBody>
          <a:bodyPr/>
          <a:lstStyle/>
          <a:p>
            <a:r>
              <a:rPr lang="en-GB" dirty="0"/>
              <a:t>What is Conscience?</a:t>
            </a:r>
          </a:p>
        </p:txBody>
      </p:sp>
      <p:sp>
        <p:nvSpPr>
          <p:cNvPr id="3" name="Content Placeholder 2"/>
          <p:cNvSpPr>
            <a:spLocks noGrp="1"/>
          </p:cNvSpPr>
          <p:nvPr>
            <p:ph idx="1"/>
          </p:nvPr>
        </p:nvSpPr>
        <p:spPr>
          <a:xfrm>
            <a:off x="1258349" y="1600200"/>
            <a:ext cx="9158131" cy="4925144"/>
          </a:xfrm>
        </p:spPr>
        <p:txBody>
          <a:bodyPr>
            <a:normAutofit fontScale="92500" lnSpcReduction="10000"/>
          </a:bodyPr>
          <a:lstStyle/>
          <a:p>
            <a:pPr>
              <a:buNone/>
            </a:pPr>
            <a:r>
              <a:rPr lang="en-GB" dirty="0"/>
              <a:t>The Oxford Dictionary of English defines conscience as:</a:t>
            </a:r>
          </a:p>
          <a:p>
            <a:pPr algn="ctr">
              <a:buNone/>
            </a:pPr>
            <a:r>
              <a:rPr lang="en-GB" dirty="0">
                <a:solidFill>
                  <a:srgbClr val="FF0000"/>
                </a:solidFill>
              </a:rPr>
              <a:t>A person’s moral sense of right and wrong, viewed as acting as a guide to one's behaviour.</a:t>
            </a:r>
          </a:p>
          <a:p>
            <a:pPr algn="ctr">
              <a:buNone/>
            </a:pPr>
            <a:endParaRPr lang="en-GB" dirty="0"/>
          </a:p>
          <a:p>
            <a:pPr algn="ctr">
              <a:buNone/>
            </a:pPr>
            <a:r>
              <a:rPr lang="en-GB" dirty="0"/>
              <a:t>As such it ought to be expected that conscience should play a decisive role in any moral decision. Yet, if you turn to recent books on moral philosophy, it becomes clear that conscience plays very little part in contemporary ethics. </a:t>
            </a:r>
          </a:p>
          <a:p>
            <a:pPr algn="ctr">
              <a:buNone/>
            </a:pPr>
            <a:endParaRPr lang="en-GB" dirty="0"/>
          </a:p>
          <a:p>
            <a:pPr algn="ctr">
              <a:buNone/>
            </a:pPr>
            <a:r>
              <a:rPr lang="en-GB" dirty="0"/>
              <a:t>Its bad press is, in part, due to two factors. These are (a) that scholars have differed radically over what they mean by conscience and (b) the source of the conscience continues to be highly contested. </a:t>
            </a:r>
          </a:p>
        </p:txBody>
      </p:sp>
    </p:spTree>
    <p:extLst>
      <p:ext uri="{BB962C8B-B14F-4D97-AF65-F5344CB8AC3E}">
        <p14:creationId xmlns:p14="http://schemas.microsoft.com/office/powerpoint/2010/main" val="4012575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718457" y="1250819"/>
            <a:ext cx="10151706"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alibri" panose="020F0502020204030204" pitchFamily="34" charset="0"/>
                <a:ea typeface="Batang" panose="02030600000101010101" pitchFamily="18" charset="-127"/>
                <a:cs typeface="Arial" panose="020B0604020202020204" pitchFamily="34" charset="0"/>
              </a:rPr>
              <a:t> </a:t>
            </a:r>
            <a:endParaRPr kumimoji="0" lang="en-GB" altLang="en-US"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People should take notice of their conscience because</a:t>
            </a:r>
            <a:r>
              <a:rPr kumimoji="0" lang="en-GB" altLang="en-US" sz="1600" b="1" i="0" u="sng" strike="noStrike" cap="none" normalizeH="0" baseline="0" dirty="0">
                <a:ln>
                  <a:noFill/>
                </a:ln>
                <a:solidFill>
                  <a:schemeClr val="tx1"/>
                </a:solidFill>
                <a:effectLst/>
                <a:latin typeface="Calibri" panose="020F0502020204030204" pitchFamily="34" charset="0"/>
                <a:ea typeface="Batang" panose="02030600000101010101" pitchFamily="18" charset="-127"/>
                <a:cs typeface="Arial" panose="020B0604020202020204" pitchFamily="34" charset="0"/>
              </a:rPr>
              <a:t>…</a:t>
            </a:r>
            <a:endParaRPr kumimoji="0" lang="en-GB" altLang="en-US"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The law and religion is not always right and does not always reflect changing society. For example many young Catholics use contraception when the Church does not allow it. They have made this decision because their conscience tells them that protecting themselves from unprepared pregnancy and sexually transmitted diseases is the right thing to do.</a:t>
            </a:r>
            <a:endParaRPr kumimoji="0" lang="en-GB" altLang="en-US"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alibri" panose="020F0502020204030204" pitchFamily="34" charset="0"/>
                <a:ea typeface="Batang" panose="02030600000101010101" pitchFamily="18" charset="-127"/>
                <a:cs typeface="Arial" panose="020B0604020202020204" pitchFamily="34" charset="0"/>
              </a:rPr>
              <a:t> </a:t>
            </a:r>
            <a:endParaRPr kumimoji="0" lang="en-GB" altLang="en-US"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Martin Luther King followed his conscience and went</a:t>
            </a:r>
            <a:endParaRPr kumimoji="0" lang="en-GB" altLang="en-US"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against the laws to fight for civil rights. The outcome of this was a new set of laws which were fairer than the previous racist laws that had been in place.</a:t>
            </a:r>
            <a:endParaRPr kumimoji="0" lang="en-GB" altLang="en-US"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The conscience can give you an alternative to established norms and rules</a:t>
            </a:r>
            <a:endParaRPr kumimoji="0" lang="en-GB" altLang="en-US"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alibri" panose="020F0502020204030204" pitchFamily="34" charset="0"/>
                <a:ea typeface="Batang" panose="02030600000101010101" pitchFamily="18" charset="-127"/>
                <a:cs typeface="Arial" panose="020B0604020202020204" pitchFamily="34" charset="0"/>
              </a:rPr>
              <a:t> </a:t>
            </a:r>
            <a:endParaRPr kumimoji="0" lang="en-GB" altLang="en-US"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Religious people view the conscience as the voice of God therefore it should be followed as it will always lead to the good.</a:t>
            </a:r>
            <a:endParaRPr kumimoji="0" lang="en-GB" altLang="en-US"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alibri" panose="020F0502020204030204" pitchFamily="34" charset="0"/>
                <a:ea typeface="Batang" panose="02030600000101010101" pitchFamily="18" charset="-127"/>
                <a:cs typeface="Arial" panose="020B0604020202020204" pitchFamily="34" charset="0"/>
              </a:rPr>
              <a:t> </a:t>
            </a:r>
            <a:endParaRPr kumimoji="0" lang="en-GB" altLang="en-US"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People are conscientious objectors to war, meat eating, testing on animals etc. this shows that the conscience can lead to positive social changes.</a:t>
            </a:r>
            <a:endParaRPr kumimoji="0" lang="en-GB" altLang="en-US" sz="1600" b="0" i="0" u="none" strike="noStrike" cap="none" normalizeH="0" baseline="0" dirty="0">
              <a:ln>
                <a:noFill/>
              </a:ln>
              <a:solidFill>
                <a:schemeClr val="tx1"/>
              </a:solidFill>
              <a:effectLst/>
              <a:latin typeface="Arial" panose="020B0604020202020204" pitchFamily="34" charset="0"/>
            </a:endParaRPr>
          </a:p>
        </p:txBody>
      </p:sp>
      <p:sp>
        <p:nvSpPr>
          <p:cNvPr id="10" name="TextBox 9"/>
          <p:cNvSpPr txBox="1"/>
          <p:nvPr/>
        </p:nvSpPr>
        <p:spPr>
          <a:xfrm>
            <a:off x="615820" y="233265"/>
            <a:ext cx="10552923" cy="707886"/>
          </a:xfrm>
          <a:prstGeom prst="rect">
            <a:avLst/>
          </a:prstGeom>
          <a:noFill/>
          <a:ln w="31750">
            <a:solidFill>
              <a:schemeClr val="accent2"/>
            </a:solidFill>
          </a:ln>
        </p:spPr>
        <p:txBody>
          <a:bodyPr wrap="square" rtlCol="0">
            <a:spAutoFit/>
          </a:bodyPr>
          <a:lstStyle/>
          <a:p>
            <a:r>
              <a:rPr lang="en-GB" sz="4000" dirty="0">
                <a:solidFill>
                  <a:srgbClr val="7030A0"/>
                </a:solidFill>
              </a:rPr>
              <a:t>Evaluate: should we listen to our Conscience?</a:t>
            </a:r>
          </a:p>
        </p:txBody>
      </p:sp>
    </p:spTree>
    <p:extLst>
      <p:ext uri="{BB962C8B-B14F-4D97-AF65-F5344CB8AC3E}">
        <p14:creationId xmlns:p14="http://schemas.microsoft.com/office/powerpoint/2010/main" val="217275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15820" y="233265"/>
            <a:ext cx="10552923" cy="707886"/>
          </a:xfrm>
          <a:prstGeom prst="rect">
            <a:avLst/>
          </a:prstGeom>
          <a:noFill/>
          <a:ln w="31750">
            <a:solidFill>
              <a:schemeClr val="accent2"/>
            </a:solidFill>
          </a:ln>
        </p:spPr>
        <p:txBody>
          <a:bodyPr wrap="square" rtlCol="0">
            <a:spAutoFit/>
          </a:bodyPr>
          <a:lstStyle/>
          <a:p>
            <a:r>
              <a:rPr lang="en-GB" sz="4000" dirty="0">
                <a:solidFill>
                  <a:srgbClr val="7030A0"/>
                </a:solidFill>
              </a:rPr>
              <a:t>Evaluate: should we listen to our Conscience?</a:t>
            </a:r>
          </a:p>
        </p:txBody>
      </p:sp>
      <p:sp>
        <p:nvSpPr>
          <p:cNvPr id="3" name="Rectangle 1"/>
          <p:cNvSpPr>
            <a:spLocks noChangeArrowheads="1"/>
          </p:cNvSpPr>
          <p:nvPr/>
        </p:nvSpPr>
        <p:spPr bwMode="auto">
          <a:xfrm>
            <a:off x="797766" y="1228845"/>
            <a:ext cx="10189029"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1" i="0" u="sng"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People should not rely on their consciences because</a:t>
            </a:r>
            <a:r>
              <a:rPr kumimoji="0" lang="en-GB" altLang="en-US" sz="1400" b="1" i="0" u="sng" strike="noStrike" cap="none" normalizeH="0" baseline="0" dirty="0">
                <a:ln>
                  <a:noFill/>
                </a:ln>
                <a:solidFill>
                  <a:schemeClr val="tx1"/>
                </a:solidFill>
                <a:effectLst/>
                <a:latin typeface="Calibri" panose="020F0502020204030204" pitchFamily="34" charset="0"/>
                <a:ea typeface="Batang" panose="02030600000101010101" pitchFamily="18" charset="-127"/>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Even Aquinas said that the principles that guide a conscience might be misleading if the person did not have the correct faculty of reason, so the conscience cannot always be relied upon to make the correct decisions. A Catholic Christian might argue that the Bible is as important if not more important than the conscience when making moral decisions.</a:t>
            </a:r>
            <a:r>
              <a:rPr kumimoji="0" lang="en-GB" altLang="en-US" sz="1400" b="0" i="0" u="none" strike="noStrike" cap="none" normalizeH="0" baseline="0" dirty="0">
                <a:ln>
                  <a:noFill/>
                </a:ln>
                <a:solidFill>
                  <a:srgbClr val="000000"/>
                </a:solidFill>
                <a:effectLst/>
                <a:latin typeface="Comic Sans MS" panose="030F0702030302020204" pitchFamily="66" charset="0"/>
                <a:ea typeface="Calibri" panose="020F0502020204030204" pitchFamily="34" charset="0"/>
                <a:cs typeface="Arial" panose="020B0604020202020204" pitchFamily="34" charset="0"/>
              </a:rPr>
              <a:t> </a:t>
            </a: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alibri" panose="020F0502020204030204" pitchFamily="34" charset="0"/>
                <a:ea typeface="Batang" panose="02030600000101010101" pitchFamily="18" charset="-127"/>
                <a:cs typeface="Arial" panose="020B0604020202020204" pitchFamily="34" charset="0"/>
              </a:rPr>
              <a:t> </a:t>
            </a: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If you give conscience supreme authority then what about all those people who would say that their conscience told them to kill or do other harmful acts.</a:t>
            </a: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alibri" panose="020F0502020204030204" pitchFamily="34" charset="0"/>
                <a:ea typeface="Batang" panose="02030600000101010101" pitchFamily="18" charset="-127"/>
                <a:cs typeface="Arial" panose="020B0604020202020204" pitchFamily="34" charset="0"/>
              </a:rPr>
              <a:t> </a:t>
            </a: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If the conscience really is the voice of God then why do so many people feel torn when making moral decisions, one would expect the voice of God to be clear.</a:t>
            </a: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alibri" panose="020F0502020204030204" pitchFamily="34" charset="0"/>
                <a:ea typeface="Batang" panose="02030600000101010101" pitchFamily="18" charset="-127"/>
                <a:cs typeface="Arial" panose="020B0604020202020204" pitchFamily="34" charset="0"/>
              </a:rPr>
              <a:t> </a:t>
            </a: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The conscience should not really be relied upon, as its existence is not proven. The conscience could just be norms and values of a particular society and not an inner voice. Or as Freud argued, conscience is associated with guilt</a:t>
            </a: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alibri" panose="020F0502020204030204" pitchFamily="34" charset="0"/>
                <a:ea typeface="Batang" panose="02030600000101010101" pitchFamily="18" charset="-127"/>
                <a:cs typeface="Arial" panose="020B0604020202020204" pitchFamily="34" charset="0"/>
              </a:rPr>
              <a:t> </a:t>
            </a: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It would seem that conscience is irrational and that there are better ways of making moral decisions such as the principle of utilitarianism, doing the greatest good for the greatest number</a:t>
            </a: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alibri" panose="020F0502020204030204" pitchFamily="34" charset="0"/>
                <a:ea typeface="Batang" panose="02030600000101010101" pitchFamily="18" charset="-127"/>
                <a:cs typeface="Arial" panose="020B0604020202020204" pitchFamily="34" charset="0"/>
              </a:rPr>
              <a:t> </a:t>
            </a: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However, instead of viewing the conscience as the voice of God, one could argue that our conscience is a stream of thought that allows us to reflect before making decisions. In this light then the conscience can only be a positive tool in moral decision making. </a:t>
            </a:r>
            <a:endParaRPr kumimoji="0" lang="en-GB"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mic Sans MS" panose="030F0702030302020204" pitchFamily="66" charset="0"/>
                <a:ea typeface="Batang" panose="02030600000101010101" pitchFamily="18" charset="-127"/>
                <a:cs typeface="Arial" panose="020B0604020202020204" pitchFamily="34" charset="0"/>
              </a:rPr>
              <a:t>Emphasis on the conscience could allow for a more relative approach to ethics, as one cannot predict how our conscience will direct us. </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37990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2620" y="3037114"/>
            <a:ext cx="9144000" cy="2387600"/>
          </a:xfrm>
          <a:ln w="25400">
            <a:solidFill>
              <a:schemeClr val="accent1"/>
            </a:solidFill>
          </a:ln>
        </p:spPr>
        <p:txBody>
          <a:bodyPr>
            <a:normAutofit fontScale="90000"/>
          </a:bodyPr>
          <a:lstStyle/>
          <a:p>
            <a:r>
              <a:rPr lang="en-GB" dirty="0">
                <a:solidFill>
                  <a:srgbClr val="FF0000"/>
                </a:solidFill>
              </a:rPr>
              <a:t>Critically assess the view that the conscience is the voice of God.</a:t>
            </a:r>
          </a:p>
        </p:txBody>
      </p:sp>
      <p:sp>
        <p:nvSpPr>
          <p:cNvPr id="3" name="Subtitle 2"/>
          <p:cNvSpPr>
            <a:spLocks noGrp="1"/>
          </p:cNvSpPr>
          <p:nvPr>
            <p:ph type="subTitle" idx="1"/>
          </p:nvPr>
        </p:nvSpPr>
        <p:spPr>
          <a:xfrm>
            <a:off x="1915886" y="849507"/>
            <a:ext cx="9144000" cy="1655762"/>
          </a:xfrm>
        </p:spPr>
        <p:txBody>
          <a:bodyPr>
            <a:normAutofit/>
          </a:bodyPr>
          <a:lstStyle/>
          <a:p>
            <a:r>
              <a:rPr lang="en-GB" sz="3600" dirty="0">
                <a:solidFill>
                  <a:srgbClr val="0070C0"/>
                </a:solidFill>
              </a:rPr>
              <a:t>Evaluate and Plan:</a:t>
            </a:r>
          </a:p>
        </p:txBody>
      </p:sp>
    </p:spTree>
    <p:extLst>
      <p:ext uri="{BB962C8B-B14F-4D97-AF65-F5344CB8AC3E}">
        <p14:creationId xmlns:p14="http://schemas.microsoft.com/office/powerpoint/2010/main" val="226652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768" y="274638"/>
            <a:ext cx="4176464" cy="922114"/>
          </a:xfrm>
          <a:ln w="28575">
            <a:solidFill>
              <a:schemeClr val="tx1"/>
            </a:solidFill>
          </a:ln>
        </p:spPr>
        <p:txBody>
          <a:bodyPr/>
          <a:lstStyle/>
          <a:p>
            <a:r>
              <a:rPr lang="en-GB" dirty="0"/>
              <a:t>List the thinkers</a:t>
            </a:r>
          </a:p>
        </p:txBody>
      </p:sp>
      <p:sp>
        <p:nvSpPr>
          <p:cNvPr id="6" name="Title 1"/>
          <p:cNvSpPr txBox="1">
            <a:spLocks/>
          </p:cNvSpPr>
          <p:nvPr/>
        </p:nvSpPr>
        <p:spPr>
          <a:xfrm>
            <a:off x="1147665" y="1556792"/>
            <a:ext cx="4012231" cy="1008112"/>
          </a:xfrm>
          <a:prstGeom prst="rect">
            <a:avLst/>
          </a:prstGeom>
          <a:ln w="28575">
            <a:solidFill>
              <a:srgbClr val="0066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a:t>For the statement</a:t>
            </a:r>
          </a:p>
        </p:txBody>
      </p:sp>
      <p:sp>
        <p:nvSpPr>
          <p:cNvPr id="3" name="TextBox 2"/>
          <p:cNvSpPr txBox="1"/>
          <p:nvPr/>
        </p:nvSpPr>
        <p:spPr>
          <a:xfrm>
            <a:off x="1147665" y="2808919"/>
            <a:ext cx="4012231" cy="3785652"/>
          </a:xfrm>
          <a:prstGeom prst="rect">
            <a:avLst/>
          </a:prstGeom>
          <a:noFill/>
          <a:ln w="31750">
            <a:solidFill>
              <a:srgbClr val="006600"/>
            </a:solidFill>
          </a:ln>
        </p:spPr>
        <p:txBody>
          <a:bodyPr wrap="square" rtlCol="0">
            <a:spAutoFit/>
          </a:bodyPr>
          <a:lstStyle/>
          <a:p>
            <a:r>
              <a:rPr lang="en-GB" sz="2400" b="1" u="sng" dirty="0"/>
              <a:t>Key Thinkers:</a:t>
            </a:r>
          </a:p>
          <a:p>
            <a:r>
              <a:rPr lang="en-GB" sz="2400" b="1" dirty="0"/>
              <a:t>Augustine </a:t>
            </a:r>
          </a:p>
          <a:p>
            <a:r>
              <a:rPr lang="en-GB" sz="2400" b="1" dirty="0"/>
              <a:t>Aquinas</a:t>
            </a:r>
          </a:p>
          <a:p>
            <a:r>
              <a:rPr lang="en-GB" sz="2400" b="1" dirty="0"/>
              <a:t>Butler</a:t>
            </a:r>
          </a:p>
          <a:p>
            <a:r>
              <a:rPr lang="en-GB" sz="2400" b="1" dirty="0"/>
              <a:t>Newman</a:t>
            </a:r>
          </a:p>
          <a:p>
            <a:endParaRPr lang="en-GB" sz="2400" b="1" dirty="0"/>
          </a:p>
          <a:p>
            <a:r>
              <a:rPr lang="en-GB" sz="2400" u="sng" dirty="0"/>
              <a:t>Little Thinkers:</a:t>
            </a:r>
          </a:p>
          <a:p>
            <a:r>
              <a:rPr lang="en-GB" sz="2400" dirty="0"/>
              <a:t>Plato</a:t>
            </a:r>
          </a:p>
          <a:p>
            <a:r>
              <a:rPr lang="en-GB" sz="2400" dirty="0"/>
              <a:t>Moore</a:t>
            </a:r>
          </a:p>
          <a:p>
            <a:r>
              <a:rPr lang="en-GB" sz="2400" dirty="0"/>
              <a:t>Kant</a:t>
            </a:r>
            <a:endParaRPr lang="en-GB" dirty="0"/>
          </a:p>
        </p:txBody>
      </p:sp>
      <p:sp>
        <p:nvSpPr>
          <p:cNvPr id="4" name="TextBox 3"/>
          <p:cNvSpPr txBox="1"/>
          <p:nvPr/>
        </p:nvSpPr>
        <p:spPr>
          <a:xfrm>
            <a:off x="6888088" y="1649085"/>
            <a:ext cx="4504590" cy="954107"/>
          </a:xfrm>
          <a:prstGeom prst="rect">
            <a:avLst/>
          </a:prstGeom>
          <a:noFill/>
          <a:ln w="34925">
            <a:solidFill>
              <a:srgbClr val="C00000"/>
            </a:solidFill>
          </a:ln>
        </p:spPr>
        <p:txBody>
          <a:bodyPr wrap="square" rtlCol="0">
            <a:spAutoFit/>
          </a:bodyPr>
          <a:lstStyle/>
          <a:p>
            <a:r>
              <a:rPr lang="en-GB" sz="2800" dirty="0"/>
              <a:t>Against the Statement</a:t>
            </a:r>
          </a:p>
          <a:p>
            <a:endParaRPr lang="en-GB" sz="2800" dirty="0"/>
          </a:p>
        </p:txBody>
      </p:sp>
      <p:sp>
        <p:nvSpPr>
          <p:cNvPr id="5" name="TextBox 4"/>
          <p:cNvSpPr txBox="1"/>
          <p:nvPr/>
        </p:nvSpPr>
        <p:spPr>
          <a:xfrm>
            <a:off x="6888088" y="2808919"/>
            <a:ext cx="4504590" cy="3785652"/>
          </a:xfrm>
          <a:prstGeom prst="rect">
            <a:avLst/>
          </a:prstGeom>
          <a:noFill/>
          <a:ln w="38100">
            <a:solidFill>
              <a:srgbClr val="C00000"/>
            </a:solidFill>
          </a:ln>
        </p:spPr>
        <p:txBody>
          <a:bodyPr wrap="square" rtlCol="0">
            <a:spAutoFit/>
          </a:bodyPr>
          <a:lstStyle/>
          <a:p>
            <a:r>
              <a:rPr lang="en-GB" sz="2400" b="1" u="sng" dirty="0"/>
              <a:t>Key Thinkers:</a:t>
            </a:r>
          </a:p>
          <a:p>
            <a:r>
              <a:rPr lang="en-GB" sz="2400" b="1" dirty="0"/>
              <a:t>Freud</a:t>
            </a:r>
          </a:p>
          <a:p>
            <a:r>
              <a:rPr lang="en-GB" sz="2400" b="1" dirty="0"/>
              <a:t>Fromm</a:t>
            </a:r>
          </a:p>
          <a:p>
            <a:endParaRPr lang="en-GB" sz="2400" b="1" dirty="0"/>
          </a:p>
          <a:p>
            <a:r>
              <a:rPr lang="en-GB" sz="2400" u="sng" dirty="0"/>
              <a:t>Little thinkers:</a:t>
            </a:r>
          </a:p>
          <a:p>
            <a:r>
              <a:rPr lang="en-GB" sz="2400" dirty="0"/>
              <a:t>Nietzsche</a:t>
            </a:r>
          </a:p>
          <a:p>
            <a:r>
              <a:rPr lang="en-GB" sz="2400" dirty="0"/>
              <a:t>Marx</a:t>
            </a:r>
          </a:p>
          <a:p>
            <a:r>
              <a:rPr lang="en-GB" sz="2400" dirty="0"/>
              <a:t>Hobbs</a:t>
            </a:r>
          </a:p>
          <a:p>
            <a:r>
              <a:rPr lang="en-GB" sz="2400" dirty="0"/>
              <a:t>Dawkins</a:t>
            </a:r>
          </a:p>
          <a:p>
            <a:r>
              <a:rPr lang="en-GB" sz="2400" dirty="0"/>
              <a:t>Bentham</a:t>
            </a:r>
          </a:p>
        </p:txBody>
      </p:sp>
    </p:spTree>
    <p:extLst>
      <p:ext uri="{BB962C8B-B14F-4D97-AF65-F5344CB8AC3E}">
        <p14:creationId xmlns:p14="http://schemas.microsoft.com/office/powerpoint/2010/main" val="530365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C00000"/>
            </a:solidFill>
          </a:ln>
        </p:spPr>
        <p:txBody>
          <a:bodyPr/>
          <a:lstStyle/>
          <a:p>
            <a:r>
              <a:rPr lang="en-GB" dirty="0"/>
              <a:t>Past questions to do plans for:</a:t>
            </a:r>
          </a:p>
        </p:txBody>
      </p:sp>
      <p:sp>
        <p:nvSpPr>
          <p:cNvPr id="3" name="Content Placeholder 2"/>
          <p:cNvSpPr>
            <a:spLocks noGrp="1"/>
          </p:cNvSpPr>
          <p:nvPr>
            <p:ph idx="1"/>
          </p:nvPr>
        </p:nvSpPr>
        <p:spPr/>
        <p:txBody>
          <a:bodyPr>
            <a:normAutofit fontScale="92500" lnSpcReduction="10000"/>
          </a:bodyPr>
          <a:lstStyle/>
          <a:p>
            <a:pPr marL="0" indent="0">
              <a:buNone/>
            </a:pPr>
            <a:r>
              <a:rPr lang="en-GB" b="1" dirty="0"/>
              <a:t>Jan 2010</a:t>
            </a:r>
            <a:endParaRPr lang="en-GB" dirty="0"/>
          </a:p>
          <a:p>
            <a:pPr marL="0" indent="0">
              <a:buNone/>
            </a:pPr>
            <a:r>
              <a:rPr lang="en-GB" dirty="0"/>
              <a:t>Assess the view that conscience need not always be obeyed</a:t>
            </a:r>
          </a:p>
          <a:p>
            <a:pPr marL="0" indent="0">
              <a:buNone/>
            </a:pPr>
            <a:r>
              <a:rPr lang="en-GB" b="1" dirty="0"/>
              <a:t>June 2010</a:t>
            </a:r>
            <a:endParaRPr lang="en-GB" dirty="0"/>
          </a:p>
          <a:p>
            <a:pPr marL="0" indent="0">
              <a:buNone/>
            </a:pPr>
            <a:r>
              <a:rPr lang="en-GB" dirty="0"/>
              <a:t>Critically assess the view that conscience is  not a reliable guide to ethical decision-making. </a:t>
            </a:r>
          </a:p>
          <a:p>
            <a:pPr marL="0" indent="0">
              <a:buNone/>
            </a:pPr>
            <a:r>
              <a:rPr lang="en-GB" b="1" dirty="0"/>
              <a:t>Jan 2011</a:t>
            </a:r>
            <a:endParaRPr lang="en-GB" dirty="0"/>
          </a:p>
          <a:p>
            <a:pPr marL="0" indent="0">
              <a:buNone/>
            </a:pPr>
            <a:r>
              <a:rPr lang="en-GB" dirty="0"/>
              <a:t>Critically assess the claim that conscience is the voice of reason</a:t>
            </a:r>
          </a:p>
          <a:p>
            <a:pPr marL="0" indent="0">
              <a:buNone/>
            </a:pPr>
            <a:r>
              <a:rPr lang="en-GB" b="1" dirty="0"/>
              <a:t>June 2012 </a:t>
            </a:r>
            <a:endParaRPr lang="en-GB" dirty="0"/>
          </a:p>
          <a:p>
            <a:pPr marL="0" indent="0">
              <a:buNone/>
            </a:pPr>
            <a:r>
              <a:rPr lang="en-GB" dirty="0"/>
              <a:t>How convincing are Butler's claims that people have an innate sense of right and wrong? </a:t>
            </a:r>
          </a:p>
        </p:txBody>
      </p:sp>
    </p:spTree>
    <p:extLst>
      <p:ext uri="{BB962C8B-B14F-4D97-AF65-F5344CB8AC3E}">
        <p14:creationId xmlns:p14="http://schemas.microsoft.com/office/powerpoint/2010/main" val="426839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1337"/>
          </a:xfrm>
        </p:spPr>
        <p:style>
          <a:lnRef idx="2">
            <a:schemeClr val="accent1"/>
          </a:lnRef>
          <a:fillRef idx="1">
            <a:schemeClr val="lt1"/>
          </a:fillRef>
          <a:effectRef idx="0">
            <a:schemeClr val="accent1"/>
          </a:effectRef>
          <a:fontRef idx="minor">
            <a:schemeClr val="dk1"/>
          </a:fontRef>
        </p:style>
        <p:txBody>
          <a:bodyPr/>
          <a:lstStyle/>
          <a:p>
            <a:r>
              <a:rPr lang="en-GB" dirty="0"/>
              <a:t>Conscience</a:t>
            </a:r>
          </a:p>
        </p:txBody>
      </p:sp>
      <p:sp>
        <p:nvSpPr>
          <p:cNvPr id="3" name="Content Placeholder 2"/>
          <p:cNvSpPr>
            <a:spLocks noGrp="1"/>
          </p:cNvSpPr>
          <p:nvPr>
            <p:ph idx="1"/>
          </p:nvPr>
        </p:nvSpPr>
        <p:spPr>
          <a:xfrm>
            <a:off x="838201" y="1628800"/>
            <a:ext cx="10515600" cy="5069160"/>
          </a:xfrm>
        </p:spPr>
        <p:txBody>
          <a:bodyPr>
            <a:normAutofit fontScale="77500" lnSpcReduction="20000"/>
          </a:bodyPr>
          <a:lstStyle/>
          <a:p>
            <a:pPr algn="ctr">
              <a:buNone/>
            </a:pPr>
            <a:r>
              <a:rPr lang="en-GB" sz="3400" dirty="0"/>
              <a:t>A study of conscience crosses over between psychology and philosophy, because it raises questions about the origins and purpose of guilt feelings and feelings of shame in guiding human behaviour.</a:t>
            </a:r>
          </a:p>
          <a:p>
            <a:pPr algn="ctr">
              <a:buNone/>
            </a:pPr>
            <a:endParaRPr lang="en-GB" sz="3400" dirty="0"/>
          </a:p>
          <a:p>
            <a:pPr lvl="0"/>
            <a:r>
              <a:rPr lang="en-GB" sz="3400" dirty="0">
                <a:solidFill>
                  <a:srgbClr val="FF0000"/>
                </a:solidFill>
              </a:rPr>
              <a:t>Would you ever act against the strong views of your peer group?</a:t>
            </a:r>
          </a:p>
          <a:p>
            <a:pPr lvl="0"/>
            <a:r>
              <a:rPr lang="en-GB" sz="3400" dirty="0">
                <a:solidFill>
                  <a:srgbClr val="FF0000"/>
                </a:solidFill>
              </a:rPr>
              <a:t>Would you ever disobey the voice of your conscience?</a:t>
            </a:r>
          </a:p>
          <a:p>
            <a:pPr lvl="0"/>
            <a:r>
              <a:rPr lang="en-GB" sz="3400" dirty="0">
                <a:solidFill>
                  <a:srgbClr val="FF0000"/>
                </a:solidFill>
              </a:rPr>
              <a:t>Can your conscience be mistaken?</a:t>
            </a:r>
          </a:p>
          <a:p>
            <a:pPr algn="ctr">
              <a:buNone/>
            </a:pPr>
            <a:endParaRPr lang="en-GB" sz="3400" dirty="0"/>
          </a:p>
          <a:p>
            <a:pPr algn="ctr">
              <a:buNone/>
            </a:pPr>
            <a:r>
              <a:rPr lang="en-GB" sz="3400" dirty="0"/>
              <a:t>All this presupposes that we are clear what conscience is. Is it a "voice" in our heads? Or a feeling in our gut? Is it a process of reasoning as Aquinas suggested, or something purely God-given, as Butler argued? Does our conscience come from an authority figure, as Fromm suggests, or from our upbringing, as Freud argued?</a:t>
            </a:r>
          </a:p>
          <a:p>
            <a:endParaRPr lang="en-GB" dirty="0"/>
          </a:p>
        </p:txBody>
      </p:sp>
    </p:spTree>
    <p:extLst>
      <p:ext uri="{BB962C8B-B14F-4D97-AF65-F5344CB8AC3E}">
        <p14:creationId xmlns:p14="http://schemas.microsoft.com/office/powerpoint/2010/main" val="382627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44893"/>
          </a:xfrm>
        </p:spPr>
        <p:style>
          <a:lnRef idx="2">
            <a:schemeClr val="accent1"/>
          </a:lnRef>
          <a:fillRef idx="1">
            <a:schemeClr val="lt1"/>
          </a:fillRef>
          <a:effectRef idx="0">
            <a:schemeClr val="accent1"/>
          </a:effectRef>
          <a:fontRef idx="minor">
            <a:schemeClr val="dk1"/>
          </a:fontRef>
        </p:style>
        <p:txBody>
          <a:bodyPr/>
          <a:lstStyle/>
          <a:p>
            <a:r>
              <a:rPr lang="en-GB" dirty="0"/>
              <a:t>Conscience and God?</a:t>
            </a:r>
          </a:p>
        </p:txBody>
      </p:sp>
      <p:sp>
        <p:nvSpPr>
          <p:cNvPr id="3" name="Content Placeholder 2"/>
          <p:cNvSpPr>
            <a:spLocks noGrp="1"/>
          </p:cNvSpPr>
          <p:nvPr>
            <p:ph idx="1"/>
          </p:nvPr>
        </p:nvSpPr>
        <p:spPr>
          <a:xfrm>
            <a:off x="1191237" y="2004968"/>
            <a:ext cx="9915787" cy="4664391"/>
          </a:xfrm>
        </p:spPr>
        <p:txBody>
          <a:bodyPr>
            <a:normAutofit/>
          </a:bodyPr>
          <a:lstStyle/>
          <a:p>
            <a:pPr algn="ctr">
              <a:buNone/>
            </a:pPr>
            <a:r>
              <a:rPr lang="en-GB" sz="2400" dirty="0"/>
              <a:t>Although there is no Hebrew word for conscience, there is a Greek word </a:t>
            </a:r>
            <a:r>
              <a:rPr lang="en-GB" sz="2400" dirty="0">
                <a:solidFill>
                  <a:srgbClr val="FF0000"/>
                </a:solidFill>
              </a:rPr>
              <a:t>‘</a:t>
            </a:r>
            <a:r>
              <a:rPr lang="en-GB" sz="2400" dirty="0" err="1">
                <a:solidFill>
                  <a:srgbClr val="FF0000"/>
                </a:solidFill>
              </a:rPr>
              <a:t>synderessi</a:t>
            </a:r>
            <a:r>
              <a:rPr lang="en-GB" sz="2400" dirty="0">
                <a:solidFill>
                  <a:srgbClr val="FF0000"/>
                </a:solidFill>
              </a:rPr>
              <a:t>’ </a:t>
            </a:r>
            <a:r>
              <a:rPr lang="en-GB" sz="2400" dirty="0"/>
              <a:t>which appears in the Book of wisdom 17:11. In the New Testament, St Paul mentions conscience many times. He describes it as an awareness of what is good and bad, and observes that it can be weak and mistaken (1 Corinthians 8:10-12). </a:t>
            </a:r>
          </a:p>
          <a:p>
            <a:pPr algn="ctr">
              <a:buNone/>
            </a:pPr>
            <a:endParaRPr lang="en-GB" sz="2400" dirty="0"/>
          </a:p>
          <a:p>
            <a:pPr algn="ctr">
              <a:buNone/>
            </a:pPr>
            <a:endParaRPr lang="en-GB" sz="2400" dirty="0"/>
          </a:p>
          <a:p>
            <a:pPr algn="ctr">
              <a:buNone/>
            </a:pPr>
            <a:r>
              <a:rPr lang="en-GB" sz="2400" dirty="0"/>
              <a:t>Christian writers in the first few centuries developed explanations of conscience and its role in moral decision –making. St Jerome (AD 147-240) saw conscience as the power to distinguish good from evil, writing </a:t>
            </a:r>
            <a:r>
              <a:rPr lang="en-GB" sz="2400" dirty="0">
                <a:solidFill>
                  <a:srgbClr val="FF0000"/>
                </a:solidFill>
              </a:rPr>
              <a:t>‘the spark of conscience...with that we discern that we sin’. </a:t>
            </a:r>
          </a:p>
        </p:txBody>
      </p:sp>
    </p:spTree>
    <p:extLst>
      <p:ext uri="{BB962C8B-B14F-4D97-AF65-F5344CB8AC3E}">
        <p14:creationId xmlns:p14="http://schemas.microsoft.com/office/powerpoint/2010/main" val="233840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br>
              <a:rPr lang="en-GB" b="1" dirty="0"/>
            </a:br>
            <a:r>
              <a:rPr lang="en-GB" b="1" dirty="0"/>
              <a:t>The Bible and Conscience </a:t>
            </a:r>
            <a:br>
              <a:rPr lang="en-GB" b="1" dirty="0"/>
            </a:b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The Old Testament has no word for ‘conscience’, but it does speak of the true heart that interiorises the divine law. Some Old Testament figures experience God calling them to live his will or Law; at other times they experience him probing or judging their hearts. Jesus taught his followers to have a pure heart:</a:t>
            </a:r>
          </a:p>
          <a:p>
            <a:pPr marL="0" indent="0" algn="ctr">
              <a:buNone/>
            </a:pPr>
            <a:r>
              <a:rPr lang="en-GB" i="1" dirty="0">
                <a:solidFill>
                  <a:srgbClr val="0070C0"/>
                </a:solidFill>
              </a:rPr>
              <a:t>God blesses those whose hearts are pure, for they will see God.</a:t>
            </a:r>
            <a:r>
              <a:rPr lang="en-GB" dirty="0">
                <a:solidFill>
                  <a:srgbClr val="0070C0"/>
                </a:solidFill>
              </a:rPr>
              <a:t> Matthew 5:8 </a:t>
            </a:r>
          </a:p>
          <a:p>
            <a:pPr marL="0" indent="0" algn="ctr">
              <a:buNone/>
            </a:pPr>
            <a:endParaRPr lang="en-GB" i="1" dirty="0">
              <a:solidFill>
                <a:srgbClr val="0070C0"/>
              </a:solidFill>
            </a:endParaRPr>
          </a:p>
          <a:p>
            <a:pPr marL="0" indent="0" algn="ctr">
              <a:buNone/>
            </a:pPr>
            <a:r>
              <a:rPr lang="en-GB" i="1" dirty="0">
                <a:solidFill>
                  <a:srgbClr val="0070C0"/>
                </a:solidFill>
              </a:rPr>
              <a:t>What goes into a man's mouth does not make him 'unclean', but what comes out of his mouth, that is what makes him 'unclean' ... the things that come out of the mouth come from the heart, and these make a man 'unclean'.</a:t>
            </a:r>
            <a:r>
              <a:rPr lang="en-GB" dirty="0">
                <a:solidFill>
                  <a:srgbClr val="0070C0"/>
                </a:solidFill>
              </a:rPr>
              <a:t> Matthew 15:11,18 </a:t>
            </a:r>
          </a:p>
          <a:p>
            <a:pPr marL="0" indent="0" algn="ctr">
              <a:buNone/>
            </a:pPr>
            <a:endParaRPr lang="en-GB" i="1" dirty="0">
              <a:solidFill>
                <a:srgbClr val="0070C0"/>
              </a:solidFill>
            </a:endParaRPr>
          </a:p>
          <a:p>
            <a:pPr marL="0" indent="0" algn="ctr">
              <a:buNone/>
            </a:pPr>
            <a:r>
              <a:rPr lang="en-GB" i="1" dirty="0">
                <a:solidFill>
                  <a:srgbClr val="0070C0"/>
                </a:solidFill>
              </a:rPr>
              <a:t>This then is how we know that we belong to the truth, and how we set our hearts at rest in his presence whenever our hearts condemn us. For God is greater than our hearts, and he knows everything. Dear friends, if our hearts do not condemn us, we have confidence before God.</a:t>
            </a:r>
            <a:r>
              <a:rPr lang="en-GB" dirty="0">
                <a:solidFill>
                  <a:srgbClr val="0070C0"/>
                </a:solidFill>
              </a:rPr>
              <a:t> 1 John 3:19-21</a:t>
            </a:r>
          </a:p>
          <a:p>
            <a:endParaRPr lang="en-GB" dirty="0"/>
          </a:p>
        </p:txBody>
      </p:sp>
    </p:spTree>
    <p:extLst>
      <p:ext uri="{BB962C8B-B14F-4D97-AF65-F5344CB8AC3E}">
        <p14:creationId xmlns:p14="http://schemas.microsoft.com/office/powerpoint/2010/main" val="2050467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1120"/>
          </a:xfrm>
        </p:spPr>
        <p:style>
          <a:lnRef idx="2">
            <a:schemeClr val="accent1"/>
          </a:lnRef>
          <a:fillRef idx="1">
            <a:schemeClr val="lt1"/>
          </a:fillRef>
          <a:effectRef idx="0">
            <a:schemeClr val="accent1"/>
          </a:effectRef>
          <a:fontRef idx="minor">
            <a:schemeClr val="dk1"/>
          </a:fontRef>
        </p:style>
        <p:txBody>
          <a:bodyPr/>
          <a:lstStyle/>
          <a:p>
            <a:r>
              <a:rPr lang="en-GB" dirty="0"/>
              <a:t>St Paul and Conscience</a:t>
            </a:r>
          </a:p>
        </p:txBody>
      </p:sp>
      <p:sp>
        <p:nvSpPr>
          <p:cNvPr id="3" name="Content Placeholder 2"/>
          <p:cNvSpPr>
            <a:spLocks noGrp="1"/>
          </p:cNvSpPr>
          <p:nvPr>
            <p:ph idx="1"/>
          </p:nvPr>
        </p:nvSpPr>
        <p:spPr>
          <a:xfrm>
            <a:off x="1082352" y="1860848"/>
            <a:ext cx="9834465" cy="4997152"/>
          </a:xfrm>
        </p:spPr>
        <p:txBody>
          <a:bodyPr>
            <a:normAutofit fontScale="62500" lnSpcReduction="20000"/>
          </a:bodyPr>
          <a:lstStyle/>
          <a:p>
            <a:pPr marL="0" indent="0">
              <a:buNone/>
            </a:pPr>
            <a:r>
              <a:rPr lang="en-GB" sz="3800" dirty="0">
                <a:solidFill>
                  <a:srgbClr val="FF0000"/>
                </a:solidFill>
              </a:rPr>
              <a:t>Paul</a:t>
            </a:r>
            <a:r>
              <a:rPr lang="en-GB" sz="3800" dirty="0"/>
              <a:t> uses the term </a:t>
            </a:r>
            <a:r>
              <a:rPr lang="en-GB" sz="3800" dirty="0" err="1"/>
              <a:t>συνειδησις</a:t>
            </a:r>
            <a:r>
              <a:rPr lang="en-GB" sz="3800" dirty="0"/>
              <a:t> - often translated as </a:t>
            </a:r>
            <a:r>
              <a:rPr lang="en-GB" sz="3800" dirty="0">
                <a:solidFill>
                  <a:srgbClr val="FF0000"/>
                </a:solidFill>
              </a:rPr>
              <a:t>'conscience' and 'heart' </a:t>
            </a:r>
            <a:r>
              <a:rPr lang="en-GB" sz="3800" dirty="0"/>
              <a:t>- to describe the human ability to know and choose the good. He taught that all people, whether or not they are Christians, know what is right and wrong. He said it is written on our hearts: </a:t>
            </a:r>
          </a:p>
          <a:p>
            <a:pPr marL="0" indent="0" algn="ctr">
              <a:buNone/>
            </a:pPr>
            <a:endParaRPr lang="en-GB" sz="3800" i="1" dirty="0"/>
          </a:p>
          <a:p>
            <a:pPr marL="0" indent="0" algn="ctr">
              <a:buNone/>
            </a:pPr>
            <a:r>
              <a:rPr lang="en-GB" sz="3800" i="1" dirty="0">
                <a:solidFill>
                  <a:srgbClr val="0070C0"/>
                </a:solidFill>
              </a:rPr>
              <a:t>When outsiders who have never heard of God's law follow it more or less by instinct, they confirm its truth by their obedience. They show that God's law is not something alien, imposed on us from without, but woven into the very fabric of our creation. There is something deep within them that echoes God's yes and no, right and wrong. (Romans 2:14,15, The Message). </a:t>
            </a:r>
          </a:p>
          <a:p>
            <a:endParaRPr lang="en-GB" sz="3800" i="1" dirty="0"/>
          </a:p>
          <a:p>
            <a:pPr marL="0" indent="0">
              <a:buNone/>
            </a:pPr>
            <a:r>
              <a:rPr lang="en-GB" sz="3800" dirty="0"/>
              <a:t>For Paul, conscience is the universal knowledge of God's law, an inner guiding of our external behaviour. Our conscience </a:t>
            </a:r>
            <a:r>
              <a:rPr lang="en-GB" sz="3800" dirty="0">
                <a:solidFill>
                  <a:srgbClr val="FF0000"/>
                </a:solidFill>
              </a:rPr>
              <a:t>can be corrupted</a:t>
            </a:r>
            <a:r>
              <a:rPr lang="en-GB" sz="3800" dirty="0"/>
              <a:t>, but through Christ's redeeming love, and the action of the Holy Spirit, we can 'put on the mind of Christ'. </a:t>
            </a:r>
          </a:p>
          <a:p>
            <a:endParaRPr lang="en-GB" dirty="0"/>
          </a:p>
        </p:txBody>
      </p:sp>
    </p:spTree>
    <p:extLst>
      <p:ext uri="{BB962C8B-B14F-4D97-AF65-F5344CB8AC3E}">
        <p14:creationId xmlns:p14="http://schemas.microsoft.com/office/powerpoint/2010/main" val="2770284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98494" cy="969153"/>
          </a:xfrm>
          <a:ln w="28575">
            <a:solidFill>
              <a:schemeClr val="accent1"/>
            </a:solidFill>
          </a:ln>
        </p:spPr>
        <p:txBody>
          <a:bodyPr/>
          <a:lstStyle/>
          <a:p>
            <a:r>
              <a:rPr lang="en-GB" dirty="0"/>
              <a:t>Aquinas and Augustine</a:t>
            </a:r>
          </a:p>
        </p:txBody>
      </p:sp>
      <p:sp>
        <p:nvSpPr>
          <p:cNvPr id="3" name="Content Placeholder 2"/>
          <p:cNvSpPr>
            <a:spLocks noGrp="1"/>
          </p:cNvSpPr>
          <p:nvPr>
            <p:ph idx="1"/>
          </p:nvPr>
        </p:nvSpPr>
        <p:spPr>
          <a:xfrm>
            <a:off x="270588" y="1483567"/>
            <a:ext cx="11644604" cy="5057192"/>
          </a:xfrm>
        </p:spPr>
        <p:txBody>
          <a:bodyPr>
            <a:normAutofit fontScale="47500" lnSpcReduction="20000"/>
          </a:bodyPr>
          <a:lstStyle/>
          <a:p>
            <a:pPr marL="0" indent="0">
              <a:buNone/>
            </a:pPr>
            <a:r>
              <a:rPr lang="en-GB" sz="3600" b="1" dirty="0">
                <a:solidFill>
                  <a:srgbClr val="0070C0"/>
                </a:solidFill>
              </a:rPr>
              <a:t>Aquinas – Rational Conscience</a:t>
            </a:r>
            <a:endParaRPr lang="en-GB" sz="3600" dirty="0">
              <a:solidFill>
                <a:srgbClr val="0070C0"/>
              </a:solidFill>
            </a:endParaRPr>
          </a:p>
          <a:p>
            <a:pPr marL="0" indent="0">
              <a:buNone/>
            </a:pPr>
            <a:r>
              <a:rPr lang="en-GB" sz="3600" dirty="0"/>
              <a:t>Aquinas held </a:t>
            </a:r>
            <a:r>
              <a:rPr lang="en-GB" sz="3600" b="1" dirty="0"/>
              <a:t>reason</a:t>
            </a:r>
            <a:r>
              <a:rPr lang="en-GB" sz="3600" dirty="0"/>
              <a:t> in the highest esteem. He said </a:t>
            </a:r>
            <a:r>
              <a:rPr lang="en-GB" sz="3600" i="1" dirty="0"/>
              <a:t>"Reason in man is rather like God in the world." </a:t>
            </a:r>
            <a:r>
              <a:rPr lang="en-GB" sz="3600" dirty="0"/>
              <a:t>Most famously, Aquinas claimed:</a:t>
            </a:r>
          </a:p>
          <a:p>
            <a:pPr marL="0" indent="0">
              <a:buNone/>
            </a:pPr>
            <a:r>
              <a:rPr lang="en-GB" sz="3600" i="1" dirty="0"/>
              <a:t>To disparage the dictate of reason is equivalent to condemning the command of God.</a:t>
            </a:r>
          </a:p>
          <a:p>
            <a:pPr marL="0" indent="0">
              <a:buNone/>
            </a:pPr>
            <a:r>
              <a:rPr lang="en-GB" sz="3600" dirty="0"/>
              <a:t>Aquinas thought that practical reason, through reflection on human nature, can determine primary moral principles (which he called the 'Primary Precepts'). Our 'conscience' then derives secondary principles ('Secondary Precepts') which are applied. As we practice balancing our needs against the needs of others, we develop Prudence.</a:t>
            </a:r>
          </a:p>
          <a:p>
            <a:pPr marL="0" indent="0">
              <a:buNone/>
            </a:pPr>
            <a:endParaRPr lang="en-GB" sz="3600" i="1" dirty="0"/>
          </a:p>
          <a:p>
            <a:pPr marL="0" indent="0">
              <a:buNone/>
            </a:pPr>
            <a:r>
              <a:rPr lang="en-GB" sz="3600" i="1" dirty="0"/>
              <a:t> </a:t>
            </a:r>
            <a:endParaRPr lang="en-GB" sz="3600" dirty="0"/>
          </a:p>
          <a:p>
            <a:pPr marL="0" indent="0">
              <a:buNone/>
            </a:pPr>
            <a:r>
              <a:rPr lang="en-GB" sz="3600" b="1" dirty="0">
                <a:solidFill>
                  <a:srgbClr val="0070C0"/>
                </a:solidFill>
              </a:rPr>
              <a:t>Augustine had used the term '</a:t>
            </a:r>
            <a:r>
              <a:rPr lang="en-GB" sz="3600" b="1" dirty="0" err="1">
                <a:solidFill>
                  <a:srgbClr val="0070C0"/>
                </a:solidFill>
              </a:rPr>
              <a:t>synderesis</a:t>
            </a:r>
            <a:r>
              <a:rPr lang="en-GB" sz="3600" b="1" dirty="0">
                <a:solidFill>
                  <a:srgbClr val="0070C0"/>
                </a:solidFill>
              </a:rPr>
              <a:t>' to mean an innate knowledge of right and wrong. </a:t>
            </a:r>
            <a:r>
              <a:rPr lang="en-GB" sz="3600" dirty="0"/>
              <a:t>He held that this was faulty, due to the fall, and that Christians should look to the authority of the Church and Scripture. Aquinas disagreed, holding that conscience has binding force.</a:t>
            </a:r>
          </a:p>
          <a:p>
            <a:pPr marL="0" indent="0">
              <a:buNone/>
            </a:pPr>
            <a:endParaRPr lang="en-GB" dirty="0"/>
          </a:p>
          <a:p>
            <a:pPr marL="0" indent="0">
              <a:buNone/>
            </a:pPr>
            <a:r>
              <a:rPr lang="en-GB" sz="3400" b="1" u="sng" dirty="0">
                <a:solidFill>
                  <a:srgbClr val="FF0000"/>
                </a:solidFill>
              </a:rPr>
              <a:t>Key terms:</a:t>
            </a:r>
            <a:endParaRPr lang="en-GB" sz="3400" dirty="0">
              <a:solidFill>
                <a:srgbClr val="FF0000"/>
              </a:solidFill>
            </a:endParaRPr>
          </a:p>
          <a:p>
            <a:r>
              <a:rPr lang="en-GB" sz="3400" b="1" dirty="0" err="1">
                <a:solidFill>
                  <a:srgbClr val="FF0000"/>
                </a:solidFill>
              </a:rPr>
              <a:t>synderesis</a:t>
            </a:r>
            <a:r>
              <a:rPr lang="en-GB" sz="3400" dirty="0">
                <a:solidFill>
                  <a:srgbClr val="FF0000"/>
                </a:solidFill>
              </a:rPr>
              <a:t> - an innate knowledge of human nature and primary precepts through practical reason </a:t>
            </a:r>
          </a:p>
          <a:p>
            <a:r>
              <a:rPr lang="en-GB" sz="3400" b="1" dirty="0" err="1">
                <a:solidFill>
                  <a:srgbClr val="FF0000"/>
                </a:solidFill>
              </a:rPr>
              <a:t>conscientia</a:t>
            </a:r>
            <a:r>
              <a:rPr lang="en-GB" sz="3400" dirty="0">
                <a:solidFill>
                  <a:srgbClr val="FF0000"/>
                </a:solidFill>
              </a:rPr>
              <a:t> - deriving secondary precepts, and applying them </a:t>
            </a:r>
          </a:p>
          <a:p>
            <a:r>
              <a:rPr lang="en-GB" sz="3400" b="1" dirty="0">
                <a:solidFill>
                  <a:srgbClr val="FF0000"/>
                </a:solidFill>
              </a:rPr>
              <a:t>prudence</a:t>
            </a:r>
            <a:r>
              <a:rPr lang="en-GB" sz="3400" dirty="0">
                <a:solidFill>
                  <a:srgbClr val="FF0000"/>
                </a:solidFill>
              </a:rPr>
              <a:t> - the virtue of right-reasoning in moral matters, balancing ours and others' needs </a:t>
            </a:r>
          </a:p>
          <a:p>
            <a:endParaRPr lang="en-GB" dirty="0"/>
          </a:p>
        </p:txBody>
      </p:sp>
      <p:sp>
        <p:nvSpPr>
          <p:cNvPr id="4" name="TextBox 3"/>
          <p:cNvSpPr txBox="1"/>
          <p:nvPr/>
        </p:nvSpPr>
        <p:spPr>
          <a:xfrm>
            <a:off x="9088016" y="4627984"/>
            <a:ext cx="2827176" cy="1477328"/>
          </a:xfrm>
          <a:prstGeom prst="rect">
            <a:avLst/>
          </a:prstGeom>
          <a:noFill/>
          <a:ln w="34925">
            <a:solidFill>
              <a:schemeClr val="accent1"/>
            </a:solidFill>
          </a:ln>
        </p:spPr>
        <p:txBody>
          <a:bodyPr wrap="square" rtlCol="0">
            <a:spAutoFit/>
          </a:bodyPr>
          <a:lstStyle/>
          <a:p>
            <a:r>
              <a:rPr lang="en-GB" dirty="0"/>
              <a:t>Use your conscience nots to explain what </a:t>
            </a:r>
            <a:r>
              <a:rPr lang="en-GB" dirty="0">
                <a:solidFill>
                  <a:srgbClr val="FF0000"/>
                </a:solidFill>
              </a:rPr>
              <a:t>Aquinas</a:t>
            </a:r>
            <a:r>
              <a:rPr lang="en-GB" dirty="0"/>
              <a:t> said about how our conscience can be </a:t>
            </a:r>
            <a:r>
              <a:rPr lang="en-GB" dirty="0">
                <a:solidFill>
                  <a:srgbClr val="FF0000"/>
                </a:solidFill>
              </a:rPr>
              <a:t>vincibly</a:t>
            </a:r>
            <a:r>
              <a:rPr lang="en-GB" dirty="0"/>
              <a:t> and </a:t>
            </a:r>
            <a:r>
              <a:rPr lang="en-GB" dirty="0">
                <a:solidFill>
                  <a:srgbClr val="FF0000"/>
                </a:solidFill>
              </a:rPr>
              <a:t>invincibly </a:t>
            </a:r>
            <a:r>
              <a:rPr lang="en-GB" dirty="0"/>
              <a:t>wrong.</a:t>
            </a:r>
          </a:p>
        </p:txBody>
      </p:sp>
    </p:spTree>
    <p:extLst>
      <p:ext uri="{BB962C8B-B14F-4D97-AF65-F5344CB8AC3E}">
        <p14:creationId xmlns:p14="http://schemas.microsoft.com/office/powerpoint/2010/main" val="4200663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0228"/>
          </a:xfrm>
        </p:spPr>
        <p:style>
          <a:lnRef idx="1">
            <a:schemeClr val="accent2"/>
          </a:lnRef>
          <a:fillRef idx="2">
            <a:schemeClr val="accent2"/>
          </a:fillRef>
          <a:effectRef idx="1">
            <a:schemeClr val="accent2"/>
          </a:effectRef>
          <a:fontRef idx="minor">
            <a:schemeClr val="dk1"/>
          </a:fontRef>
        </p:style>
        <p:txBody>
          <a:bodyPr/>
          <a:lstStyle/>
          <a:p>
            <a:r>
              <a:rPr lang="en-GB" dirty="0"/>
              <a:t>Key word Match up</a:t>
            </a:r>
          </a:p>
        </p:txBody>
      </p:sp>
      <p:sp>
        <p:nvSpPr>
          <p:cNvPr id="3" name="Content Placeholder 2"/>
          <p:cNvSpPr>
            <a:spLocks noGrp="1"/>
          </p:cNvSpPr>
          <p:nvPr>
            <p:ph sz="half" idx="1"/>
          </p:nvPr>
        </p:nvSpPr>
        <p:spPr>
          <a:xfrm>
            <a:off x="1981200" y="1600200"/>
            <a:ext cx="4038600" cy="4997152"/>
          </a:xfrm>
        </p:spPr>
        <p:txBody>
          <a:bodyPr>
            <a:normAutofit/>
          </a:bodyPr>
          <a:lstStyle/>
          <a:p>
            <a:pPr marL="0" indent="0">
              <a:buNone/>
            </a:pPr>
            <a:r>
              <a:rPr lang="en-GB" b="1" dirty="0" err="1">
                <a:effectLst/>
              </a:rPr>
              <a:t>synderesis</a:t>
            </a:r>
            <a:r>
              <a:rPr lang="en-GB" dirty="0">
                <a:effectLst/>
              </a:rPr>
              <a:t> -</a:t>
            </a:r>
          </a:p>
          <a:p>
            <a:pPr marL="0" indent="0">
              <a:buNone/>
            </a:pPr>
            <a:endParaRPr lang="en-GB" b="1" dirty="0">
              <a:effectLst/>
            </a:endParaRPr>
          </a:p>
          <a:p>
            <a:pPr marL="0" indent="0">
              <a:buNone/>
            </a:pPr>
            <a:endParaRPr lang="en-GB" b="1" dirty="0">
              <a:effectLst/>
            </a:endParaRPr>
          </a:p>
          <a:p>
            <a:pPr marL="0" indent="0">
              <a:buNone/>
            </a:pPr>
            <a:r>
              <a:rPr lang="en-GB" b="1" dirty="0" err="1">
                <a:effectLst/>
              </a:rPr>
              <a:t>Conscientia</a:t>
            </a:r>
            <a:r>
              <a:rPr lang="en-GB" b="1" dirty="0">
                <a:effectLst/>
              </a:rPr>
              <a:t>-</a:t>
            </a:r>
            <a:endParaRPr lang="en-GB" dirty="0">
              <a:effectLst/>
            </a:endParaRPr>
          </a:p>
          <a:p>
            <a:pPr marL="0" indent="0">
              <a:buNone/>
            </a:pPr>
            <a:endParaRPr lang="en-GB" b="1" dirty="0">
              <a:effectLst/>
            </a:endParaRPr>
          </a:p>
          <a:p>
            <a:pPr marL="0" indent="0">
              <a:buNone/>
            </a:pPr>
            <a:endParaRPr lang="en-GB" b="1" dirty="0">
              <a:effectLst/>
            </a:endParaRPr>
          </a:p>
          <a:p>
            <a:pPr marL="0" indent="0">
              <a:buNone/>
            </a:pPr>
            <a:r>
              <a:rPr lang="en-GB" b="1" dirty="0">
                <a:effectLst/>
              </a:rPr>
              <a:t>Prudence-</a:t>
            </a:r>
            <a:endParaRPr lang="en-GB" dirty="0"/>
          </a:p>
        </p:txBody>
      </p:sp>
      <p:sp>
        <p:nvSpPr>
          <p:cNvPr id="4" name="Content Placeholder 3"/>
          <p:cNvSpPr>
            <a:spLocks noGrp="1"/>
          </p:cNvSpPr>
          <p:nvPr>
            <p:ph sz="half" idx="2"/>
          </p:nvPr>
        </p:nvSpPr>
        <p:spPr>
          <a:xfrm>
            <a:off x="6168008" y="1556793"/>
            <a:ext cx="4028256" cy="1108719"/>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GB" sz="2000" dirty="0"/>
              <a:t>The virtue of right-reasoning in moral matters, balancing ours and others' needs.</a:t>
            </a:r>
          </a:p>
          <a:p>
            <a:endParaRPr lang="en-GB" dirty="0">
              <a:effectLst/>
            </a:endParaRPr>
          </a:p>
          <a:p>
            <a:endParaRPr lang="en-GB" dirty="0"/>
          </a:p>
        </p:txBody>
      </p:sp>
      <p:sp>
        <p:nvSpPr>
          <p:cNvPr id="5" name="Rectangle 4"/>
          <p:cNvSpPr/>
          <p:nvPr/>
        </p:nvSpPr>
        <p:spPr>
          <a:xfrm>
            <a:off x="6221110" y="2996952"/>
            <a:ext cx="3816424"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sz="2000" dirty="0"/>
              <a:t>Deriving secondary precepts, and applying them.</a:t>
            </a:r>
          </a:p>
        </p:txBody>
      </p:sp>
      <p:sp>
        <p:nvSpPr>
          <p:cNvPr id="6" name="Rectangle 5"/>
          <p:cNvSpPr/>
          <p:nvPr/>
        </p:nvSpPr>
        <p:spPr>
          <a:xfrm>
            <a:off x="6221110" y="4293097"/>
            <a:ext cx="3444412"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sz="2000" dirty="0"/>
              <a:t>An innate knowledge of human nature and primary precepts through practical reason.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9736" y="4437112"/>
            <a:ext cx="1905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741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p:spPr>
        <p:style>
          <a:lnRef idx="2">
            <a:schemeClr val="accent1"/>
          </a:lnRef>
          <a:fillRef idx="1">
            <a:schemeClr val="lt1"/>
          </a:fillRef>
          <a:effectRef idx="0">
            <a:schemeClr val="accent1"/>
          </a:effectRef>
          <a:fontRef idx="minor">
            <a:schemeClr val="dk1"/>
          </a:fontRef>
        </p:style>
        <p:txBody>
          <a:bodyPr/>
          <a:lstStyle/>
          <a:p>
            <a:r>
              <a:rPr lang="en-GB" dirty="0"/>
              <a:t>Butler: The Conscience is our Natural Guide</a:t>
            </a:r>
          </a:p>
        </p:txBody>
      </p:sp>
      <p:sp>
        <p:nvSpPr>
          <p:cNvPr id="3" name="Content Placeholder 2"/>
          <p:cNvSpPr>
            <a:spLocks noGrp="1"/>
          </p:cNvSpPr>
          <p:nvPr>
            <p:ph idx="1"/>
          </p:nvPr>
        </p:nvSpPr>
        <p:spPr>
          <a:xfrm>
            <a:off x="1558211" y="1996750"/>
            <a:ext cx="9554547" cy="4240561"/>
          </a:xfrm>
        </p:spPr>
        <p:txBody>
          <a:bodyPr>
            <a:normAutofit fontScale="92500" lnSpcReduction="10000"/>
          </a:bodyPr>
          <a:lstStyle/>
          <a:p>
            <a:pPr algn="just">
              <a:buNone/>
            </a:pPr>
            <a:r>
              <a:rPr lang="en-GB" dirty="0"/>
              <a:t>   Butler was a Bishop in the Church of England. He believed, as Aquinas did, that we have a God-given ability to reason. Butler would say that we must listen to our conscience because it allows us to act as a moral judge. It is not an intuitive feeling about what is right - instead, </a:t>
            </a:r>
            <a:r>
              <a:rPr lang="en-GB" dirty="0">
                <a:solidFill>
                  <a:srgbClr val="0070C0"/>
                </a:solidFill>
              </a:rPr>
              <a:t>it is an ability to use reason to weigh up factors in a moral decision.</a:t>
            </a:r>
          </a:p>
          <a:p>
            <a:pPr algn="just">
              <a:buNone/>
            </a:pPr>
            <a:r>
              <a:rPr lang="en-GB" dirty="0">
                <a:solidFill>
                  <a:srgbClr val="0070C0"/>
                </a:solidFill>
              </a:rPr>
              <a:t> </a:t>
            </a:r>
          </a:p>
          <a:p>
            <a:pPr algn="just">
              <a:buNone/>
            </a:pPr>
            <a:r>
              <a:rPr lang="en-GB" dirty="0"/>
              <a:t>     Conscience does not only offer itself to show us the way we should walk in, but it. likewise carries its own authority with it, that it is </a:t>
            </a:r>
            <a:r>
              <a:rPr lang="en-GB" b="1" dirty="0">
                <a:solidFill>
                  <a:srgbClr val="0070C0"/>
                </a:solidFill>
              </a:rPr>
              <a:t>our natural guide</a:t>
            </a:r>
            <a:r>
              <a:rPr lang="en-GB" dirty="0"/>
              <a:t>, the guide assigned us by the Author of our nature: it therefore belongs to our condition of being: it is our duty to walk in that path, and follow this guide</a:t>
            </a:r>
          </a:p>
          <a:p>
            <a:pPr algn="just"/>
            <a:endParaRPr lang="en-GB" dirty="0"/>
          </a:p>
        </p:txBody>
      </p:sp>
      <p:pic>
        <p:nvPicPr>
          <p:cNvPr id="4" name="Picture 3"/>
          <p:cNvPicPr>
            <a:picLocks noChangeAspect="1"/>
          </p:cNvPicPr>
          <p:nvPr/>
        </p:nvPicPr>
        <p:blipFill>
          <a:blip r:embed="rId2"/>
          <a:stretch>
            <a:fillRect/>
          </a:stretch>
        </p:blipFill>
        <p:spPr>
          <a:xfrm>
            <a:off x="338667" y="1906439"/>
            <a:ext cx="1377589" cy="1186717"/>
          </a:xfrm>
          <a:prstGeom prst="rect">
            <a:avLst/>
          </a:prstGeom>
        </p:spPr>
      </p:pic>
    </p:spTree>
    <p:extLst>
      <p:ext uri="{BB962C8B-B14F-4D97-AF65-F5344CB8AC3E}">
        <p14:creationId xmlns:p14="http://schemas.microsoft.com/office/powerpoint/2010/main" val="3696354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2817</Words>
  <Application>Microsoft Office PowerPoint</Application>
  <PresentationFormat>Widescreen</PresentationFormat>
  <Paragraphs>228</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 Unicode MS</vt:lpstr>
      <vt:lpstr>Batang</vt:lpstr>
      <vt:lpstr>Aharoni</vt:lpstr>
      <vt:lpstr>Arial</vt:lpstr>
      <vt:lpstr>Calibri</vt:lpstr>
      <vt:lpstr>Calibri Light</vt:lpstr>
      <vt:lpstr>Comic Sans MS</vt:lpstr>
      <vt:lpstr>Office Theme</vt:lpstr>
      <vt:lpstr>Conscience</vt:lpstr>
      <vt:lpstr>What is Conscience?</vt:lpstr>
      <vt:lpstr>Conscience</vt:lpstr>
      <vt:lpstr>Conscience and God?</vt:lpstr>
      <vt:lpstr> The Bible and Conscience  </vt:lpstr>
      <vt:lpstr>St Paul and Conscience</vt:lpstr>
      <vt:lpstr>Aquinas and Augustine</vt:lpstr>
      <vt:lpstr>Key word Match up</vt:lpstr>
      <vt:lpstr>Butler: The Conscience is our Natural Guide</vt:lpstr>
      <vt:lpstr> Butler: Ultimate Authority </vt:lpstr>
      <vt:lpstr>Butler</vt:lpstr>
      <vt:lpstr> Newman: A law of the mind  </vt:lpstr>
      <vt:lpstr>Is Conscience psychological?</vt:lpstr>
      <vt:lpstr>Freud </vt:lpstr>
      <vt:lpstr>Piaget</vt:lpstr>
      <vt:lpstr>Fromm and Authoritarian Conscience</vt:lpstr>
      <vt:lpstr>Fromm</vt:lpstr>
      <vt:lpstr>Modern thinkers</vt:lpstr>
      <vt:lpstr>Vincent MacNamara</vt:lpstr>
      <vt:lpstr>PowerPoint Presentation</vt:lpstr>
      <vt:lpstr>PowerPoint Presentation</vt:lpstr>
      <vt:lpstr>Critically assess the view that the conscience is the voice of God.</vt:lpstr>
      <vt:lpstr>List the thinkers</vt:lpstr>
      <vt:lpstr>Past questions to do plans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VFarr</dc:creator>
  <cp:lastModifiedBy>VFarr</cp:lastModifiedBy>
  <cp:revision>7</cp:revision>
  <dcterms:created xsi:type="dcterms:W3CDTF">2018-05-08T12:07:33Z</dcterms:created>
  <dcterms:modified xsi:type="dcterms:W3CDTF">2018-05-08T12:55:09Z</dcterms:modified>
</cp:coreProperties>
</file>