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9" r:id="rId4"/>
    <p:sldId id="260" r:id="rId5"/>
    <p:sldId id="264" r:id="rId6"/>
    <p:sldId id="257" r:id="rId7"/>
    <p:sldId id="258" r:id="rId8"/>
    <p:sldId id="267" r:id="rId9"/>
    <p:sldId id="263"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271425D-F3B0-441B-B572-CCCF3D1E54D1}" type="datetimeFigureOut">
              <a:rPr lang="en-GB" smtClean="0"/>
              <a:pPr/>
              <a:t>13/12/2015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A8877-5C19-4EB2-BC25-35CE6A99266F}" type="slidenum">
              <a:rPr lang="en-GB" smtClean="0"/>
              <a:pPr/>
              <a:t>‹#›</a:t>
            </a:fld>
            <a:endParaRPr lang="en-GB"/>
          </a:p>
        </p:txBody>
      </p:sp>
    </p:spTree>
    <p:extLst>
      <p:ext uri="{BB962C8B-B14F-4D97-AF65-F5344CB8AC3E}">
        <p14:creationId xmlns:p14="http://schemas.microsoft.com/office/powerpoint/2010/main" xmlns="" val="1801944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71425D-F3B0-441B-B572-CCCF3D1E54D1}" type="datetimeFigureOut">
              <a:rPr lang="en-GB" smtClean="0"/>
              <a:pPr/>
              <a:t>13/12/2015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A8877-5C19-4EB2-BC25-35CE6A99266F}" type="slidenum">
              <a:rPr lang="en-GB" smtClean="0"/>
              <a:pPr/>
              <a:t>‹#›</a:t>
            </a:fld>
            <a:endParaRPr lang="en-GB"/>
          </a:p>
        </p:txBody>
      </p:sp>
    </p:spTree>
    <p:extLst>
      <p:ext uri="{BB962C8B-B14F-4D97-AF65-F5344CB8AC3E}">
        <p14:creationId xmlns:p14="http://schemas.microsoft.com/office/powerpoint/2010/main" xmlns="" val="243474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71425D-F3B0-441B-B572-CCCF3D1E54D1}" type="datetimeFigureOut">
              <a:rPr lang="en-GB" smtClean="0"/>
              <a:pPr/>
              <a:t>13/12/2015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A8877-5C19-4EB2-BC25-35CE6A99266F}" type="slidenum">
              <a:rPr lang="en-GB" smtClean="0"/>
              <a:pPr/>
              <a:t>‹#›</a:t>
            </a:fld>
            <a:endParaRPr lang="en-GB"/>
          </a:p>
        </p:txBody>
      </p:sp>
    </p:spTree>
    <p:extLst>
      <p:ext uri="{BB962C8B-B14F-4D97-AF65-F5344CB8AC3E}">
        <p14:creationId xmlns:p14="http://schemas.microsoft.com/office/powerpoint/2010/main" xmlns="" val="2622140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271425D-F3B0-441B-B572-CCCF3D1E54D1}" type="datetimeFigureOut">
              <a:rPr lang="en-GB" smtClean="0"/>
              <a:pPr/>
              <a:t>13/12/2015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A8877-5C19-4EB2-BC25-35CE6A99266F}" type="slidenum">
              <a:rPr lang="en-GB" smtClean="0"/>
              <a:pPr/>
              <a:t>‹#›</a:t>
            </a:fld>
            <a:endParaRPr lang="en-GB"/>
          </a:p>
        </p:txBody>
      </p:sp>
    </p:spTree>
    <p:extLst>
      <p:ext uri="{BB962C8B-B14F-4D97-AF65-F5344CB8AC3E}">
        <p14:creationId xmlns:p14="http://schemas.microsoft.com/office/powerpoint/2010/main" xmlns="" val="3529540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71425D-F3B0-441B-B572-CCCF3D1E54D1}" type="datetimeFigureOut">
              <a:rPr lang="en-GB" smtClean="0"/>
              <a:pPr/>
              <a:t>13/12/2015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FAA8877-5C19-4EB2-BC25-35CE6A99266F}" type="slidenum">
              <a:rPr lang="en-GB" smtClean="0"/>
              <a:pPr/>
              <a:t>‹#›</a:t>
            </a:fld>
            <a:endParaRPr lang="en-GB"/>
          </a:p>
        </p:txBody>
      </p:sp>
    </p:spTree>
    <p:extLst>
      <p:ext uri="{BB962C8B-B14F-4D97-AF65-F5344CB8AC3E}">
        <p14:creationId xmlns:p14="http://schemas.microsoft.com/office/powerpoint/2010/main" xmlns="" val="1199420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271425D-F3B0-441B-B572-CCCF3D1E54D1}" type="datetimeFigureOut">
              <a:rPr lang="en-GB" smtClean="0"/>
              <a:pPr/>
              <a:t>13/12/2015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AA8877-5C19-4EB2-BC25-35CE6A99266F}" type="slidenum">
              <a:rPr lang="en-GB" smtClean="0"/>
              <a:pPr/>
              <a:t>‹#›</a:t>
            </a:fld>
            <a:endParaRPr lang="en-GB"/>
          </a:p>
        </p:txBody>
      </p:sp>
    </p:spTree>
    <p:extLst>
      <p:ext uri="{BB962C8B-B14F-4D97-AF65-F5344CB8AC3E}">
        <p14:creationId xmlns:p14="http://schemas.microsoft.com/office/powerpoint/2010/main" xmlns="" val="107208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271425D-F3B0-441B-B572-CCCF3D1E54D1}" type="datetimeFigureOut">
              <a:rPr lang="en-GB" smtClean="0"/>
              <a:pPr/>
              <a:t>13/12/2015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FAA8877-5C19-4EB2-BC25-35CE6A99266F}" type="slidenum">
              <a:rPr lang="en-GB" smtClean="0"/>
              <a:pPr/>
              <a:t>‹#›</a:t>
            </a:fld>
            <a:endParaRPr lang="en-GB"/>
          </a:p>
        </p:txBody>
      </p:sp>
    </p:spTree>
    <p:extLst>
      <p:ext uri="{BB962C8B-B14F-4D97-AF65-F5344CB8AC3E}">
        <p14:creationId xmlns:p14="http://schemas.microsoft.com/office/powerpoint/2010/main" xmlns="" val="1314074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271425D-F3B0-441B-B572-CCCF3D1E54D1}" type="datetimeFigureOut">
              <a:rPr lang="en-GB" smtClean="0"/>
              <a:pPr/>
              <a:t>13/12/2015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FAA8877-5C19-4EB2-BC25-35CE6A99266F}" type="slidenum">
              <a:rPr lang="en-GB" smtClean="0"/>
              <a:pPr/>
              <a:t>‹#›</a:t>
            </a:fld>
            <a:endParaRPr lang="en-GB"/>
          </a:p>
        </p:txBody>
      </p:sp>
    </p:spTree>
    <p:extLst>
      <p:ext uri="{BB962C8B-B14F-4D97-AF65-F5344CB8AC3E}">
        <p14:creationId xmlns:p14="http://schemas.microsoft.com/office/powerpoint/2010/main" xmlns="" val="3102481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71425D-F3B0-441B-B572-CCCF3D1E54D1}" type="datetimeFigureOut">
              <a:rPr lang="en-GB" smtClean="0"/>
              <a:pPr/>
              <a:t>13/12/2015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FAA8877-5C19-4EB2-BC25-35CE6A99266F}" type="slidenum">
              <a:rPr lang="en-GB" smtClean="0"/>
              <a:pPr/>
              <a:t>‹#›</a:t>
            </a:fld>
            <a:endParaRPr lang="en-GB"/>
          </a:p>
        </p:txBody>
      </p:sp>
    </p:spTree>
    <p:extLst>
      <p:ext uri="{BB962C8B-B14F-4D97-AF65-F5344CB8AC3E}">
        <p14:creationId xmlns:p14="http://schemas.microsoft.com/office/powerpoint/2010/main" xmlns="" val="46491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71425D-F3B0-441B-B572-CCCF3D1E54D1}" type="datetimeFigureOut">
              <a:rPr lang="en-GB" smtClean="0"/>
              <a:pPr/>
              <a:t>13/12/2015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AA8877-5C19-4EB2-BC25-35CE6A99266F}" type="slidenum">
              <a:rPr lang="en-GB" smtClean="0"/>
              <a:pPr/>
              <a:t>‹#›</a:t>
            </a:fld>
            <a:endParaRPr lang="en-GB"/>
          </a:p>
        </p:txBody>
      </p:sp>
    </p:spTree>
    <p:extLst>
      <p:ext uri="{BB962C8B-B14F-4D97-AF65-F5344CB8AC3E}">
        <p14:creationId xmlns:p14="http://schemas.microsoft.com/office/powerpoint/2010/main" xmlns="" val="999157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71425D-F3B0-441B-B572-CCCF3D1E54D1}" type="datetimeFigureOut">
              <a:rPr lang="en-GB" smtClean="0"/>
              <a:pPr/>
              <a:t>13/12/2015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FAA8877-5C19-4EB2-BC25-35CE6A99266F}" type="slidenum">
              <a:rPr lang="en-GB" smtClean="0"/>
              <a:pPr/>
              <a:t>‹#›</a:t>
            </a:fld>
            <a:endParaRPr lang="en-GB"/>
          </a:p>
        </p:txBody>
      </p:sp>
    </p:spTree>
    <p:extLst>
      <p:ext uri="{BB962C8B-B14F-4D97-AF65-F5344CB8AC3E}">
        <p14:creationId xmlns:p14="http://schemas.microsoft.com/office/powerpoint/2010/main" xmlns="" val="2182969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71425D-F3B0-441B-B572-CCCF3D1E54D1}" type="datetimeFigureOut">
              <a:rPr lang="en-GB" smtClean="0"/>
              <a:pPr/>
              <a:t>13/12/2015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AA8877-5C19-4EB2-BC25-35CE6A99266F}" type="slidenum">
              <a:rPr lang="en-GB" smtClean="0"/>
              <a:pPr/>
              <a:t>‹#›</a:t>
            </a:fld>
            <a:endParaRPr lang="en-GB"/>
          </a:p>
        </p:txBody>
      </p:sp>
    </p:spTree>
    <p:extLst>
      <p:ext uri="{BB962C8B-B14F-4D97-AF65-F5344CB8AC3E}">
        <p14:creationId xmlns:p14="http://schemas.microsoft.com/office/powerpoint/2010/main" xmlns="" val="4052182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en-GB" dirty="0" smtClean="0"/>
              <a:t>Think, Pair, Share</a:t>
            </a:r>
            <a:endParaRPr lang="en-GB" dirty="0"/>
          </a:p>
        </p:txBody>
      </p:sp>
      <p:sp>
        <p:nvSpPr>
          <p:cNvPr id="3" name="Content Placeholder 2"/>
          <p:cNvSpPr>
            <a:spLocks noGrp="1"/>
          </p:cNvSpPr>
          <p:nvPr>
            <p:ph idx="1"/>
          </p:nvPr>
        </p:nvSpPr>
        <p:spPr/>
        <p:txBody>
          <a:bodyPr/>
          <a:lstStyle/>
          <a:p>
            <a:pPr marL="0" indent="0" algn="ctr">
              <a:buNone/>
            </a:pPr>
            <a:r>
              <a:rPr lang="en-GB" dirty="0" smtClean="0"/>
              <a:t>‘Torture is Good’</a:t>
            </a:r>
          </a:p>
          <a:p>
            <a:pPr marL="0" indent="0" algn="ctr">
              <a:buNone/>
            </a:pPr>
            <a:r>
              <a:rPr lang="en-GB" dirty="0" smtClean="0">
                <a:solidFill>
                  <a:srgbClr val="FF0000"/>
                </a:solidFill>
              </a:rPr>
              <a:t>How does that phrase make you feel? </a:t>
            </a:r>
            <a:endParaRPr lang="en-GB" dirty="0">
              <a:solidFill>
                <a:srgbClr val="FF0000"/>
              </a:solidFill>
            </a:endParaRPr>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50744" b="4108"/>
          <a:stretch/>
        </p:blipFill>
        <p:spPr bwMode="auto">
          <a:xfrm>
            <a:off x="467544" y="3620654"/>
            <a:ext cx="8208912" cy="296487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500169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478135" cy="1152128"/>
          </a:xfrm>
        </p:spPr>
        <p:style>
          <a:lnRef idx="1">
            <a:schemeClr val="accent3"/>
          </a:lnRef>
          <a:fillRef idx="2">
            <a:schemeClr val="accent3"/>
          </a:fillRef>
          <a:effectRef idx="1">
            <a:schemeClr val="accent3"/>
          </a:effectRef>
          <a:fontRef idx="minor">
            <a:schemeClr val="dk1"/>
          </a:fontRef>
        </p:style>
        <p:txBody>
          <a:bodyPr>
            <a:noAutofit/>
          </a:bodyPr>
          <a:lstStyle/>
          <a:p>
            <a:r>
              <a:rPr lang="en-GB" sz="2800" dirty="0" smtClean="0">
                <a:solidFill>
                  <a:srgbClr val="C00000"/>
                </a:solidFill>
              </a:rPr>
              <a:t>Opinion Line: </a:t>
            </a:r>
            <a:r>
              <a:rPr lang="en-GB" sz="2800" b="1" dirty="0" smtClean="0"/>
              <a:t>Mel </a:t>
            </a:r>
            <a:r>
              <a:rPr lang="en-GB" sz="2800" b="1" dirty="0"/>
              <a:t>Thompson</a:t>
            </a:r>
            <a:r>
              <a:rPr lang="en-GB" sz="2800" dirty="0"/>
              <a:t> famously said</a:t>
            </a:r>
            <a:br>
              <a:rPr lang="en-GB" sz="2800" dirty="0"/>
            </a:br>
            <a:r>
              <a:rPr lang="en-GB" sz="2800" i="1" dirty="0"/>
              <a:t>"You cannot reduce morality to a set of cheers and boos</a:t>
            </a:r>
            <a:r>
              <a:rPr lang="en-GB" sz="2800" i="1" dirty="0" smtClean="0"/>
              <a:t>.“ </a:t>
            </a:r>
            <a:r>
              <a:rPr lang="en-GB" sz="2800" dirty="0"/>
              <a:t>D</a:t>
            </a:r>
            <a:r>
              <a:rPr lang="en-GB" sz="2800" dirty="0" smtClean="0"/>
              <a:t>o you agree?</a:t>
            </a:r>
            <a:endParaRPr lang="en-GB" sz="2800" dirty="0"/>
          </a:p>
        </p:txBody>
      </p:sp>
      <p:sp>
        <p:nvSpPr>
          <p:cNvPr id="3" name="Content Placeholder 2"/>
          <p:cNvSpPr>
            <a:spLocks noGrp="1"/>
          </p:cNvSpPr>
          <p:nvPr>
            <p:ph idx="1"/>
          </p:nvPr>
        </p:nvSpPr>
        <p:spPr>
          <a:xfrm>
            <a:off x="191535" y="1423192"/>
            <a:ext cx="8784976" cy="3816425"/>
          </a:xfrm>
        </p:spPr>
        <p:txBody>
          <a:bodyPr>
            <a:normAutofit fontScale="77500" lnSpcReduction="20000"/>
          </a:bodyPr>
          <a:lstStyle/>
          <a:p>
            <a:pPr marL="0" indent="0">
              <a:buNone/>
            </a:pPr>
            <a:r>
              <a:rPr lang="en-GB" dirty="0" smtClean="0">
                <a:solidFill>
                  <a:srgbClr val="FF0000"/>
                </a:solidFill>
                <a:latin typeface="+mj-lt"/>
              </a:rPr>
              <a:t>Read the Statement – </a:t>
            </a:r>
          </a:p>
          <a:p>
            <a:pPr marL="0" indent="0">
              <a:buNone/>
            </a:pPr>
            <a:r>
              <a:rPr lang="en-GB" dirty="0" smtClean="0">
                <a:latin typeface="+mj-lt"/>
              </a:rPr>
              <a:t>Think carefully and silently for 1 minute – what do you think and feel about this and why?</a:t>
            </a:r>
          </a:p>
          <a:p>
            <a:pPr marL="0" indent="0">
              <a:buNone/>
            </a:pPr>
            <a:endParaRPr lang="en-GB" dirty="0">
              <a:solidFill>
                <a:srgbClr val="FF0000"/>
              </a:solidFill>
              <a:latin typeface="+mj-lt"/>
            </a:endParaRPr>
          </a:p>
          <a:p>
            <a:pPr marL="0" indent="0">
              <a:buNone/>
            </a:pPr>
            <a:r>
              <a:rPr lang="en-GB" dirty="0" smtClean="0">
                <a:solidFill>
                  <a:srgbClr val="FF0000"/>
                </a:solidFill>
                <a:latin typeface="+mj-lt"/>
              </a:rPr>
              <a:t>Post-it:</a:t>
            </a:r>
          </a:p>
          <a:p>
            <a:pPr marL="0" indent="0">
              <a:buNone/>
            </a:pPr>
            <a:r>
              <a:rPr lang="en-GB" dirty="0" smtClean="0">
                <a:latin typeface="+mj-lt"/>
              </a:rPr>
              <a:t>Take your post-it note and clearly write your view with a reason for it. Try not to be vague about WHY you feel how you do. </a:t>
            </a:r>
          </a:p>
          <a:p>
            <a:pPr marL="0" indent="0">
              <a:buNone/>
            </a:pPr>
            <a:endParaRPr lang="en-GB" dirty="0" smtClean="0">
              <a:latin typeface="+mj-lt"/>
            </a:endParaRPr>
          </a:p>
          <a:p>
            <a:pPr marL="0" indent="0">
              <a:buNone/>
            </a:pPr>
            <a:r>
              <a:rPr lang="en-GB" dirty="0" smtClean="0">
                <a:solidFill>
                  <a:srgbClr val="FF0000"/>
                </a:solidFill>
                <a:latin typeface="+mj-lt"/>
              </a:rPr>
              <a:t>Stick </a:t>
            </a:r>
            <a:r>
              <a:rPr lang="en-GB" dirty="0" smtClean="0">
                <a:latin typeface="+mj-lt"/>
              </a:rPr>
              <a:t>your opinion to where you feel it best belongs on the opinion line at the front of our classroom.</a:t>
            </a:r>
          </a:p>
          <a:p>
            <a:pPr marL="0" indent="0">
              <a:buNone/>
            </a:pPr>
            <a:endParaRPr lang="en-GB" dirty="0" smtClean="0">
              <a:solidFill>
                <a:srgbClr val="003300"/>
              </a:solidFill>
              <a:latin typeface="Berlin Sans FB" pitchFamily="34" charset="0"/>
            </a:endParaRPr>
          </a:p>
          <a:p>
            <a:pPr marL="0" indent="0">
              <a:buNone/>
            </a:pPr>
            <a:endParaRPr lang="en-GB" dirty="0"/>
          </a:p>
          <a:p>
            <a:pPr marL="0" indent="0">
              <a:buNone/>
            </a:pPr>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048" y="4941169"/>
            <a:ext cx="9119951" cy="19902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36077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Emotivism</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xmlns="" val="989301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r>
              <a:rPr lang="en-GB" dirty="0" smtClean="0"/>
              <a:t>To be able to explain the general ethical theory of Emotivism.</a:t>
            </a:r>
          </a:p>
          <a:p>
            <a:r>
              <a:rPr lang="en-GB" dirty="0" smtClean="0"/>
              <a:t>To be able to analysis the different views of Ayer </a:t>
            </a:r>
            <a:r>
              <a:rPr lang="en-GB" smtClean="0"/>
              <a:t>and Stevenson.</a:t>
            </a:r>
            <a:endParaRPr lang="en-GB" dirty="0" smtClean="0"/>
          </a:p>
          <a:p>
            <a:r>
              <a:rPr lang="en-GB" dirty="0" smtClean="0"/>
              <a:t>To be able to evaluate the strengths and weaknesses of Emotivism.</a:t>
            </a:r>
          </a:p>
          <a:p>
            <a:endParaRPr lang="en-GB" dirty="0"/>
          </a:p>
        </p:txBody>
      </p:sp>
    </p:spTree>
    <p:extLst>
      <p:ext uri="{BB962C8B-B14F-4D97-AF65-F5344CB8AC3E}">
        <p14:creationId xmlns:p14="http://schemas.microsoft.com/office/powerpoint/2010/main" xmlns="" val="1902295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Emotivism</a:t>
            </a:r>
            <a:endParaRPr lang="en-GB" dirty="0"/>
          </a:p>
        </p:txBody>
      </p:sp>
      <p:sp>
        <p:nvSpPr>
          <p:cNvPr id="3" name="Content Placeholder 2"/>
          <p:cNvSpPr>
            <a:spLocks noGrp="1"/>
          </p:cNvSpPr>
          <p:nvPr>
            <p:ph sz="half" idx="1"/>
          </p:nvPr>
        </p:nvSpPr>
        <p:spPr>
          <a:xfrm>
            <a:off x="457200" y="1600201"/>
            <a:ext cx="4042792" cy="2980927"/>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0" indent="0" algn="ctr">
              <a:buNone/>
            </a:pPr>
            <a:r>
              <a:rPr lang="en-GB" sz="3100" dirty="0" smtClean="0"/>
              <a:t>Emotivism is a non-cognitive theory. It was developed out of the logical positivism that developed in Vienna in the early 20</a:t>
            </a:r>
            <a:r>
              <a:rPr lang="en-GB" sz="3100" baseline="30000" dirty="0" smtClean="0"/>
              <a:t>th</a:t>
            </a:r>
            <a:r>
              <a:rPr lang="en-GB" sz="3100" dirty="0" smtClean="0"/>
              <a:t> century. </a:t>
            </a:r>
          </a:p>
          <a:p>
            <a:pPr marL="0" indent="0" algn="ctr">
              <a:buNone/>
            </a:pPr>
            <a:r>
              <a:rPr lang="en-GB" sz="3100" dirty="0" smtClean="0"/>
              <a:t>This group known as , the Vienna Circle, rejected the absolutism of the past developed a new philosophy.</a:t>
            </a:r>
          </a:p>
          <a:p>
            <a:pPr marL="0" indent="0" algn="ctr">
              <a:buNone/>
            </a:pPr>
            <a:endParaRPr lang="en-GB" dirty="0"/>
          </a:p>
        </p:txBody>
      </p:sp>
      <p:sp>
        <p:nvSpPr>
          <p:cNvPr id="4" name="Content Placeholder 3"/>
          <p:cNvSpPr>
            <a:spLocks noGrp="1"/>
          </p:cNvSpPr>
          <p:nvPr>
            <p:ph sz="half" idx="2"/>
          </p:nvPr>
        </p:nvSpPr>
        <p:spPr>
          <a:xfrm>
            <a:off x="4716016" y="1600201"/>
            <a:ext cx="4176464" cy="2980927"/>
          </a:xfrm>
        </p:spPr>
        <p:style>
          <a:lnRef idx="1">
            <a:schemeClr val="accent1"/>
          </a:lnRef>
          <a:fillRef idx="2">
            <a:schemeClr val="accent1"/>
          </a:fillRef>
          <a:effectRef idx="1">
            <a:schemeClr val="accent1"/>
          </a:effectRef>
          <a:fontRef idx="minor">
            <a:schemeClr val="dk1"/>
          </a:fontRef>
        </p:style>
        <p:txBody>
          <a:bodyPr>
            <a:noAutofit/>
          </a:bodyPr>
          <a:lstStyle/>
          <a:p>
            <a:pPr marL="0" indent="0" algn="ctr">
              <a:buNone/>
            </a:pPr>
            <a:r>
              <a:rPr lang="en-GB" sz="2000" dirty="0" smtClean="0"/>
              <a:t>They believed that the only absolute truths were based on science. They claimed philosophy had become too romantic.  They claimed statements were only true if you could verify them and they were based on factual information (analytic and synthetic developed by Kant). If not the statement was meaningless.</a:t>
            </a:r>
            <a:endParaRPr lang="en-GB" sz="2000" dirty="0"/>
          </a:p>
        </p:txBody>
      </p:sp>
      <p:sp>
        <p:nvSpPr>
          <p:cNvPr id="5" name="TextBox 4"/>
          <p:cNvSpPr txBox="1"/>
          <p:nvPr/>
        </p:nvSpPr>
        <p:spPr>
          <a:xfrm>
            <a:off x="755576" y="4797152"/>
            <a:ext cx="7704856" cy="193899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dirty="0" smtClean="0"/>
              <a:t>Their problem was they believed religious ideas such ‘God’ to be meaningless. However they struggled to apply there beliefs to morality. Human beings need morals but they are unverifiable. They believed Morality was necessary but is not verifiable. A.J Ayer attempted to solve this problem.</a:t>
            </a:r>
            <a:endParaRPr lang="en-GB" sz="2400" dirty="0"/>
          </a:p>
        </p:txBody>
      </p:sp>
    </p:spTree>
    <p:extLst>
      <p:ext uri="{BB962C8B-B14F-4D97-AF65-F5344CB8AC3E}">
        <p14:creationId xmlns:p14="http://schemas.microsoft.com/office/powerpoint/2010/main" xmlns="" val="2700733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The influence of Hume</a:t>
            </a:r>
            <a:endParaRPr lang="en-GB" dirty="0"/>
          </a:p>
        </p:txBody>
      </p:sp>
      <p:sp>
        <p:nvSpPr>
          <p:cNvPr id="6" name="Content Placeholder 5"/>
          <p:cNvSpPr>
            <a:spLocks noGrp="1"/>
          </p:cNvSpPr>
          <p:nvPr>
            <p:ph sz="half" idx="1"/>
          </p:nvPr>
        </p:nvSpPr>
        <p:spPr>
          <a:xfrm>
            <a:off x="457200" y="1600201"/>
            <a:ext cx="4042792" cy="3701007"/>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0" indent="0">
              <a:buNone/>
            </a:pPr>
            <a:r>
              <a:rPr lang="en-GB" dirty="0" smtClean="0"/>
              <a:t>The logical positivists were influenced by Hume who also rejected Naturalism. He believed Sentiment was the source of right and wrong. If you decide to help someone in need it is because you have feelings, not because you have reason. Hume believed we have a common feeling of each other’s welfare.</a:t>
            </a:r>
          </a:p>
          <a:p>
            <a:pPr marL="0" indent="0">
              <a:buNone/>
            </a:pPr>
            <a:endParaRPr lang="en-GB" dirty="0"/>
          </a:p>
        </p:txBody>
      </p:sp>
      <p:sp>
        <p:nvSpPr>
          <p:cNvPr id="7" name="Content Placeholder 6"/>
          <p:cNvSpPr>
            <a:spLocks noGrp="1"/>
          </p:cNvSpPr>
          <p:nvPr>
            <p:ph sz="half" idx="2"/>
          </p:nvPr>
        </p:nvSpPr>
        <p:spPr>
          <a:xfrm>
            <a:off x="4716016" y="1600201"/>
            <a:ext cx="3970784" cy="3701008"/>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marL="0" indent="0" algn="ctr">
              <a:buNone/>
            </a:pPr>
            <a:r>
              <a:rPr lang="en-GB" dirty="0" smtClean="0"/>
              <a:t>We all have a capacity for compassion, but it has nothing to do with reason. You can’t go from a factual statement (an ‘is’) to a moral one (an ‘ought’). </a:t>
            </a:r>
          </a:p>
          <a:p>
            <a:pPr marL="0" indent="0" algn="ctr">
              <a:buNone/>
            </a:pPr>
            <a:r>
              <a:rPr lang="en-GB" dirty="0" smtClean="0"/>
              <a:t>Logical Positivism acknowledged that moral facts were not like scientific ones, but then went to concluded not facts at all. </a:t>
            </a:r>
            <a:endParaRPr lang="en-GB" dirty="0"/>
          </a:p>
        </p:txBody>
      </p:sp>
      <p:sp>
        <p:nvSpPr>
          <p:cNvPr id="8" name="TextBox 7"/>
          <p:cNvSpPr txBox="1"/>
          <p:nvPr/>
        </p:nvSpPr>
        <p:spPr>
          <a:xfrm>
            <a:off x="2195736" y="5517232"/>
            <a:ext cx="5256584" cy="1015663"/>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GB" sz="2000" b="1" dirty="0" smtClean="0">
                <a:solidFill>
                  <a:srgbClr val="FF0000"/>
                </a:solidFill>
              </a:rPr>
              <a:t>Think, Pair, Share:</a:t>
            </a:r>
          </a:p>
          <a:p>
            <a:pPr algn="ctr"/>
            <a:endParaRPr lang="en-GB" sz="2000" dirty="0"/>
          </a:p>
          <a:p>
            <a:pPr algn="ctr"/>
            <a:r>
              <a:rPr lang="en-GB" sz="2000" dirty="0" smtClean="0"/>
              <a:t>How does this relate to Hume’s Fork? </a:t>
            </a:r>
            <a:endParaRPr lang="en-GB" sz="2000" dirty="0"/>
          </a:p>
        </p:txBody>
      </p:sp>
    </p:spTree>
    <p:extLst>
      <p:ext uri="{BB962C8B-B14F-4D97-AF65-F5344CB8AC3E}">
        <p14:creationId xmlns:p14="http://schemas.microsoft.com/office/powerpoint/2010/main" xmlns="" val="656972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495800" cy="1162050"/>
          </a:xfrm>
        </p:spPr>
        <p:style>
          <a:lnRef idx="2">
            <a:schemeClr val="accent1"/>
          </a:lnRef>
          <a:fillRef idx="1">
            <a:schemeClr val="lt1"/>
          </a:fillRef>
          <a:effectRef idx="0">
            <a:schemeClr val="accent1"/>
          </a:effectRef>
          <a:fontRef idx="minor">
            <a:schemeClr val="dk1"/>
          </a:fontRef>
        </p:style>
        <p:txBody>
          <a:bodyPr/>
          <a:lstStyle/>
          <a:p>
            <a:r>
              <a:rPr lang="en-GB" sz="4000" dirty="0" smtClean="0"/>
              <a:t>Emotivism</a:t>
            </a:r>
            <a:r>
              <a:rPr lang="en-GB" sz="1800" dirty="0" smtClean="0"/>
              <a:t> </a:t>
            </a:r>
            <a:r>
              <a:rPr lang="en-GB" dirty="0" smtClean="0"/>
              <a:t>– </a:t>
            </a:r>
            <a:r>
              <a:rPr lang="en-GB" sz="2400" dirty="0" smtClean="0"/>
              <a:t>non cognitivist</a:t>
            </a:r>
            <a:endParaRPr lang="en-GB" sz="2400" dirty="0"/>
          </a:p>
        </p:txBody>
      </p:sp>
      <p:sp>
        <p:nvSpPr>
          <p:cNvPr id="4" name="Text Placeholder 3"/>
          <p:cNvSpPr>
            <a:spLocks noGrp="1"/>
          </p:cNvSpPr>
          <p:nvPr>
            <p:ph type="body" sz="half" idx="2"/>
          </p:nvPr>
        </p:nvSpPr>
        <p:spPr>
          <a:xfrm>
            <a:off x="457200" y="1435100"/>
            <a:ext cx="4495800" cy="4691063"/>
          </a:xfrm>
        </p:spPr>
        <p:style>
          <a:lnRef idx="1">
            <a:schemeClr val="accent1"/>
          </a:lnRef>
          <a:fillRef idx="2">
            <a:schemeClr val="accent1"/>
          </a:fillRef>
          <a:effectRef idx="1">
            <a:schemeClr val="accent1"/>
          </a:effectRef>
          <a:fontRef idx="minor">
            <a:schemeClr val="dk1"/>
          </a:fontRef>
        </p:style>
        <p:txBody>
          <a:bodyPr>
            <a:normAutofit fontScale="92500"/>
          </a:bodyPr>
          <a:lstStyle/>
          <a:p>
            <a:r>
              <a:rPr lang="en-GB" sz="3200" dirty="0" smtClean="0"/>
              <a:t>A.J Ayer</a:t>
            </a:r>
          </a:p>
          <a:p>
            <a:r>
              <a:rPr lang="en-GB" sz="2000" dirty="0" smtClean="0"/>
              <a:t>Emotivism helps us understand moral statements.</a:t>
            </a:r>
          </a:p>
          <a:p>
            <a:pPr algn="ctr"/>
            <a:r>
              <a:rPr lang="en-GB" sz="2000" i="1" dirty="0" smtClean="0"/>
              <a:t>‘ethical terms do not serve only to express feelings, They are calculated also to arouse feeling, and so to stimulate action’.</a:t>
            </a:r>
          </a:p>
          <a:p>
            <a:pPr algn="ctr"/>
            <a:r>
              <a:rPr lang="en-GB" sz="2000" dirty="0" smtClean="0"/>
              <a:t>Two kinds of meaningful statements – analytic (all bachelors are unmarried men) and synthetic (the Battle of Hastings was in 1066).</a:t>
            </a:r>
          </a:p>
          <a:p>
            <a:pPr algn="ctr"/>
            <a:r>
              <a:rPr lang="en-GB" sz="2000" dirty="0" smtClean="0"/>
              <a:t>Ethical </a:t>
            </a:r>
            <a:r>
              <a:rPr lang="en-GB" sz="2000" dirty="0" smtClean="0"/>
              <a:t>statements are not verifiable – they can only be understood as an expression of feelings. This is known as the</a:t>
            </a:r>
          </a:p>
          <a:p>
            <a:pPr algn="ctr"/>
            <a:r>
              <a:rPr lang="en-GB" sz="2000" dirty="0" smtClean="0"/>
              <a:t>Boo/Hurrah theory.</a:t>
            </a:r>
            <a:endParaRPr lang="en-GB" sz="2000" dirty="0"/>
          </a:p>
        </p:txBody>
      </p:sp>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528896" y="188640"/>
            <a:ext cx="1336280" cy="23289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5220072" y="2708920"/>
            <a:ext cx="3600400" cy="230832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t>Read the article and write down 5 facts on the Hurrah-Boo theory in your notes:</a:t>
            </a:r>
          </a:p>
          <a:p>
            <a:r>
              <a:rPr lang="en-GB" dirty="0" smtClean="0"/>
              <a:t>1)</a:t>
            </a:r>
          </a:p>
          <a:p>
            <a:r>
              <a:rPr lang="en-GB" dirty="0" smtClean="0"/>
              <a:t>2)</a:t>
            </a:r>
          </a:p>
          <a:p>
            <a:r>
              <a:rPr lang="en-GB" dirty="0" smtClean="0"/>
              <a:t>3)</a:t>
            </a:r>
          </a:p>
          <a:p>
            <a:r>
              <a:rPr lang="en-GB" dirty="0" smtClean="0"/>
              <a:t>4)</a:t>
            </a:r>
          </a:p>
          <a:p>
            <a:r>
              <a:rPr lang="en-GB" dirty="0" smtClean="0"/>
              <a:t>5)</a:t>
            </a:r>
            <a:endParaRPr lang="en-GB" dirty="0"/>
          </a:p>
        </p:txBody>
      </p:sp>
      <p:sp>
        <p:nvSpPr>
          <p:cNvPr id="6" name="TextBox 5"/>
          <p:cNvSpPr txBox="1"/>
          <p:nvPr/>
        </p:nvSpPr>
        <p:spPr>
          <a:xfrm>
            <a:off x="5214346" y="5085184"/>
            <a:ext cx="3575817"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Stretch yourself task:</a:t>
            </a:r>
          </a:p>
          <a:p>
            <a:r>
              <a:rPr lang="en-GB" dirty="0" smtClean="0"/>
              <a:t>What does James Rachel’s argue against Ayer?</a:t>
            </a:r>
            <a:endParaRPr lang="en-GB" dirty="0"/>
          </a:p>
        </p:txBody>
      </p:sp>
      <p:sp>
        <p:nvSpPr>
          <p:cNvPr id="8" name="TextBox 7"/>
          <p:cNvSpPr txBox="1"/>
          <p:nvPr/>
        </p:nvSpPr>
        <p:spPr>
          <a:xfrm>
            <a:off x="5220072" y="6093296"/>
            <a:ext cx="3777596"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Top philosopher: </a:t>
            </a:r>
            <a:r>
              <a:rPr lang="en-GB" dirty="0" smtClean="0"/>
              <a:t>Find out 5 facts about Ayer’s verification principle.</a:t>
            </a:r>
          </a:p>
        </p:txBody>
      </p:sp>
    </p:spTree>
    <p:extLst>
      <p:ext uri="{BB962C8B-B14F-4D97-AF65-F5344CB8AC3E}">
        <p14:creationId xmlns:p14="http://schemas.microsoft.com/office/powerpoint/2010/main" xmlns="" val="2916563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4724400" cy="1162050"/>
          </a:xfrm>
        </p:spPr>
        <p:style>
          <a:lnRef idx="2">
            <a:schemeClr val="accent1"/>
          </a:lnRef>
          <a:fillRef idx="1">
            <a:schemeClr val="lt1"/>
          </a:fillRef>
          <a:effectRef idx="0">
            <a:schemeClr val="accent1"/>
          </a:effectRef>
          <a:fontRef idx="minor">
            <a:schemeClr val="dk1"/>
          </a:fontRef>
        </p:style>
        <p:txBody>
          <a:bodyPr/>
          <a:lstStyle/>
          <a:p>
            <a:r>
              <a:rPr lang="en-GB" sz="4000" dirty="0" smtClean="0"/>
              <a:t>Emotivism</a:t>
            </a:r>
            <a:r>
              <a:rPr lang="en-GB" dirty="0" smtClean="0"/>
              <a:t> – </a:t>
            </a:r>
            <a:r>
              <a:rPr lang="en-GB" sz="2400" dirty="0" smtClean="0"/>
              <a:t>non-cognitivist</a:t>
            </a:r>
            <a:endParaRPr lang="en-GB" sz="2400" dirty="0"/>
          </a:p>
        </p:txBody>
      </p:sp>
      <p:sp>
        <p:nvSpPr>
          <p:cNvPr id="4" name="Text Placeholder 3"/>
          <p:cNvSpPr>
            <a:spLocks noGrp="1"/>
          </p:cNvSpPr>
          <p:nvPr>
            <p:ph type="body" sz="half" idx="2"/>
          </p:nvPr>
        </p:nvSpPr>
        <p:spPr>
          <a:xfrm>
            <a:off x="457200" y="1435100"/>
            <a:ext cx="4724400" cy="4691063"/>
          </a:xfrm>
          <a:ln/>
        </p:spPr>
        <p:style>
          <a:lnRef idx="1">
            <a:schemeClr val="accent1"/>
          </a:lnRef>
          <a:fillRef idx="2">
            <a:schemeClr val="accent1"/>
          </a:fillRef>
          <a:effectRef idx="1">
            <a:schemeClr val="accent1"/>
          </a:effectRef>
          <a:fontRef idx="minor">
            <a:schemeClr val="dk1"/>
          </a:fontRef>
        </p:style>
        <p:txBody>
          <a:bodyPr>
            <a:normAutofit/>
          </a:bodyPr>
          <a:lstStyle/>
          <a:p>
            <a:r>
              <a:rPr lang="en-GB" sz="3200" dirty="0" smtClean="0"/>
              <a:t>C.L Stevenson</a:t>
            </a:r>
          </a:p>
          <a:p>
            <a:r>
              <a:rPr lang="en-GB" sz="2000" dirty="0" smtClean="0"/>
              <a:t>Book – </a:t>
            </a:r>
            <a:r>
              <a:rPr lang="en-GB" sz="2000" i="1" dirty="0" smtClean="0"/>
              <a:t>Ethics and Language (1944)</a:t>
            </a:r>
          </a:p>
          <a:p>
            <a:pPr algn="ctr"/>
            <a:r>
              <a:rPr lang="en-GB" sz="2000" dirty="0" smtClean="0"/>
              <a:t>Discussed the emotive meaning of words. When making a moral judgement we are offering our opinion on it but also trying to influence others’ attitudes.</a:t>
            </a:r>
          </a:p>
          <a:p>
            <a:pPr algn="ctr"/>
            <a:r>
              <a:rPr lang="en-GB" sz="2000" dirty="0" smtClean="0"/>
              <a:t>Ethical statements are therefore based on emotions but ALSO on our experience of the world and how we want it to be.</a:t>
            </a:r>
          </a:p>
          <a:p>
            <a:pPr algn="ctr"/>
            <a:r>
              <a:rPr lang="en-GB" sz="2000" dirty="0" smtClean="0"/>
              <a:t>Ethical disagreements are disagreements about fundamental principles.</a:t>
            </a:r>
            <a:endParaRPr lang="en-GB" sz="2000"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6012160" y="404664"/>
            <a:ext cx="2091499" cy="3294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5508104" y="4005064"/>
            <a:ext cx="3096344"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t>Read the article and explain in your own words how he developed </a:t>
            </a:r>
            <a:r>
              <a:rPr lang="en-GB" smtClean="0"/>
              <a:t>on Ayer’s </a:t>
            </a:r>
            <a:r>
              <a:rPr lang="en-GB" dirty="0" smtClean="0"/>
              <a:t>theory…</a:t>
            </a:r>
            <a:endParaRPr lang="en-GB" dirty="0"/>
          </a:p>
        </p:txBody>
      </p:sp>
      <p:sp>
        <p:nvSpPr>
          <p:cNvPr id="6" name="TextBox 5"/>
          <p:cNvSpPr txBox="1"/>
          <p:nvPr/>
        </p:nvSpPr>
        <p:spPr>
          <a:xfrm>
            <a:off x="5580112" y="5157192"/>
            <a:ext cx="2736304" cy="923330"/>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Stretch yourself task:</a:t>
            </a:r>
          </a:p>
          <a:p>
            <a:r>
              <a:rPr lang="en-GB" dirty="0" smtClean="0"/>
              <a:t>What do Peter Vardy say about Emotivism? </a:t>
            </a:r>
            <a:endParaRPr lang="en-GB" dirty="0"/>
          </a:p>
        </p:txBody>
      </p:sp>
    </p:spTree>
    <p:extLst>
      <p:ext uri="{BB962C8B-B14F-4D97-AF65-F5344CB8AC3E}">
        <p14:creationId xmlns:p14="http://schemas.microsoft.com/office/powerpoint/2010/main" xmlns="" val="3121009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GB" dirty="0" smtClean="0"/>
              <a:t>Challenges to Emotivism</a:t>
            </a:r>
            <a:endParaRPr lang="en-GB" dirty="0"/>
          </a:p>
        </p:txBody>
      </p:sp>
      <p:pic>
        <p:nvPicPr>
          <p:cNvPr id="4" name="Picture 2"/>
          <p:cNvPicPr>
            <a:picLocks noGrp="1" noChangeAspect="1" noChangeArrowheads="1"/>
          </p:cNvPicPr>
          <p:nvPr>
            <p:ph idx="1"/>
          </p:nvPr>
        </p:nvPicPr>
        <p:blipFill rotWithShape="1">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t="27320" b="4128"/>
          <a:stretch/>
        </p:blipFill>
        <p:spPr bwMode="auto">
          <a:xfrm>
            <a:off x="467544" y="1844824"/>
            <a:ext cx="8229600" cy="4513244"/>
          </a:xfrm>
          <a:prstGeom prst="rect">
            <a:avLst/>
          </a:prstGeom>
          <a:ln/>
        </p:spPr>
        <p:style>
          <a:lnRef idx="2">
            <a:schemeClr val="accent1"/>
          </a:lnRef>
          <a:fillRef idx="1">
            <a:schemeClr val="lt1"/>
          </a:fillRef>
          <a:effectRef idx="0">
            <a:schemeClr val="accent1"/>
          </a:effectRef>
          <a:fontRef idx="minor">
            <a:schemeClr val="dk1"/>
          </a:fontRef>
        </p:style>
      </p:pic>
    </p:spTree>
    <p:extLst>
      <p:ext uri="{BB962C8B-B14F-4D97-AF65-F5344CB8AC3E}">
        <p14:creationId xmlns:p14="http://schemas.microsoft.com/office/powerpoint/2010/main" xmlns="" val="2328471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smtClean="0"/>
              <a:t>Evaluation Zigzag!</a:t>
            </a:r>
            <a:endParaRPr lang="en-GB" dirty="0"/>
          </a:p>
        </p:txBody>
      </p:sp>
      <p:sp>
        <p:nvSpPr>
          <p:cNvPr id="3" name="Content Placeholder 2"/>
          <p:cNvSpPr>
            <a:spLocks noGrp="1"/>
          </p:cNvSpPr>
          <p:nvPr>
            <p:ph idx="1"/>
          </p:nvPr>
        </p:nvSpPr>
        <p:spPr/>
        <p:txBody>
          <a:bodyPr/>
          <a:lstStyle/>
          <a:p>
            <a:pPr marL="0" indent="0" algn="ctr">
              <a:buNone/>
            </a:pPr>
            <a:r>
              <a:rPr lang="en-GB" b="1" dirty="0" smtClean="0">
                <a:solidFill>
                  <a:srgbClr val="FF0000"/>
                </a:solidFill>
              </a:rPr>
              <a:t>Complete the </a:t>
            </a:r>
            <a:r>
              <a:rPr lang="en-GB" b="1" dirty="0" err="1" smtClean="0">
                <a:solidFill>
                  <a:srgbClr val="FF0000"/>
                </a:solidFill>
              </a:rPr>
              <a:t>zig-zag</a:t>
            </a:r>
            <a:r>
              <a:rPr lang="en-GB" b="1" dirty="0" smtClean="0">
                <a:solidFill>
                  <a:srgbClr val="FF0000"/>
                </a:solidFill>
              </a:rPr>
              <a:t> in your books.</a:t>
            </a:r>
          </a:p>
          <a:p>
            <a:pPr marL="0" indent="0" algn="ctr">
              <a:buNone/>
            </a:pPr>
            <a:r>
              <a:rPr lang="en-GB" dirty="0" smtClean="0"/>
              <a:t>Zig-zag from arguments that </a:t>
            </a:r>
            <a:r>
              <a:rPr lang="en-GB" b="1" dirty="0" smtClean="0">
                <a:solidFill>
                  <a:srgbClr val="FF0000"/>
                </a:solidFill>
              </a:rPr>
              <a:t>support and criticise Emotivism</a:t>
            </a:r>
            <a:r>
              <a:rPr lang="en-GB" dirty="0" smtClean="0"/>
              <a:t>.</a:t>
            </a:r>
            <a:endParaRPr lang="en-GB" dirty="0"/>
          </a:p>
        </p:txBody>
      </p:sp>
      <p:pic>
        <p:nvPicPr>
          <p:cNvPr id="1027" name="Picture 3"/>
          <p:cNvPicPr>
            <a:picLocks noChangeAspect="1" noChangeArrowheads="1"/>
          </p:cNvPicPr>
          <p:nvPr/>
        </p:nvPicPr>
        <p:blipFill>
          <a:blip r:embed="rId2" cstate="print">
            <a:duotone>
              <a:schemeClr val="accent4">
                <a:shade val="45000"/>
                <a:satMod val="135000"/>
              </a:schemeClr>
              <a:prstClr val="white"/>
            </a:duotone>
            <a:extLst>
              <a:ext uri="{28A0092B-C50C-407E-A947-70E740481C1C}">
                <a14:useLocalDpi xmlns:a14="http://schemas.microsoft.com/office/drawing/2010/main" xmlns="" val="0"/>
              </a:ext>
            </a:extLst>
          </a:blip>
          <a:srcRect/>
          <a:stretch>
            <a:fillRect/>
          </a:stretch>
        </p:blipFill>
        <p:spPr bwMode="auto">
          <a:xfrm rot="5400000">
            <a:off x="2843808" y="3455422"/>
            <a:ext cx="3240360" cy="324036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3203848" y="3193812"/>
            <a:ext cx="720080" cy="523220"/>
          </a:xfrm>
          <a:prstGeom prst="rect">
            <a:avLst/>
          </a:prstGeom>
          <a:noFill/>
        </p:spPr>
        <p:txBody>
          <a:bodyPr wrap="square" rtlCol="0">
            <a:spAutoFit/>
          </a:bodyPr>
          <a:lstStyle/>
          <a:p>
            <a:r>
              <a:rPr lang="en-GB" sz="2800" b="1" dirty="0" smtClean="0"/>
              <a:t>For </a:t>
            </a:r>
            <a:endParaRPr lang="en-GB" sz="2800" b="1" dirty="0"/>
          </a:p>
        </p:txBody>
      </p:sp>
      <p:sp>
        <p:nvSpPr>
          <p:cNvPr id="8" name="TextBox 7"/>
          <p:cNvSpPr txBox="1"/>
          <p:nvPr/>
        </p:nvSpPr>
        <p:spPr>
          <a:xfrm>
            <a:off x="5220072" y="3738153"/>
            <a:ext cx="1368152" cy="523220"/>
          </a:xfrm>
          <a:prstGeom prst="rect">
            <a:avLst/>
          </a:prstGeom>
          <a:noFill/>
        </p:spPr>
        <p:txBody>
          <a:bodyPr wrap="square" rtlCol="0">
            <a:spAutoFit/>
          </a:bodyPr>
          <a:lstStyle/>
          <a:p>
            <a:r>
              <a:rPr lang="en-GB" sz="2800" b="1" dirty="0" smtClean="0"/>
              <a:t>Against</a:t>
            </a:r>
            <a:endParaRPr lang="en-GB" sz="2800" b="1" dirty="0"/>
          </a:p>
        </p:txBody>
      </p:sp>
      <p:sp>
        <p:nvSpPr>
          <p:cNvPr id="9" name="TextBox 8"/>
          <p:cNvSpPr txBox="1"/>
          <p:nvPr/>
        </p:nvSpPr>
        <p:spPr>
          <a:xfrm>
            <a:off x="3059832" y="4149080"/>
            <a:ext cx="720080" cy="523220"/>
          </a:xfrm>
          <a:prstGeom prst="rect">
            <a:avLst/>
          </a:prstGeom>
          <a:noFill/>
        </p:spPr>
        <p:txBody>
          <a:bodyPr wrap="square" rtlCol="0">
            <a:spAutoFit/>
          </a:bodyPr>
          <a:lstStyle/>
          <a:p>
            <a:r>
              <a:rPr lang="en-GB" sz="2800" b="1" dirty="0" smtClean="0"/>
              <a:t>For </a:t>
            </a:r>
            <a:endParaRPr lang="en-GB" sz="2800" b="1" dirty="0"/>
          </a:p>
        </p:txBody>
      </p:sp>
      <p:sp>
        <p:nvSpPr>
          <p:cNvPr id="11" name="TextBox 10"/>
          <p:cNvSpPr txBox="1"/>
          <p:nvPr/>
        </p:nvSpPr>
        <p:spPr>
          <a:xfrm>
            <a:off x="5400092" y="4661764"/>
            <a:ext cx="1368152" cy="523220"/>
          </a:xfrm>
          <a:prstGeom prst="rect">
            <a:avLst/>
          </a:prstGeom>
          <a:noFill/>
        </p:spPr>
        <p:txBody>
          <a:bodyPr wrap="square" rtlCol="0">
            <a:spAutoFit/>
          </a:bodyPr>
          <a:lstStyle/>
          <a:p>
            <a:r>
              <a:rPr lang="en-GB" sz="2800" b="1" dirty="0" smtClean="0"/>
              <a:t>Against</a:t>
            </a:r>
            <a:endParaRPr lang="en-GB" sz="2800" b="1" dirty="0"/>
          </a:p>
        </p:txBody>
      </p:sp>
      <p:sp>
        <p:nvSpPr>
          <p:cNvPr id="5" name="TextBox 4"/>
          <p:cNvSpPr txBox="1"/>
          <p:nvPr/>
        </p:nvSpPr>
        <p:spPr>
          <a:xfrm>
            <a:off x="179512" y="4139817"/>
            <a:ext cx="2664296"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2000" b="1" dirty="0" smtClean="0">
                <a:solidFill>
                  <a:srgbClr val="FF0000"/>
                </a:solidFill>
              </a:rPr>
              <a:t>Stretch yourself:</a:t>
            </a:r>
            <a:r>
              <a:rPr lang="en-GB" sz="2000" b="1" dirty="0">
                <a:solidFill>
                  <a:srgbClr val="FF0000"/>
                </a:solidFill>
              </a:rPr>
              <a:t> </a:t>
            </a:r>
            <a:endParaRPr lang="en-GB" sz="2000" b="1" dirty="0" smtClean="0">
              <a:solidFill>
                <a:srgbClr val="FF0000"/>
              </a:solidFill>
            </a:endParaRPr>
          </a:p>
          <a:p>
            <a:r>
              <a:rPr lang="en-GB" sz="2000" b="1" dirty="0" smtClean="0">
                <a:solidFill>
                  <a:schemeClr val="tx1"/>
                </a:solidFill>
              </a:rPr>
              <a:t>Add Naturalism and Intuitionism to your </a:t>
            </a:r>
            <a:r>
              <a:rPr lang="en-GB" sz="2000" b="1" dirty="0" err="1" smtClean="0">
                <a:solidFill>
                  <a:schemeClr val="tx1"/>
                </a:solidFill>
              </a:rPr>
              <a:t>Zig</a:t>
            </a:r>
            <a:r>
              <a:rPr lang="en-GB" sz="2000" b="1" dirty="0" smtClean="0">
                <a:solidFill>
                  <a:schemeClr val="tx1"/>
                </a:solidFill>
              </a:rPr>
              <a:t>-zag.</a:t>
            </a:r>
          </a:p>
        </p:txBody>
      </p:sp>
      <p:sp>
        <p:nvSpPr>
          <p:cNvPr id="7" name="TextBox 6"/>
          <p:cNvSpPr txBox="1"/>
          <p:nvPr/>
        </p:nvSpPr>
        <p:spPr>
          <a:xfrm>
            <a:off x="5292080" y="5184984"/>
            <a:ext cx="3744416" cy="1477328"/>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dirty="0" smtClean="0">
                <a:solidFill>
                  <a:srgbClr val="FF0000"/>
                </a:solidFill>
              </a:rPr>
              <a:t>Top philosopher:</a:t>
            </a:r>
          </a:p>
          <a:p>
            <a:pPr algn="ctr"/>
            <a:r>
              <a:rPr lang="en-GB" dirty="0" smtClean="0"/>
              <a:t>Virtue </a:t>
            </a:r>
            <a:r>
              <a:rPr lang="en-GB" dirty="0"/>
              <a:t>ethicist </a:t>
            </a:r>
            <a:r>
              <a:rPr lang="en-GB" b="1" dirty="0"/>
              <a:t>Alasdair </a:t>
            </a:r>
            <a:r>
              <a:rPr lang="en-GB" b="1" dirty="0" smtClean="0"/>
              <a:t>MacIntyre </a:t>
            </a:r>
            <a:r>
              <a:rPr lang="en-GB" dirty="0" smtClean="0"/>
              <a:t>argues </a:t>
            </a:r>
            <a:r>
              <a:rPr lang="en-GB" dirty="0"/>
              <a:t>that emotivism wrongly places child carers and paedophiles as </a:t>
            </a:r>
            <a:r>
              <a:rPr lang="en-GB" dirty="0" smtClean="0"/>
              <a:t>equals. Explain why in your notes.</a:t>
            </a:r>
          </a:p>
        </p:txBody>
      </p:sp>
    </p:spTree>
    <p:extLst>
      <p:ext uri="{BB962C8B-B14F-4D97-AF65-F5344CB8AC3E}">
        <p14:creationId xmlns:p14="http://schemas.microsoft.com/office/powerpoint/2010/main" xmlns="" val="3823520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723</Words>
  <Application>Microsoft Office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Think, Pair, Share</vt:lpstr>
      <vt:lpstr>Emotivism</vt:lpstr>
      <vt:lpstr>Learning Outcomes</vt:lpstr>
      <vt:lpstr>Emotivism</vt:lpstr>
      <vt:lpstr>The influence of Hume</vt:lpstr>
      <vt:lpstr>Emotivism – non cognitivist</vt:lpstr>
      <vt:lpstr>Emotivism – non-cognitivist</vt:lpstr>
      <vt:lpstr>Challenges to Emotivism</vt:lpstr>
      <vt:lpstr>Evaluation Zigzag!</vt:lpstr>
      <vt:lpstr>Opinion Line: Mel Thompson famously said "You cannot reduce morality to a set of cheers and boos.“ Do you agree?</vt:lpstr>
    </vt:vector>
  </TitlesOfParts>
  <Company>Rosset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Emotivism</dc:title>
  <dc:creator>NVeitch</dc:creator>
  <cp:lastModifiedBy>Nicole</cp:lastModifiedBy>
  <cp:revision>15</cp:revision>
  <dcterms:created xsi:type="dcterms:W3CDTF">2015-09-17T15:57:56Z</dcterms:created>
  <dcterms:modified xsi:type="dcterms:W3CDTF">2015-12-13T04:49:44Z</dcterms:modified>
</cp:coreProperties>
</file>