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5" r:id="rId2"/>
    <p:sldId id="316" r:id="rId3"/>
    <p:sldId id="317" r:id="rId4"/>
    <p:sldId id="318" r:id="rId5"/>
    <p:sldId id="319" r:id="rId6"/>
    <p:sldId id="314" r:id="rId7"/>
    <p:sldId id="256" r:id="rId8"/>
    <p:sldId id="285" r:id="rId9"/>
    <p:sldId id="259" r:id="rId10"/>
    <p:sldId id="260" r:id="rId11"/>
    <p:sldId id="313" r:id="rId12"/>
    <p:sldId id="277" r:id="rId13"/>
    <p:sldId id="321" r:id="rId14"/>
    <p:sldId id="320" r:id="rId15"/>
    <p:sldId id="269" r:id="rId16"/>
    <p:sldId id="304" r:id="rId17"/>
    <p:sldId id="278" r:id="rId18"/>
    <p:sldId id="268" r:id="rId19"/>
    <p:sldId id="270" r:id="rId20"/>
    <p:sldId id="262" r:id="rId21"/>
    <p:sldId id="271" r:id="rId22"/>
    <p:sldId id="279" r:id="rId23"/>
    <p:sldId id="280" r:id="rId24"/>
    <p:sldId id="281" r:id="rId25"/>
    <p:sldId id="282" r:id="rId26"/>
    <p:sldId id="284" r:id="rId27"/>
    <p:sldId id="305" r:id="rId28"/>
    <p:sldId id="288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6BB"/>
    <a:srgbClr val="C4E5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69530CA-4A5E-4843-AD15-CC355EA5913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4240E33-C8D1-4C01-BA67-8D8389C19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7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BE68-2E2C-4924-A971-C192D18C1919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8604-88B6-4410-B3BD-7054B34A1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8604-88B6-4410-B3BD-7054B34A1C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Thich </a:t>
            </a:r>
            <a:r>
              <a:rPr lang="en-GB" dirty="0" err="1"/>
              <a:t>Nhat</a:t>
            </a:r>
            <a:r>
              <a:rPr lang="en-GB" dirty="0"/>
              <a:t> Hanh</a:t>
            </a:r>
            <a:r>
              <a:rPr lang="en-GB" baseline="0" dirty="0"/>
              <a:t> interview with Oprah - link on the image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8604-88B6-4410-B3BD-7054B34A1C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0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8604-88B6-4410-B3BD-7054B34A1C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3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0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8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4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4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1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2D14-54CF-4805-B522-C1B91708A1F6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2A6A-959C-48E7-8138-1FC9F579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autama_Buddha" TargetMode="External"/><Relationship Id="rId3" Type="http://schemas.openxmlformats.org/officeDocument/2006/relationships/hyperlink" Target="https://en.wikipedia.org/wiki/Roman_Catholic_Church" TargetMode="External"/><Relationship Id="rId7" Type="http://schemas.openxmlformats.org/officeDocument/2006/relationships/hyperlink" Target="https://en.wikipedia.org/wiki/Vesa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u%E1%BA%BF" TargetMode="External"/><Relationship Id="rId5" Type="http://schemas.openxmlformats.org/officeDocument/2006/relationships/hyperlink" Target="https://en.wikipedia.org/wiki/Buddhist_flag" TargetMode="External"/><Relationship Id="rId10" Type="http://schemas.openxmlformats.org/officeDocument/2006/relationships/hyperlink" Target="https://en.wikipedia.org/wiki/Viet_Cong" TargetMode="External"/><Relationship Id="rId4" Type="http://schemas.openxmlformats.org/officeDocument/2006/relationships/hyperlink" Target="https://en.wikipedia.org/wiki/Flag_of_Vatican_City" TargetMode="External"/><Relationship Id="rId9" Type="http://schemas.openxmlformats.org/officeDocument/2006/relationships/hyperlink" Target="https://en.wikipedia.org/wiki/Ng%C3%B4_%C4%90%C3%ACnh_Th%E1%BB%A5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NJ9UtuWfs3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hOctgIzM8" TargetMode="External"/><Relationship Id="rId2" Type="http://schemas.openxmlformats.org/officeDocument/2006/relationships/hyperlink" Target="https://www.youtube.com/watch?v=QIiMQ0FZN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iuk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arvoday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loitation_of_labour" TargetMode="External"/><Relationship Id="rId2" Type="http://schemas.openxmlformats.org/officeDocument/2006/relationships/hyperlink" Target="https://en.wikipedia.org/wiki/Artiv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ivic_engagement" TargetMode="External"/><Relationship Id="rId4" Type="http://schemas.openxmlformats.org/officeDocument/2006/relationships/hyperlink" Target="https://en.wikipedia.org/wiki/Social_medi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D96E-0072-457D-9653-42CBFBB94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41275">
            <a:solidFill>
              <a:schemeClr val="accent2"/>
            </a:solidFill>
          </a:ln>
        </p:spPr>
        <p:txBody>
          <a:bodyPr/>
          <a:lstStyle/>
          <a:p>
            <a:r>
              <a:rPr lang="en-GB" dirty="0"/>
              <a:t>Social Activism and Engaged Buddhism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6876-A2B9-47AB-86CC-8516B0262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114300"/>
            <a:ext cx="3898900" cy="2190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365125"/>
            <a:ext cx="7022750" cy="132556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The History of Engaged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48" y="2503588"/>
            <a:ext cx="11393251" cy="4351338"/>
          </a:xfrm>
          <a:ln w="22225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The </a:t>
            </a:r>
            <a:r>
              <a:rPr lang="en-GB" dirty="0">
                <a:hlinkClick r:id="rId3"/>
              </a:rPr>
              <a:t>Roman Catholic Church</a:t>
            </a:r>
            <a:r>
              <a:rPr lang="en-GB" dirty="0"/>
              <a:t> was the largest landowner in the country and enjoyed special exemptions in property acquisition, and land owned by the Roman Catholic Church was exempt from land reform.</a:t>
            </a:r>
          </a:p>
          <a:p>
            <a:pPr lvl="0" algn="just"/>
            <a:r>
              <a:rPr lang="en-GB" dirty="0"/>
              <a:t>The white and gold </a:t>
            </a:r>
            <a:r>
              <a:rPr lang="en-GB" dirty="0">
                <a:hlinkClick r:id="rId4"/>
              </a:rPr>
              <a:t>Vatican flag</a:t>
            </a:r>
            <a:r>
              <a:rPr lang="en-GB" dirty="0"/>
              <a:t> was regularly flown at all major public events in South Vietnam.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Buddhist discontent erupted following a ban in early May on flying the </a:t>
            </a:r>
            <a:r>
              <a:rPr lang="en-GB" dirty="0">
                <a:hlinkClick r:id="rId5"/>
              </a:rPr>
              <a:t>Buddhist flag</a:t>
            </a:r>
            <a:r>
              <a:rPr lang="en-GB" dirty="0"/>
              <a:t> in </a:t>
            </a:r>
            <a:r>
              <a:rPr lang="en-GB" dirty="0" err="1">
                <a:hlinkClick r:id="rId6"/>
              </a:rPr>
              <a:t>Huế</a:t>
            </a:r>
            <a:r>
              <a:rPr lang="en-GB" dirty="0"/>
              <a:t> on </a:t>
            </a:r>
            <a:r>
              <a:rPr lang="en-GB" dirty="0">
                <a:hlinkClick r:id="rId7"/>
              </a:rPr>
              <a:t>Vesak</a:t>
            </a:r>
            <a:r>
              <a:rPr lang="en-GB" dirty="0"/>
              <a:t>, the birthday of </a:t>
            </a:r>
            <a:r>
              <a:rPr lang="en-GB" dirty="0">
                <a:hlinkClick r:id="rId8"/>
              </a:rPr>
              <a:t>Gautama Buddha</a:t>
            </a:r>
            <a:r>
              <a:rPr lang="en-GB" dirty="0"/>
              <a:t>. Just days before, Catholics had been encouraged to fly the </a:t>
            </a:r>
            <a:r>
              <a:rPr lang="en-GB" dirty="0">
                <a:hlinkClick r:id="rId4"/>
              </a:rPr>
              <a:t>Vatican flag</a:t>
            </a:r>
            <a:r>
              <a:rPr lang="en-GB" dirty="0"/>
              <a:t> at a celebration for Archbishop </a:t>
            </a:r>
            <a:r>
              <a:rPr lang="en-GB" dirty="0" err="1">
                <a:hlinkClick r:id="rId9"/>
              </a:rPr>
              <a:t>Ngô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Đình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Thục</a:t>
            </a:r>
            <a:r>
              <a:rPr lang="en-GB" dirty="0"/>
              <a:t> of </a:t>
            </a:r>
            <a:r>
              <a:rPr lang="en-GB" dirty="0" err="1"/>
              <a:t>Huế</a:t>
            </a:r>
            <a:r>
              <a:rPr lang="en-GB" dirty="0"/>
              <a:t>, </a:t>
            </a:r>
            <a:r>
              <a:rPr lang="en-GB" dirty="0" err="1"/>
              <a:t>Diệm's</a:t>
            </a:r>
            <a:r>
              <a:rPr lang="en-GB" dirty="0"/>
              <a:t> elder brother. </a:t>
            </a:r>
          </a:p>
          <a:p>
            <a:pPr lvl="0"/>
            <a:r>
              <a:rPr lang="en-GB" dirty="0"/>
              <a:t>A large crowd of Buddhists protested the ban, defying the government by flying Buddhist flags on the Buddhist holy day of </a:t>
            </a:r>
            <a:r>
              <a:rPr lang="en-GB" dirty="0">
                <a:hlinkClick r:id="rId7"/>
              </a:rPr>
              <a:t>Vesak</a:t>
            </a:r>
            <a:r>
              <a:rPr lang="en-GB" dirty="0"/>
              <a:t> and marching on the government broadcasting station. Government forces fired into the crowd of protesters, killing nine people. </a:t>
            </a:r>
            <a:r>
              <a:rPr lang="en-GB" dirty="0" err="1"/>
              <a:t>Diệm's</a:t>
            </a:r>
            <a:r>
              <a:rPr lang="en-GB" dirty="0"/>
              <a:t> refusal to take responsibility — he blamed the </a:t>
            </a:r>
            <a:r>
              <a:rPr lang="en-GB" dirty="0">
                <a:hlinkClick r:id="rId10"/>
              </a:rPr>
              <a:t>Viet Cong</a:t>
            </a:r>
            <a:r>
              <a:rPr lang="en-GB" dirty="0"/>
              <a:t> for the deaths — led to further Buddhist protests and calls for religious </a:t>
            </a:r>
            <a:r>
              <a:rPr lang="en-GB" dirty="0" err="1"/>
              <a:t>equality.As</a:t>
            </a:r>
            <a:r>
              <a:rPr lang="en-GB" dirty="0"/>
              <a:t> Diem remained unwilling to comply with Buddhist demands, the frequency of protests increased.</a:t>
            </a:r>
          </a:p>
          <a:p>
            <a:pPr lvl="0"/>
            <a:endParaRPr lang="en-GB" sz="1900" dirty="0"/>
          </a:p>
          <a:p>
            <a:pPr lvl="0"/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Quảng</a:t>
            </a:r>
            <a:r>
              <a:rPr lang="en-GB" dirty="0"/>
              <a:t> </a:t>
            </a:r>
            <a:r>
              <a:rPr lang="en-GB" dirty="0" err="1"/>
              <a:t>Đức</a:t>
            </a:r>
            <a:r>
              <a:rPr lang="en-GB" dirty="0"/>
              <a:t> had formed a suicide pact with a colleague in North Vietnam who subsequently carried out his pledge in protest of North Vietnamese mistreatment and oppression of Buddhists by the government.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72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35600" cy="1325563"/>
          </a:xfrm>
          <a:ln w="12700">
            <a:solidFill>
              <a:srgbClr val="0070C0"/>
            </a:solidFill>
          </a:ln>
        </p:spPr>
        <p:txBody>
          <a:bodyPr/>
          <a:lstStyle/>
          <a:p>
            <a:r>
              <a:rPr lang="en-GB" dirty="0"/>
              <a:t>The Origins of Engaged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5600" cy="4351338"/>
          </a:xfrm>
          <a:ln w="2222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Explain the context of oppression and social conflict in Vietnam.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the response from some Buddhists including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Quảng</a:t>
            </a:r>
            <a:r>
              <a:rPr lang="en-GB" dirty="0"/>
              <a:t> </a:t>
            </a:r>
            <a:r>
              <a:rPr lang="en-GB" dirty="0" err="1"/>
              <a:t>Đức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does Thich </a:t>
            </a:r>
            <a:r>
              <a:rPr lang="en-GB" dirty="0" err="1"/>
              <a:t>Nhat</a:t>
            </a:r>
            <a:r>
              <a:rPr lang="en-GB" dirty="0"/>
              <a:t> Hanh explain to act of self immolation in his letter?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Mahayana practice does he draw a link to?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2 or 3 of the groups Thich </a:t>
            </a:r>
            <a:r>
              <a:rPr lang="en-GB" dirty="0" err="1"/>
              <a:t>Nhat</a:t>
            </a:r>
            <a:r>
              <a:rPr lang="en-GB" dirty="0"/>
              <a:t> Hanh has been involved in as part of engaged Buddhism.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979" t="24652" r="23229" b="51667"/>
          <a:stretch/>
        </p:blipFill>
        <p:spPr>
          <a:xfrm>
            <a:off x="9289915" y="343050"/>
            <a:ext cx="2612328" cy="2352474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414" y="2830749"/>
            <a:ext cx="4862084" cy="334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0528" y="365125"/>
            <a:ext cx="3064212" cy="2308324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Discuss: </a:t>
            </a:r>
          </a:p>
          <a:p>
            <a:r>
              <a:rPr lang="en-GB" dirty="0"/>
              <a:t>What do you think of the responses to the oppression in Vietnam?</a:t>
            </a:r>
          </a:p>
          <a:p>
            <a:r>
              <a:rPr lang="en-GB" dirty="0"/>
              <a:t>Do you agree with Thich </a:t>
            </a:r>
            <a:r>
              <a:rPr lang="en-GB" dirty="0" err="1"/>
              <a:t>Nhat</a:t>
            </a:r>
            <a:r>
              <a:rPr lang="en-GB" dirty="0"/>
              <a:t> Hanh’s explanation of the motivations behind their actions?</a:t>
            </a:r>
          </a:p>
        </p:txBody>
      </p:sp>
    </p:spTree>
    <p:extLst>
      <p:ext uri="{BB962C8B-B14F-4D97-AF65-F5344CB8AC3E}">
        <p14:creationId xmlns:p14="http://schemas.microsoft.com/office/powerpoint/2010/main" val="80086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Thich </a:t>
            </a:r>
            <a:r>
              <a:rPr lang="en-GB" dirty="0" err="1"/>
              <a:t>Nhat</a:t>
            </a:r>
            <a:r>
              <a:rPr lang="en-GB" dirty="0"/>
              <a:t> Hanh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Mindfulness must be engaged –  once there is seeing there must be acting or what is the point of seeing?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 aware of the real problems of the earth and we will know what to do.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i="1" dirty="0"/>
              <a:t>Are you massaging our Mother Earth every time your foot touches her? Are you planting seeds of joy and peace? Is peace in your every step?</a:t>
            </a:r>
          </a:p>
        </p:txBody>
      </p:sp>
    </p:spTree>
    <p:extLst>
      <p:ext uri="{BB962C8B-B14F-4D97-AF65-F5344CB8AC3E}">
        <p14:creationId xmlns:p14="http://schemas.microsoft.com/office/powerpoint/2010/main" val="69318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00" y="217461"/>
            <a:ext cx="8554065" cy="58477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Buddhist Ethics Case Study: Free Tibet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79" y="909241"/>
            <a:ext cx="4902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Watch the two video clips and make notes on the following:</a:t>
            </a:r>
          </a:p>
          <a:p>
            <a:endParaRPr lang="en-GB" sz="2400" dirty="0"/>
          </a:p>
          <a:p>
            <a:r>
              <a:rPr lang="en-GB" sz="2400" dirty="0"/>
              <a:t>1) Who is the Dalai Lama?</a:t>
            </a:r>
          </a:p>
          <a:p>
            <a:endParaRPr lang="en-GB" sz="2400" dirty="0"/>
          </a:p>
          <a:p>
            <a:r>
              <a:rPr lang="en-GB" sz="2400" dirty="0"/>
              <a:t>2) Why is there conflict in Tibet?</a:t>
            </a:r>
          </a:p>
          <a:p>
            <a:endParaRPr lang="en-GB" sz="2400" dirty="0"/>
          </a:p>
          <a:p>
            <a:r>
              <a:rPr lang="en-GB" sz="2400" dirty="0"/>
              <a:t>3) Evaluate: what is your response and why?</a:t>
            </a:r>
          </a:p>
          <a:p>
            <a:endParaRPr lang="en-GB" sz="2400" dirty="0"/>
          </a:p>
          <a:p>
            <a:r>
              <a:rPr lang="en-GB" sz="2400" dirty="0"/>
              <a:t>4) How is self immolation explained – link to </a:t>
            </a:r>
            <a:r>
              <a:rPr lang="en-GB" sz="2400" dirty="0" err="1"/>
              <a:t>sunyata</a:t>
            </a:r>
            <a:r>
              <a:rPr lang="en-GB" sz="2400" dirty="0"/>
              <a:t> and other Buddhist teachings. </a:t>
            </a:r>
          </a:p>
          <a:p>
            <a:endParaRPr lang="en-GB" sz="2400" dirty="0"/>
          </a:p>
          <a:p>
            <a:r>
              <a:rPr lang="en-GB" sz="2400" dirty="0">
                <a:hlinkClick r:id="rId2"/>
              </a:rPr>
              <a:t>Tibetan Buddhism</a:t>
            </a:r>
            <a:endParaRPr lang="en-GB" sz="2400" dirty="0"/>
          </a:p>
          <a:p>
            <a:r>
              <a:rPr lang="en-GB" sz="2400" dirty="0">
                <a:hlinkClick r:id="rId3"/>
              </a:rPr>
              <a:t>Situation in Tibet</a:t>
            </a:r>
            <a:endParaRPr lang="en-GB" sz="2400" dirty="0"/>
          </a:p>
        </p:txBody>
      </p:sp>
      <p:pic>
        <p:nvPicPr>
          <p:cNvPr id="1026" name="Picture 2" descr="Image result for free tib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48" y="1180263"/>
            <a:ext cx="3294460" cy="3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3230" t="25088" r="23046" b="51915"/>
          <a:stretch/>
        </p:blipFill>
        <p:spPr>
          <a:xfrm>
            <a:off x="5632314" y="2683554"/>
            <a:ext cx="2395539" cy="22580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Callout: Up Arrow 5"/>
          <p:cNvSpPr/>
          <p:nvPr/>
        </p:nvSpPr>
        <p:spPr>
          <a:xfrm>
            <a:off x="4909338" y="5048656"/>
            <a:ext cx="3841490" cy="16147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48655" y="5730542"/>
            <a:ext cx="35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 the article and explain the Dalai Lamas position on this issue</a:t>
            </a:r>
          </a:p>
        </p:txBody>
      </p:sp>
    </p:spTree>
    <p:extLst>
      <p:ext uri="{BB962C8B-B14F-4D97-AF65-F5344CB8AC3E}">
        <p14:creationId xmlns:p14="http://schemas.microsoft.com/office/powerpoint/2010/main" val="332896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GB" dirty="0"/>
              <a:t>Evaluate this example of Engaged Buddhism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4925">
            <a:solidFill>
              <a:srgbClr val="00B050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4925">
            <a:solidFill>
              <a:schemeClr val="accent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2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14 mindfulness trainings/precepts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1238" cy="4351338"/>
          </a:xfrm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Use the article to create a mind map to explain the 14 Principles of Engaged Buddhism.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Include on your mind map:</a:t>
            </a:r>
          </a:p>
          <a:p>
            <a:r>
              <a:rPr lang="en-GB" dirty="0"/>
              <a:t>What parallels can you find with the 8 fold path? </a:t>
            </a:r>
          </a:p>
          <a:p>
            <a:r>
              <a:rPr lang="en-GB" dirty="0"/>
              <a:t>What other Buddhist principles/concepts can you identify – such as links to the 5 precepts?</a:t>
            </a:r>
          </a:p>
          <a:p>
            <a:r>
              <a:rPr lang="en-GB" dirty="0"/>
              <a:t>Is there anything new in THN’s list?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553" t="24652" r="23816" b="51773"/>
          <a:stretch/>
        </p:blipFill>
        <p:spPr>
          <a:xfrm>
            <a:off x="7529209" y="2167342"/>
            <a:ext cx="3271812" cy="31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Reminder! 5 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Buddhists try to follow the 5 precepts:</a:t>
            </a:r>
          </a:p>
          <a:p>
            <a:r>
              <a:rPr lang="en-GB" dirty="0"/>
              <a:t>Don’t take life</a:t>
            </a:r>
          </a:p>
          <a:p>
            <a:r>
              <a:rPr lang="en-GB" dirty="0"/>
              <a:t>Don’t take what is not freely given</a:t>
            </a:r>
          </a:p>
          <a:p>
            <a:r>
              <a:rPr lang="en-GB" dirty="0"/>
              <a:t>No sexual misconduct</a:t>
            </a:r>
          </a:p>
          <a:p>
            <a:r>
              <a:rPr lang="en-GB" dirty="0"/>
              <a:t>Abstain from wrong speech</a:t>
            </a:r>
          </a:p>
          <a:p>
            <a:r>
              <a:rPr lang="en-GB" dirty="0"/>
              <a:t>Abstain from intoxicants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Essentially this is the ‘action’ bit of the 8FP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64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b="1" dirty="0"/>
              <a:t>‘interbeing’ – another way of saying </a:t>
            </a:r>
            <a:r>
              <a:rPr lang="en-GB" b="1" dirty="0" err="1"/>
              <a:t>sunyata</a:t>
            </a:r>
            <a:r>
              <a:rPr lang="en-GB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778"/>
            <a:ext cx="6588794" cy="3911955"/>
          </a:xfrm>
          <a:ln w="19050">
            <a:solidFill>
              <a:srgbClr val="D426BB"/>
            </a:solidFill>
          </a:ln>
        </p:spPr>
        <p:txBody>
          <a:bodyPr>
            <a:normAutofit fontScale="92500"/>
          </a:bodyPr>
          <a:lstStyle/>
          <a:p>
            <a:r>
              <a:rPr lang="en-GB" dirty="0" err="1"/>
              <a:t>Thich</a:t>
            </a:r>
            <a:r>
              <a:rPr lang="en-GB" dirty="0"/>
              <a:t> </a:t>
            </a:r>
            <a:r>
              <a:rPr lang="en-GB" dirty="0" err="1"/>
              <a:t>Nhat</a:t>
            </a:r>
            <a:r>
              <a:rPr lang="en-GB" dirty="0"/>
              <a:t> Hanh used </a:t>
            </a:r>
            <a:r>
              <a:rPr lang="en-GB" dirty="0" err="1"/>
              <a:t>sunyata</a:t>
            </a:r>
            <a:r>
              <a:rPr lang="en-GB" dirty="0"/>
              <a:t> and </a:t>
            </a:r>
            <a:r>
              <a:rPr lang="en-GB" dirty="0" err="1"/>
              <a:t>annatta</a:t>
            </a:r>
            <a:r>
              <a:rPr lang="en-GB" dirty="0"/>
              <a:t> to explain that we  should not see </a:t>
            </a:r>
            <a:r>
              <a:rPr lang="en-GB" dirty="0" err="1"/>
              <a:t>sunyata</a:t>
            </a:r>
            <a:r>
              <a:rPr lang="en-GB" dirty="0"/>
              <a:t> as something to fear, rather that we inter-be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 if we ‘inter be’ why does this lead us to action? (Engaged Buddhism)</a:t>
            </a:r>
          </a:p>
          <a:p>
            <a:endParaRPr lang="en-GB" dirty="0"/>
          </a:p>
          <a:p>
            <a:r>
              <a:rPr lang="en-GB" dirty="0"/>
              <a:t>Does this impact on how some people may view the actions of self immolation or not/?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AutoShape 2" descr="Image result for thich nhat hanh"/>
          <p:cNvSpPr>
            <a:spLocks noChangeAspect="1" noChangeArrowheads="1"/>
          </p:cNvSpPr>
          <p:nvPr/>
        </p:nvSpPr>
        <p:spPr bwMode="auto">
          <a:xfrm>
            <a:off x="5210175" y="254317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712" y="2543175"/>
            <a:ext cx="2701320" cy="27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8647" y="4043244"/>
            <a:ext cx="5356698" cy="2088643"/>
          </a:xfrm>
          <a:ln w="2222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Investigate:</a:t>
            </a:r>
          </a:p>
          <a:p>
            <a:r>
              <a:rPr lang="en-GB" dirty="0">
                <a:solidFill>
                  <a:srgbClr val="7030A0"/>
                </a:solidFill>
              </a:rPr>
              <a:t>Community of Interbeing</a:t>
            </a:r>
          </a:p>
          <a:p>
            <a:r>
              <a:rPr lang="en-GB" dirty="0"/>
              <a:t>Who are the Community of Interbeing?</a:t>
            </a:r>
          </a:p>
          <a:p>
            <a:r>
              <a:rPr lang="en-GB" dirty="0"/>
              <a:t>What are the ‘teachings’ </a:t>
            </a:r>
          </a:p>
          <a:p>
            <a:r>
              <a:rPr lang="en-GB" dirty="0"/>
              <a:t>What types of ‘engagement’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6410" t="8369" r="28158" b="14610"/>
          <a:stretch/>
        </p:blipFill>
        <p:spPr>
          <a:xfrm>
            <a:off x="0" y="0"/>
            <a:ext cx="618679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217" y="244642"/>
            <a:ext cx="3641558" cy="36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Is Engaged Buddhism the same as old Buddhism or something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0268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Thinkers are divided opinion on this issue:</a:t>
            </a:r>
          </a:p>
          <a:p>
            <a:endParaRPr lang="en-GB" dirty="0"/>
          </a:p>
          <a:p>
            <a:r>
              <a:rPr lang="en-GB" dirty="0" err="1"/>
              <a:t>Tich</a:t>
            </a:r>
            <a:r>
              <a:rPr lang="en-GB" dirty="0"/>
              <a:t> </a:t>
            </a:r>
            <a:r>
              <a:rPr lang="en-GB" dirty="0" err="1"/>
              <a:t>Nahat</a:t>
            </a:r>
            <a:r>
              <a:rPr lang="en-GB" dirty="0"/>
              <a:t> Hanh says Buddhists have always been socially engaged, the idea of Buddhism as passive and world rejecting is inaccurate and the </a:t>
            </a:r>
            <a:r>
              <a:rPr lang="en-GB" b="1" dirty="0"/>
              <a:t>bodhisattva</a:t>
            </a:r>
            <a:r>
              <a:rPr lang="en-GB" dirty="0"/>
              <a:t> ideal of selfless service is a an ideal to aspire to</a:t>
            </a:r>
          </a:p>
          <a:p>
            <a:endParaRPr lang="en-GB" dirty="0"/>
          </a:p>
          <a:p>
            <a:r>
              <a:rPr lang="en-GB" dirty="0"/>
              <a:t>The Buddha himself chose to found a sangha rather than rule a kingdom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Rather that Engaged Buddhism has </a:t>
            </a:r>
            <a:r>
              <a:rPr lang="en-GB" b="1" dirty="0"/>
              <a:t>refocussed </a:t>
            </a:r>
            <a:r>
              <a:rPr lang="en-GB" dirty="0"/>
              <a:t>this and came from Metta and Karuna due to the political circumstances.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74349" y="1848255"/>
            <a:ext cx="2850204" cy="44012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Use the comparisons that you made between the original Buddhist teachings like the 5 Precepts and the 8 Fold Path to illustrate similarities. </a:t>
            </a:r>
          </a:p>
        </p:txBody>
      </p:sp>
    </p:spTree>
    <p:extLst>
      <p:ext uri="{BB962C8B-B14F-4D97-AF65-F5344CB8AC3E}">
        <p14:creationId xmlns:p14="http://schemas.microsoft.com/office/powerpoint/2010/main" val="1409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197-11B0-4791-B529-2D46C3D22A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What do I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F5EF-8F03-4566-8CB3-53503F30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337"/>
            <a:ext cx="9599341" cy="40136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Why a Buddhist may feel social activism is an important </a:t>
            </a:r>
          </a:p>
          <a:p>
            <a:pPr marL="0" indent="0">
              <a:buNone/>
            </a:pPr>
            <a:r>
              <a:rPr lang="en-GB" dirty="0"/>
              <a:t>part of Buddhist practice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Evaluate different views about Engaged Buddhism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Examples of Buddhist activism in the following areas: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environmental awareness and action</a:t>
            </a:r>
          </a:p>
          <a:p>
            <a:endParaRPr lang="en-GB" dirty="0"/>
          </a:p>
          <a:p>
            <a:r>
              <a:rPr lang="en-GB" dirty="0"/>
              <a:t>opposition to oppression and injustice</a:t>
            </a:r>
          </a:p>
          <a:p>
            <a:endParaRPr lang="en-GB" dirty="0"/>
          </a:p>
          <a:p>
            <a:r>
              <a:rPr lang="en-GB" dirty="0"/>
              <a:t>war and peace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9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0998200" cy="1325563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Is Engaged Buddhism really new or part of Buddhism?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50547"/>
            <a:ext cx="11480800" cy="45894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/>
              <a:t>Batchelor: </a:t>
            </a:r>
          </a:p>
          <a:p>
            <a:pPr marL="0" indent="0">
              <a:buNone/>
            </a:pPr>
            <a:r>
              <a:rPr lang="en-GB" dirty="0"/>
              <a:t>Draws on material not explicitly Buddhist (nationalism, democracy)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BUT </a:t>
            </a:r>
            <a:r>
              <a:rPr lang="en-GB" dirty="0"/>
              <a:t>– long tradition of social engagement – the Buddha himself reacted against his cultural norms (caste system in the Brahmin traditions)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The Buddha’s decision to teach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The Bodhisattva’s Vow 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Logical conclusion of </a:t>
            </a:r>
            <a:r>
              <a:rPr lang="en-GB" i="1" dirty="0" err="1"/>
              <a:t>paticcasamuppada</a:t>
            </a:r>
            <a:r>
              <a:rPr lang="en-GB" i="1" dirty="0"/>
              <a:t>/</a:t>
            </a:r>
            <a:r>
              <a:rPr lang="en-GB" i="1" dirty="0" err="1"/>
              <a:t>sunyata</a:t>
            </a:r>
            <a:r>
              <a:rPr lang="en-GB" i="1" dirty="0"/>
              <a:t> – </a:t>
            </a:r>
            <a:r>
              <a:rPr lang="en-GB" dirty="0"/>
              <a:t>no boundary between self and other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‘</a:t>
            </a:r>
            <a:r>
              <a:rPr lang="en-GB" sz="3300" b="1" i="1" dirty="0">
                <a:solidFill>
                  <a:srgbClr val="7030A0"/>
                </a:solidFill>
              </a:rPr>
              <a:t>a sign of the dharma unfolding in Western Culture. Insight into the selfless and interconnected nature of life expresses itself as appropriate compassionate action</a:t>
            </a:r>
            <a:r>
              <a:rPr lang="en-GB" sz="3300" b="1" i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82376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Others argue that this level of engagement is relatively new due to certain factors: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719"/>
            <a:ext cx="10515600" cy="4095244"/>
          </a:xfrm>
        </p:spPr>
        <p:txBody>
          <a:bodyPr/>
          <a:lstStyle/>
          <a:p>
            <a:r>
              <a:rPr lang="en-GB" dirty="0"/>
              <a:t>Sufficiently new as these idea have only been actualised in recent years – should be recognised as a new movement ‘</a:t>
            </a:r>
            <a:r>
              <a:rPr lang="en-GB" dirty="0" err="1"/>
              <a:t>yana</a:t>
            </a:r>
            <a:r>
              <a:rPr lang="en-GB" dirty="0"/>
              <a:t>’ (vehicle) in the way Mahayana was</a:t>
            </a:r>
          </a:p>
          <a:p>
            <a:r>
              <a:rPr lang="en-GB" dirty="0"/>
              <a:t>Some argue Christianity has played a role in the emergence of engaged Buddhism and see its concern with social issues as inspired by liberal Christian ideas of justice</a:t>
            </a:r>
          </a:p>
          <a:p>
            <a:r>
              <a:rPr lang="en-GB" dirty="0"/>
              <a:t> parallels with liberation theology in South America</a:t>
            </a:r>
          </a:p>
          <a:p>
            <a:r>
              <a:rPr lang="en-GB" dirty="0" err="1"/>
              <a:t>Deitrick</a:t>
            </a:r>
            <a:r>
              <a:rPr lang="en-GB" dirty="0"/>
              <a:t> talks of ‘cultural mingling’ – infusion of Euro-American thought through the veins of Buddhist Asia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0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Injustice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3549"/>
            <a:ext cx="10515600" cy="3803414"/>
          </a:xfrm>
        </p:spPr>
        <p:txBody>
          <a:bodyPr/>
          <a:lstStyle/>
          <a:p>
            <a:r>
              <a:rPr lang="en-GB" dirty="0"/>
              <a:t>What could we link to 8 fold path? </a:t>
            </a:r>
            <a:r>
              <a:rPr lang="en-GB" dirty="0" err="1"/>
              <a:t>Sila</a:t>
            </a:r>
            <a:endParaRPr lang="en-GB" dirty="0"/>
          </a:p>
          <a:p>
            <a:r>
              <a:rPr lang="en-GB" dirty="0" err="1"/>
              <a:t>Sunyata</a:t>
            </a:r>
            <a:r>
              <a:rPr lang="en-GB" dirty="0"/>
              <a:t>? </a:t>
            </a:r>
          </a:p>
          <a:p>
            <a:r>
              <a:rPr lang="en-GB" dirty="0"/>
              <a:t>Bodhisattva ideal?</a:t>
            </a:r>
          </a:p>
          <a:p>
            <a:r>
              <a:rPr lang="en-GB" dirty="0"/>
              <a:t>5 Precepts?</a:t>
            </a:r>
          </a:p>
          <a:p>
            <a:r>
              <a:rPr lang="en-GB" dirty="0"/>
              <a:t>6 Perfections</a:t>
            </a:r>
          </a:p>
          <a:p>
            <a:r>
              <a:rPr lang="en-GB" dirty="0" err="1"/>
              <a:t>Karuna</a:t>
            </a:r>
            <a:r>
              <a:rPr lang="en-GB" dirty="0"/>
              <a:t>?</a:t>
            </a:r>
          </a:p>
          <a:p>
            <a:r>
              <a:rPr lang="en-GB" dirty="0"/>
              <a:t>Metta?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05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‘right livelihood’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Livelihood could link to environmental concerns but also to human justice – should not be benefitting from harming others.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jobs could harm others?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Wealth is fine as long as obtained in right way and used for benefit of others (good </a:t>
            </a:r>
            <a:r>
              <a:rPr lang="en-GB" dirty="0" err="1"/>
              <a:t>kamma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‘hunger is the greatest illness, contentment is the greatest wealth’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dhammapada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087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9" y="330740"/>
            <a:ext cx="10515600" cy="99482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‘right livelihood’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93" y="157337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Could link to environmental concerns but also to human justice – should not be benefitting from harming others.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What jobs could harm others? Arms trade, betting industry, advertising…</a:t>
            </a:r>
          </a:p>
          <a:p>
            <a:endParaRPr lang="en-GB" dirty="0"/>
          </a:p>
          <a:p>
            <a:r>
              <a:rPr lang="en-GB" dirty="0"/>
              <a:t>Wealth is fine as long as obtained in right way and used for benefit of others (good </a:t>
            </a:r>
            <a:r>
              <a:rPr lang="en-GB" dirty="0" err="1"/>
              <a:t>kamma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‘hunger is the greatest illness, contentment is the greatest wealth’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dhammapada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377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4000" dirty="0" err="1"/>
              <a:t>Kamma</a:t>
            </a:r>
            <a:r>
              <a:rPr lang="en-GB" sz="4000" dirty="0"/>
              <a:t> (from Harvey) – Extra Thinker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Social concern may to an extent be limited by the belief in </a:t>
            </a:r>
            <a:r>
              <a:rPr lang="en-GB" dirty="0" err="1"/>
              <a:t>kamma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– why might some think this?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Buddhasa</a:t>
            </a:r>
            <a:r>
              <a:rPr lang="en-GB" dirty="0"/>
              <a:t> (activist) felt Buddhist principles </a:t>
            </a:r>
            <a:r>
              <a:rPr lang="en-GB" b="1" dirty="0"/>
              <a:t>were socialistic </a:t>
            </a:r>
            <a:r>
              <a:rPr lang="en-GB" dirty="0"/>
              <a:t>and should be aimed at the </a:t>
            </a:r>
            <a:r>
              <a:rPr lang="en-GB" b="1" dirty="0"/>
              <a:t>good of all – opposed individualism. </a:t>
            </a:r>
            <a:r>
              <a:rPr lang="en-GB" dirty="0">
                <a:solidFill>
                  <a:srgbClr val="0070C0"/>
                </a:solidFill>
              </a:rPr>
              <a:t>Can you link this to </a:t>
            </a:r>
            <a:r>
              <a:rPr lang="en-GB" dirty="0" err="1">
                <a:solidFill>
                  <a:srgbClr val="0070C0"/>
                </a:solidFill>
              </a:rPr>
              <a:t>Arhat</a:t>
            </a:r>
            <a:r>
              <a:rPr lang="en-GB" dirty="0">
                <a:solidFill>
                  <a:srgbClr val="0070C0"/>
                </a:solidFill>
              </a:rPr>
              <a:t> V Bodhisattva?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He saw the bodhisattva idea as a socialist one and argues we should be basing society on </a:t>
            </a:r>
            <a:r>
              <a:rPr lang="en-GB" b="1" dirty="0"/>
              <a:t>need </a:t>
            </a:r>
            <a:r>
              <a:rPr lang="en-GB" dirty="0"/>
              <a:t>rather than </a:t>
            </a:r>
            <a:r>
              <a:rPr lang="en-GB" b="1" dirty="0" err="1"/>
              <a:t>tanha</a:t>
            </a:r>
            <a:r>
              <a:rPr lang="en-GB" dirty="0"/>
              <a:t> type greed (consumerism feeds this) </a:t>
            </a:r>
          </a:p>
        </p:txBody>
      </p:sp>
    </p:spTree>
    <p:extLst>
      <p:ext uri="{BB962C8B-B14F-4D97-AF65-F5344CB8AC3E}">
        <p14:creationId xmlns:p14="http://schemas.microsoft.com/office/powerpoint/2010/main" val="268695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2118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Handout – Buddhism and Social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741" y="2195276"/>
            <a:ext cx="3968543" cy="4361935"/>
          </a:xfrm>
          <a:ln w="22225">
            <a:solidFill>
              <a:srgbClr val="D426BB"/>
            </a:solidFill>
          </a:ln>
        </p:spPr>
        <p:txBody>
          <a:bodyPr/>
          <a:lstStyle/>
          <a:p>
            <a:r>
              <a:rPr lang="en-GB" dirty="0"/>
              <a:t>Read, highlight and annotate – what justification does the author give for saying Buddhism should be concerned with social justice</a:t>
            </a:r>
          </a:p>
          <a:p>
            <a:endParaRPr lang="en-GB" dirty="0"/>
          </a:p>
          <a:p>
            <a:r>
              <a:rPr lang="en-GB" dirty="0"/>
              <a:t>Look for examples given past and present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56" y="1731523"/>
            <a:ext cx="6790418" cy="4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7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Handout –Buddhism and Social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1973"/>
            <a:ext cx="10515600" cy="4351338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Always concerned with social justice</a:t>
            </a:r>
          </a:p>
          <a:p>
            <a:pPr marL="0" indent="0">
              <a:buNone/>
            </a:pPr>
            <a:r>
              <a:rPr lang="en-GB" dirty="0" err="1"/>
              <a:t>Karuna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Karma</a:t>
            </a:r>
          </a:p>
          <a:p>
            <a:pPr marL="0" indent="0">
              <a:buNone/>
            </a:pPr>
            <a:r>
              <a:rPr lang="en-GB" dirty="0" err="1"/>
              <a:t>Tanha</a:t>
            </a:r>
            <a:r>
              <a:rPr lang="en-GB" dirty="0"/>
              <a:t> leads to conflict</a:t>
            </a:r>
          </a:p>
          <a:p>
            <a:pPr marL="0" indent="0">
              <a:buNone/>
            </a:pPr>
            <a:r>
              <a:rPr lang="en-GB" dirty="0"/>
              <a:t>Countries should rule according to the dharma – cut crime/socialist principles</a:t>
            </a:r>
          </a:p>
          <a:p>
            <a:pPr marL="0" indent="0">
              <a:buNone/>
            </a:pPr>
            <a:r>
              <a:rPr lang="en-GB" dirty="0"/>
              <a:t>Bad dharma impacts whole society (examples of mythological stories)</a:t>
            </a:r>
          </a:p>
          <a:p>
            <a:pPr marL="0" indent="0">
              <a:buNone/>
            </a:pPr>
            <a:r>
              <a:rPr lang="en-GB" dirty="0"/>
              <a:t>Buddha seen to favour democracy – real example of </a:t>
            </a:r>
            <a:r>
              <a:rPr lang="en-GB" dirty="0" err="1"/>
              <a:t>Ashoka</a:t>
            </a:r>
            <a:r>
              <a:rPr lang="en-GB" dirty="0"/>
              <a:t> who converted and lead a society based on ahimsa, medical care</a:t>
            </a:r>
          </a:p>
          <a:p>
            <a:pPr marL="0" indent="0">
              <a:buNone/>
            </a:pPr>
            <a:r>
              <a:rPr lang="en-GB" dirty="0"/>
              <a:t>Mahayanist ideal of Bod very relevant in many countries who have suffered under colonial rule</a:t>
            </a:r>
          </a:p>
          <a:p>
            <a:pPr marL="0" indent="0">
              <a:buNone/>
            </a:pPr>
            <a:r>
              <a:rPr lang="en-GB" dirty="0"/>
              <a:t>Engaged Buddhism inspired by interbeing/</a:t>
            </a:r>
            <a:r>
              <a:rPr lang="en-GB" dirty="0" err="1"/>
              <a:t>sunyata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0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29863" cy="1325563"/>
          </a:xfrm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GB" dirty="0"/>
              <a:t>Social Justice: </a:t>
            </a:r>
            <a:r>
              <a:rPr lang="en-GB" dirty="0" err="1"/>
              <a:t>Sarvodaya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488660" cy="4707522"/>
          </a:xfrm>
          <a:ln w="25400">
            <a:solidFill>
              <a:srgbClr val="00B0F0"/>
            </a:solidFill>
          </a:ln>
        </p:spPr>
        <p:txBody>
          <a:bodyPr/>
          <a:lstStyle/>
          <a:p>
            <a:endParaRPr lang="en-GB" dirty="0"/>
          </a:p>
          <a:p>
            <a:r>
              <a:rPr lang="en-GB" dirty="0"/>
              <a:t>History</a:t>
            </a:r>
          </a:p>
          <a:p>
            <a:r>
              <a:rPr lang="en-GB" dirty="0"/>
              <a:t>Aims</a:t>
            </a:r>
          </a:p>
          <a:p>
            <a:r>
              <a:rPr lang="en-GB" dirty="0"/>
              <a:t>Actions</a:t>
            </a:r>
          </a:p>
          <a:p>
            <a:r>
              <a:rPr lang="en-GB" dirty="0"/>
              <a:t>Link to Buddhist teachings</a:t>
            </a:r>
          </a:p>
          <a:p>
            <a:r>
              <a:rPr lang="en-GB" dirty="0"/>
              <a:t>Example of a project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692" t="8772" r="11595" b="11489"/>
          <a:stretch/>
        </p:blipFill>
        <p:spPr>
          <a:xfrm>
            <a:off x="3599234" y="1896894"/>
            <a:ext cx="8375515" cy="444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597" y="365125"/>
            <a:ext cx="1821782" cy="18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60E6-F26B-4D50-92E2-2F94B735187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We need to discuss: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4B1D-2475-4C2E-816E-89AA18D5D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Learners should have the opportunity to discuss issues relating to Engaged Buddhism and social activism, including: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role and focus of Buddhists in different societies and contexts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whether or not engaged practice should be central to the Buddhist path, and how this affects the stereotypical view of Buddhism as inward-looking</a:t>
            </a:r>
          </a:p>
          <a:p>
            <a:endParaRPr lang="en-GB" dirty="0"/>
          </a:p>
          <a:p>
            <a:r>
              <a:rPr lang="en-GB" dirty="0"/>
              <a:t>whether or not a Buddhist could ever accept the need for war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3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545E-5DFC-484A-844A-915A91C5186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So what is social activism?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7B0A-87C8-4CBA-A2F3-879126FA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6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Social activism is </a:t>
            </a:r>
            <a:r>
              <a:rPr lang="en-GB" b="1" dirty="0"/>
              <a:t>the promotion and guidance</a:t>
            </a:r>
            <a:r>
              <a:rPr lang="en-GB" dirty="0"/>
              <a:t> used to cultivate changes in business practices, business policies or the government to influence social change. The duties of a social activist include communicating with policy makers, researching for the cause, and organizing responses for the media.</a:t>
            </a:r>
          </a:p>
          <a:p>
            <a:pPr algn="ctr"/>
            <a:endParaRPr lang="en-GB" sz="3100" dirty="0"/>
          </a:p>
          <a:p>
            <a:pPr marL="0" indent="0" algn="ctr">
              <a:buNone/>
            </a:pPr>
            <a:r>
              <a:rPr lang="en-GB" sz="3100" dirty="0">
                <a:solidFill>
                  <a:srgbClr val="FF0000"/>
                </a:solidFill>
              </a:rPr>
              <a:t>Activism consists of efforts to promote, impede, or direct social, political, economic, or environmental reform or status with the desire to make improvements in society.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Forms of activism range from writing letters to newspapers or to politicians, political campaigning, economic activism such as boycotts or preferentially patronizing businesses, rallies, street marches, strikes, sit-ins, and hunger strikes. ne can also express activism through different forms of art (</a:t>
            </a:r>
            <a:r>
              <a:rPr lang="en-GB" dirty="0" err="1">
                <a:hlinkClick r:id="rId2" tooltip="Artivism"/>
              </a:rPr>
              <a:t>artivism</a:t>
            </a:r>
            <a:r>
              <a:rPr lang="en-GB" dirty="0"/>
              <a:t>). Daily acts of protest such as not buying clothes from a certain clothing company because they </a:t>
            </a:r>
            <a:r>
              <a:rPr lang="en-GB" dirty="0">
                <a:hlinkClick r:id="rId3" tooltip="Exploitation of labour"/>
              </a:rPr>
              <a:t>exploit workers</a:t>
            </a:r>
            <a:r>
              <a:rPr lang="en-GB" dirty="0"/>
              <a:t> is another form of activism. Research has begun to explore how activist groups use </a:t>
            </a:r>
            <a:r>
              <a:rPr lang="en-GB" dirty="0">
                <a:hlinkClick r:id="rId4" tooltip="Social media"/>
              </a:rPr>
              <a:t>social media</a:t>
            </a:r>
            <a:r>
              <a:rPr lang="en-GB" dirty="0"/>
              <a:t> to facilitate </a:t>
            </a:r>
            <a:r>
              <a:rPr lang="en-GB" dirty="0">
                <a:hlinkClick r:id="rId5" tooltip="Civic engagement"/>
              </a:rPr>
              <a:t>civic engagement</a:t>
            </a:r>
            <a:r>
              <a:rPr lang="en-GB" dirty="0"/>
              <a:t> and collective action.</a:t>
            </a:r>
          </a:p>
        </p:txBody>
      </p:sp>
    </p:spTree>
    <p:extLst>
      <p:ext uri="{BB962C8B-B14F-4D97-AF65-F5344CB8AC3E}">
        <p14:creationId xmlns:p14="http://schemas.microsoft.com/office/powerpoint/2010/main" val="404881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C228-DB29-4BAD-AB8B-35115551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2" y="113040"/>
            <a:ext cx="4989459" cy="1235455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2800" dirty="0"/>
              <a:t>Can you think of any examples of social activism? Apply aspects of Buddhist ethics to 2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D97F-C047-4C08-AA74-F42DFE33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776"/>
          <a:stretch/>
        </p:blipFill>
        <p:spPr>
          <a:xfrm>
            <a:off x="386582" y="1403898"/>
            <a:ext cx="3809632" cy="249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74" y="1519060"/>
            <a:ext cx="3595761" cy="220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446" y="4316576"/>
            <a:ext cx="3554418" cy="2365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7" y="4552075"/>
            <a:ext cx="3941077" cy="2215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832" y="4665017"/>
            <a:ext cx="1938852" cy="2192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132" y="961046"/>
            <a:ext cx="2137052" cy="242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306" y="3167793"/>
            <a:ext cx="2362200" cy="1933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1976" y="3086406"/>
            <a:ext cx="3027948" cy="201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0751" y="113040"/>
            <a:ext cx="3182045" cy="18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603F-5EB2-489E-8B05-D73AFBAE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would this monk inflict so much pain on himself?</a:t>
            </a:r>
          </a:p>
        </p:txBody>
      </p:sp>
      <p:pic>
        <p:nvPicPr>
          <p:cNvPr id="5" name="Content Placeholder 4" descr="A picture containing building, outdoor, orange, ground&#10;&#10;Description generated with very high confidence">
            <a:extLst>
              <a:ext uri="{FF2B5EF4-FFF2-40B4-BE49-F238E27FC236}">
                <a16:creationId xmlns:a16="http://schemas.microsoft.com/office/drawing/2014/main" id="{28D86A16-B226-49C4-B91A-EB18CDD2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198348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Engaged Buddhism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5017851" cy="4905375"/>
          </a:xfrm>
          <a:ln w="22225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Wiki definition</a:t>
            </a:r>
            <a:r>
              <a:rPr lang="en-GB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Engaged Buddhism</a:t>
            </a:r>
            <a:r>
              <a:rPr lang="en-GB" dirty="0">
                <a:solidFill>
                  <a:srgbClr val="FF0000"/>
                </a:solidFill>
              </a:rPr>
              <a:t> refers to </a:t>
            </a:r>
            <a:r>
              <a:rPr lang="en-GB" b="1" dirty="0">
                <a:solidFill>
                  <a:srgbClr val="FF0000"/>
                </a:solidFill>
              </a:rPr>
              <a:t>Buddhists</a:t>
            </a:r>
            <a:r>
              <a:rPr lang="en-GB" dirty="0">
                <a:solidFill>
                  <a:srgbClr val="FF0000"/>
                </a:solidFill>
              </a:rPr>
              <a:t> who are seeking ways to apply the insights from meditation practice and dharma teachings to situations of social, political, </a:t>
            </a:r>
            <a:r>
              <a:rPr lang="en-GB" dirty="0">
                <a:solidFill>
                  <a:srgbClr val="7030A0"/>
                </a:solidFill>
              </a:rPr>
              <a:t>environmental, </a:t>
            </a:r>
            <a:r>
              <a:rPr lang="en-GB" dirty="0">
                <a:solidFill>
                  <a:srgbClr val="FF0000"/>
                </a:solidFill>
              </a:rPr>
              <a:t>and economic suffering and </a:t>
            </a:r>
            <a:r>
              <a:rPr lang="en-GB" dirty="0">
                <a:solidFill>
                  <a:srgbClr val="7030A0"/>
                </a:solidFill>
              </a:rPr>
              <a:t>injustice, including War and Peace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6247" y="1825624"/>
            <a:ext cx="5147553" cy="489364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Discuss:</a:t>
            </a:r>
          </a:p>
          <a:p>
            <a:endParaRPr lang="en-GB" dirty="0"/>
          </a:p>
          <a:p>
            <a:pPr algn="ctr"/>
            <a:r>
              <a:rPr lang="en-GB" sz="2400" dirty="0">
                <a:solidFill>
                  <a:srgbClr val="7030A0"/>
                </a:solidFill>
              </a:rPr>
              <a:t>Should Buddhists engage in social activism?</a:t>
            </a:r>
          </a:p>
          <a:p>
            <a:pPr algn="ctr"/>
            <a:r>
              <a:rPr lang="en-GB" dirty="0"/>
              <a:t>What teachings or Buddhist schools of thought could you link in to this debate?</a:t>
            </a:r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75899" y="4338537"/>
            <a:ext cx="4484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25711" y="3937800"/>
            <a:ext cx="0" cy="233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8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Is this part of ‘real’ Buddhism?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Why might Engaged Buddhism be controversial?</a:t>
            </a:r>
          </a:p>
          <a:p>
            <a:endParaRPr lang="en-GB" dirty="0"/>
          </a:p>
          <a:p>
            <a:r>
              <a:rPr lang="en-GB" dirty="0"/>
              <a:t>Enlightenment – is this consistent with the aim of Buddhism?</a:t>
            </a:r>
          </a:p>
          <a:p>
            <a:r>
              <a:rPr lang="en-GB" dirty="0"/>
              <a:t>Are Buddhists seen as peaceful and passive – is this a stereotype?</a:t>
            </a:r>
          </a:p>
          <a:p>
            <a:r>
              <a:rPr lang="en-GB" dirty="0"/>
              <a:t>Mystical and removed from day to day struggles – is this accurate or a stereotype?</a:t>
            </a:r>
          </a:p>
          <a:p>
            <a:r>
              <a:rPr lang="en-GB" dirty="0"/>
              <a:t>How does fit with the need to help society/world with worldly concerns? </a:t>
            </a:r>
          </a:p>
          <a:p>
            <a:r>
              <a:rPr lang="en-GB" dirty="0"/>
              <a:t>Can insight and wisdom be expressed as compassionate action?</a:t>
            </a:r>
          </a:p>
          <a:p>
            <a:r>
              <a:rPr lang="en-GB" dirty="0"/>
              <a:t>How could you link in the different schools of thought within Buddhism?</a:t>
            </a:r>
          </a:p>
        </p:txBody>
      </p:sp>
    </p:spTree>
    <p:extLst>
      <p:ext uri="{BB962C8B-B14F-4D97-AF65-F5344CB8AC3E}">
        <p14:creationId xmlns:p14="http://schemas.microsoft.com/office/powerpoint/2010/main" val="149861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Emerged in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Developed from the 1930s onwards  a part of the drive for independence from oppression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Developed by Zen Monk Thich </a:t>
            </a:r>
            <a:r>
              <a:rPr lang="en-GB" dirty="0" err="1"/>
              <a:t>Nhat</a:t>
            </a:r>
            <a:r>
              <a:rPr lang="en-GB" dirty="0"/>
              <a:t> Hanh who later helped to care for victims of Vietnam war and helped them leave the country and took part in various </a:t>
            </a:r>
            <a:r>
              <a:rPr lang="en-GB"/>
              <a:t>socially engaged </a:t>
            </a:r>
            <a:r>
              <a:rPr lang="en-GB" dirty="0"/>
              <a:t>organisations and activities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Defined in 3 parts:</a:t>
            </a:r>
          </a:p>
          <a:p>
            <a:pPr marL="514350" indent="-514350">
              <a:buAutoNum type="arabicParenR"/>
            </a:pPr>
            <a:r>
              <a:rPr lang="en-GB" dirty="0"/>
              <a:t>Awareness in daily life</a:t>
            </a:r>
          </a:p>
          <a:p>
            <a:pPr marL="514350" indent="-514350">
              <a:buAutoNum type="arabicParenR"/>
            </a:pPr>
            <a:r>
              <a:rPr lang="en-GB" dirty="0"/>
              <a:t>Social service</a:t>
            </a:r>
          </a:p>
          <a:p>
            <a:pPr marL="514350" indent="-514350">
              <a:buAutoNum type="arabicParenR"/>
            </a:pPr>
            <a:r>
              <a:rPr lang="en-GB" dirty="0"/>
              <a:t>Social activism</a:t>
            </a:r>
          </a:p>
        </p:txBody>
      </p:sp>
    </p:spTree>
    <p:extLst>
      <p:ext uri="{BB962C8B-B14F-4D97-AF65-F5344CB8AC3E}">
        <p14:creationId xmlns:p14="http://schemas.microsoft.com/office/powerpoint/2010/main" val="38747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1698</Words>
  <Application>Microsoft Office PowerPoint</Application>
  <PresentationFormat>Widescreen</PresentationFormat>
  <Paragraphs>219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Social Activism and Engaged Buddhism</vt:lpstr>
      <vt:lpstr>What do I need to know?</vt:lpstr>
      <vt:lpstr>We need to discuss:</vt:lpstr>
      <vt:lpstr>So what is social activism?</vt:lpstr>
      <vt:lpstr>Can you think of any examples of social activism? Apply aspects of Buddhist ethics to 2 examples</vt:lpstr>
      <vt:lpstr>Why would this monk inflict so much pain on himself?</vt:lpstr>
      <vt:lpstr>Engaged Buddhism</vt:lpstr>
      <vt:lpstr>Is this part of ‘real’ Buddhism? </vt:lpstr>
      <vt:lpstr>Emerged in Vietnam</vt:lpstr>
      <vt:lpstr>The History of Engaged Buddhism</vt:lpstr>
      <vt:lpstr>The Origins of Engaged Buddhism</vt:lpstr>
      <vt:lpstr>Thich Nhat Hanh</vt:lpstr>
      <vt:lpstr>PowerPoint Presentation</vt:lpstr>
      <vt:lpstr>Evaluate this example of Engaged Buddhism</vt:lpstr>
      <vt:lpstr>The 14 mindfulness trainings/precepts</vt:lpstr>
      <vt:lpstr>Reminder! 5 precepts</vt:lpstr>
      <vt:lpstr>‘interbeing’ – another way of saying sunyata…</vt:lpstr>
      <vt:lpstr>PowerPoint Presentation</vt:lpstr>
      <vt:lpstr>Is Engaged Buddhism the same as old Buddhism or something new?</vt:lpstr>
      <vt:lpstr>Is Engaged Buddhism really new or part of Buddhism?</vt:lpstr>
      <vt:lpstr>Others argue that this level of engagement is relatively new due to certain factors: </vt:lpstr>
      <vt:lpstr>Injustice</vt:lpstr>
      <vt:lpstr>‘right livelihood’</vt:lpstr>
      <vt:lpstr>‘right livelihood’</vt:lpstr>
      <vt:lpstr>Kamma (from Harvey) – Extra Thinker Challenge!</vt:lpstr>
      <vt:lpstr>Handout – Buddhism and Social Justice</vt:lpstr>
      <vt:lpstr>Handout –Buddhism and Social Justice</vt:lpstr>
      <vt:lpstr>Social Justice: Sarvodaya</vt:lpstr>
    </vt:vector>
  </TitlesOfParts>
  <Company>Codsall High Federation of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Engaged Buddhism</dc:title>
  <dc:creator>Mrs Davies</dc:creator>
  <cp:lastModifiedBy>VFarr</cp:lastModifiedBy>
  <cp:revision>111</cp:revision>
  <cp:lastPrinted>2018-05-11T11:57:43Z</cp:lastPrinted>
  <dcterms:created xsi:type="dcterms:W3CDTF">2017-07-04T08:39:22Z</dcterms:created>
  <dcterms:modified xsi:type="dcterms:W3CDTF">2018-06-15T09:05:18Z</dcterms:modified>
</cp:coreProperties>
</file>