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56" r:id="rId4"/>
    <p:sldId id="270" r:id="rId5"/>
    <p:sldId id="257" r:id="rId6"/>
    <p:sldId id="263" r:id="rId7"/>
    <p:sldId id="258" r:id="rId8"/>
    <p:sldId id="265" r:id="rId9"/>
    <p:sldId id="260" r:id="rId10"/>
    <p:sldId id="261" r:id="rId11"/>
    <p:sldId id="259" r:id="rId12"/>
    <p:sldId id="269" r:id="rId13"/>
    <p:sldId id="264"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6CE451C-064E-4997-9855-91B0F2BAD096}" type="datetimeFigureOut">
              <a:rPr lang="en-GB" smtClean="0"/>
              <a:t>11/09/2015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A40F84-3C60-4D24-B31E-DBAB9FB39E51}" type="slidenum">
              <a:rPr lang="en-GB" smtClean="0"/>
              <a:t>‹#›</a:t>
            </a:fld>
            <a:endParaRPr lang="en-GB"/>
          </a:p>
        </p:txBody>
      </p:sp>
    </p:spTree>
    <p:extLst>
      <p:ext uri="{BB962C8B-B14F-4D97-AF65-F5344CB8AC3E}">
        <p14:creationId xmlns:p14="http://schemas.microsoft.com/office/powerpoint/2010/main" val="2566424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CE451C-064E-4997-9855-91B0F2BAD096}" type="datetimeFigureOut">
              <a:rPr lang="en-GB" smtClean="0"/>
              <a:t>11/09/2015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A40F84-3C60-4D24-B31E-DBAB9FB39E51}" type="slidenum">
              <a:rPr lang="en-GB" smtClean="0"/>
              <a:t>‹#›</a:t>
            </a:fld>
            <a:endParaRPr lang="en-GB"/>
          </a:p>
        </p:txBody>
      </p:sp>
    </p:spTree>
    <p:extLst>
      <p:ext uri="{BB962C8B-B14F-4D97-AF65-F5344CB8AC3E}">
        <p14:creationId xmlns:p14="http://schemas.microsoft.com/office/powerpoint/2010/main" val="2505868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CE451C-064E-4997-9855-91B0F2BAD096}" type="datetimeFigureOut">
              <a:rPr lang="en-GB" smtClean="0"/>
              <a:t>11/09/2015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A40F84-3C60-4D24-B31E-DBAB9FB39E51}" type="slidenum">
              <a:rPr lang="en-GB" smtClean="0"/>
              <a:t>‹#›</a:t>
            </a:fld>
            <a:endParaRPr lang="en-GB"/>
          </a:p>
        </p:txBody>
      </p:sp>
    </p:spTree>
    <p:extLst>
      <p:ext uri="{BB962C8B-B14F-4D97-AF65-F5344CB8AC3E}">
        <p14:creationId xmlns:p14="http://schemas.microsoft.com/office/powerpoint/2010/main" val="466245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CE451C-064E-4997-9855-91B0F2BAD096}" type="datetimeFigureOut">
              <a:rPr lang="en-GB" smtClean="0"/>
              <a:t>11/09/2015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A40F84-3C60-4D24-B31E-DBAB9FB39E51}" type="slidenum">
              <a:rPr lang="en-GB" smtClean="0"/>
              <a:t>‹#›</a:t>
            </a:fld>
            <a:endParaRPr lang="en-GB"/>
          </a:p>
        </p:txBody>
      </p:sp>
    </p:spTree>
    <p:extLst>
      <p:ext uri="{BB962C8B-B14F-4D97-AF65-F5344CB8AC3E}">
        <p14:creationId xmlns:p14="http://schemas.microsoft.com/office/powerpoint/2010/main" val="3285434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CE451C-064E-4997-9855-91B0F2BAD096}" type="datetimeFigureOut">
              <a:rPr lang="en-GB" smtClean="0"/>
              <a:t>11/09/2015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A40F84-3C60-4D24-B31E-DBAB9FB39E51}" type="slidenum">
              <a:rPr lang="en-GB" smtClean="0"/>
              <a:t>‹#›</a:t>
            </a:fld>
            <a:endParaRPr lang="en-GB"/>
          </a:p>
        </p:txBody>
      </p:sp>
    </p:spTree>
    <p:extLst>
      <p:ext uri="{BB962C8B-B14F-4D97-AF65-F5344CB8AC3E}">
        <p14:creationId xmlns:p14="http://schemas.microsoft.com/office/powerpoint/2010/main" val="2551396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6CE451C-064E-4997-9855-91B0F2BAD096}" type="datetimeFigureOut">
              <a:rPr lang="en-GB" smtClean="0"/>
              <a:t>11/09/2015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A40F84-3C60-4D24-B31E-DBAB9FB39E51}" type="slidenum">
              <a:rPr lang="en-GB" smtClean="0"/>
              <a:t>‹#›</a:t>
            </a:fld>
            <a:endParaRPr lang="en-GB"/>
          </a:p>
        </p:txBody>
      </p:sp>
    </p:spTree>
    <p:extLst>
      <p:ext uri="{BB962C8B-B14F-4D97-AF65-F5344CB8AC3E}">
        <p14:creationId xmlns:p14="http://schemas.microsoft.com/office/powerpoint/2010/main" val="507354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6CE451C-064E-4997-9855-91B0F2BAD096}" type="datetimeFigureOut">
              <a:rPr lang="en-GB" smtClean="0"/>
              <a:t>11/09/2015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A40F84-3C60-4D24-B31E-DBAB9FB39E51}" type="slidenum">
              <a:rPr lang="en-GB" smtClean="0"/>
              <a:t>‹#›</a:t>
            </a:fld>
            <a:endParaRPr lang="en-GB"/>
          </a:p>
        </p:txBody>
      </p:sp>
    </p:spTree>
    <p:extLst>
      <p:ext uri="{BB962C8B-B14F-4D97-AF65-F5344CB8AC3E}">
        <p14:creationId xmlns:p14="http://schemas.microsoft.com/office/powerpoint/2010/main" val="1608841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6CE451C-064E-4997-9855-91B0F2BAD096}" type="datetimeFigureOut">
              <a:rPr lang="en-GB" smtClean="0"/>
              <a:t>11/09/2015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A40F84-3C60-4D24-B31E-DBAB9FB39E51}" type="slidenum">
              <a:rPr lang="en-GB" smtClean="0"/>
              <a:t>‹#›</a:t>
            </a:fld>
            <a:endParaRPr lang="en-GB"/>
          </a:p>
        </p:txBody>
      </p:sp>
    </p:spTree>
    <p:extLst>
      <p:ext uri="{BB962C8B-B14F-4D97-AF65-F5344CB8AC3E}">
        <p14:creationId xmlns:p14="http://schemas.microsoft.com/office/powerpoint/2010/main" val="104663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E451C-064E-4997-9855-91B0F2BAD096}" type="datetimeFigureOut">
              <a:rPr lang="en-GB" smtClean="0"/>
              <a:t>11/09/2015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A40F84-3C60-4D24-B31E-DBAB9FB39E51}" type="slidenum">
              <a:rPr lang="en-GB" smtClean="0"/>
              <a:t>‹#›</a:t>
            </a:fld>
            <a:endParaRPr lang="en-GB"/>
          </a:p>
        </p:txBody>
      </p:sp>
    </p:spTree>
    <p:extLst>
      <p:ext uri="{BB962C8B-B14F-4D97-AF65-F5344CB8AC3E}">
        <p14:creationId xmlns:p14="http://schemas.microsoft.com/office/powerpoint/2010/main" val="583263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CE451C-064E-4997-9855-91B0F2BAD096}" type="datetimeFigureOut">
              <a:rPr lang="en-GB" smtClean="0"/>
              <a:t>11/09/2015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A40F84-3C60-4D24-B31E-DBAB9FB39E51}" type="slidenum">
              <a:rPr lang="en-GB" smtClean="0"/>
              <a:t>‹#›</a:t>
            </a:fld>
            <a:endParaRPr lang="en-GB"/>
          </a:p>
        </p:txBody>
      </p:sp>
    </p:spTree>
    <p:extLst>
      <p:ext uri="{BB962C8B-B14F-4D97-AF65-F5344CB8AC3E}">
        <p14:creationId xmlns:p14="http://schemas.microsoft.com/office/powerpoint/2010/main" val="51504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CE451C-064E-4997-9855-91B0F2BAD096}" type="datetimeFigureOut">
              <a:rPr lang="en-GB" smtClean="0"/>
              <a:t>11/09/2015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A40F84-3C60-4D24-B31E-DBAB9FB39E51}" type="slidenum">
              <a:rPr lang="en-GB" smtClean="0"/>
              <a:t>‹#›</a:t>
            </a:fld>
            <a:endParaRPr lang="en-GB"/>
          </a:p>
        </p:txBody>
      </p:sp>
    </p:spTree>
    <p:extLst>
      <p:ext uri="{BB962C8B-B14F-4D97-AF65-F5344CB8AC3E}">
        <p14:creationId xmlns:p14="http://schemas.microsoft.com/office/powerpoint/2010/main" val="1301157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E451C-064E-4997-9855-91B0F2BAD096}" type="datetimeFigureOut">
              <a:rPr lang="en-GB" smtClean="0"/>
              <a:t>11/09/2015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A40F84-3C60-4D24-B31E-DBAB9FB39E51}" type="slidenum">
              <a:rPr lang="en-GB" smtClean="0"/>
              <a:t>‹#›</a:t>
            </a:fld>
            <a:endParaRPr lang="en-GB"/>
          </a:p>
        </p:txBody>
      </p:sp>
    </p:spTree>
    <p:extLst>
      <p:ext uri="{BB962C8B-B14F-4D97-AF65-F5344CB8AC3E}">
        <p14:creationId xmlns:p14="http://schemas.microsoft.com/office/powerpoint/2010/main" val="3652993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youtube.com/watch?v=bjiSPsf_6j4"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GB" dirty="0" smtClean="0"/>
              <a:t>Do these phrases describe: Meta or Normative ethics?</a:t>
            </a:r>
            <a:endParaRPr lang="en-GB" dirty="0"/>
          </a:p>
        </p:txBody>
      </p:sp>
      <p:sp>
        <p:nvSpPr>
          <p:cNvPr id="7" name="Rectangle 6"/>
          <p:cNvSpPr/>
          <p:nvPr/>
        </p:nvSpPr>
        <p:spPr>
          <a:xfrm>
            <a:off x="6444208" y="5229200"/>
            <a:ext cx="1816523" cy="523220"/>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en-GB" altLang="en-US" sz="2800" dirty="0"/>
              <a:t>T</a:t>
            </a:r>
            <a:r>
              <a:rPr lang="en-GB" altLang="en-US" sz="2800" dirty="0" smtClean="0"/>
              <a:t>heoretical</a:t>
            </a:r>
            <a:endParaRPr lang="en-GB" sz="2800" dirty="0"/>
          </a:p>
        </p:txBody>
      </p:sp>
      <p:sp>
        <p:nvSpPr>
          <p:cNvPr id="8" name="Rectangle 7"/>
          <p:cNvSpPr/>
          <p:nvPr/>
        </p:nvSpPr>
        <p:spPr>
          <a:xfrm>
            <a:off x="1475656" y="3789040"/>
            <a:ext cx="3219279" cy="52322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GB" altLang="en-US" sz="2800" dirty="0"/>
              <a:t>A</a:t>
            </a:r>
            <a:r>
              <a:rPr lang="en-GB" altLang="en-US" sz="2800" dirty="0" smtClean="0"/>
              <a:t> guide to behaviour</a:t>
            </a:r>
          </a:p>
        </p:txBody>
      </p:sp>
      <p:sp>
        <p:nvSpPr>
          <p:cNvPr id="9" name="Rectangle 8"/>
          <p:cNvSpPr/>
          <p:nvPr/>
        </p:nvSpPr>
        <p:spPr>
          <a:xfrm>
            <a:off x="6137773" y="3945863"/>
            <a:ext cx="1768497" cy="52322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GB" altLang="en-US" sz="2800" dirty="0" smtClean="0"/>
              <a:t>more rigid </a:t>
            </a:r>
            <a:endParaRPr lang="en-GB" sz="2800" dirty="0"/>
          </a:p>
        </p:txBody>
      </p:sp>
      <p:sp>
        <p:nvSpPr>
          <p:cNvPr id="10" name="Rectangle 9"/>
          <p:cNvSpPr/>
          <p:nvPr/>
        </p:nvSpPr>
        <p:spPr>
          <a:xfrm>
            <a:off x="539552" y="2065784"/>
            <a:ext cx="3067186" cy="523220"/>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GB" sz="2800" dirty="0"/>
              <a:t>M</a:t>
            </a:r>
            <a:r>
              <a:rPr lang="en-GB" sz="2800" dirty="0" smtClean="0"/>
              <a:t>ore philosophical </a:t>
            </a:r>
            <a:endParaRPr lang="en-GB" sz="2800" dirty="0"/>
          </a:p>
        </p:txBody>
      </p:sp>
      <p:sp>
        <p:nvSpPr>
          <p:cNvPr id="11" name="TextBox 10"/>
          <p:cNvSpPr txBox="1"/>
          <p:nvPr/>
        </p:nvSpPr>
        <p:spPr>
          <a:xfrm>
            <a:off x="4157553" y="2065784"/>
            <a:ext cx="3960440" cy="95410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2800" dirty="0" smtClean="0"/>
              <a:t>Concerned with what is right and wrong.</a:t>
            </a:r>
            <a:endParaRPr lang="en-GB" sz="2800" dirty="0"/>
          </a:p>
        </p:txBody>
      </p:sp>
      <p:sp>
        <p:nvSpPr>
          <p:cNvPr id="12" name="TextBox 11"/>
          <p:cNvSpPr txBox="1"/>
          <p:nvPr/>
        </p:nvSpPr>
        <p:spPr>
          <a:xfrm>
            <a:off x="827584" y="5106089"/>
            <a:ext cx="3960440" cy="138499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800" dirty="0" smtClean="0"/>
              <a:t>Concerned with what meant by right and wrong.</a:t>
            </a:r>
            <a:endParaRPr lang="en-GB" sz="2800" dirty="0"/>
          </a:p>
        </p:txBody>
      </p:sp>
    </p:spTree>
    <p:extLst>
      <p:ext uri="{BB962C8B-B14F-4D97-AF65-F5344CB8AC3E}">
        <p14:creationId xmlns:p14="http://schemas.microsoft.com/office/powerpoint/2010/main" val="24729232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GB" dirty="0" smtClean="0"/>
              <a:t>Ethical Naturalism- The Thinkers</a:t>
            </a:r>
            <a:endParaRPr lang="en-GB" dirty="0"/>
          </a:p>
        </p:txBody>
      </p:sp>
      <p:sp>
        <p:nvSpPr>
          <p:cNvPr id="3" name="Content Placeholder 2"/>
          <p:cNvSpPr>
            <a:spLocks noGrp="1"/>
          </p:cNvSpPr>
          <p:nvPr>
            <p:ph idx="1"/>
          </p:nvPr>
        </p:nvSpPr>
        <p:spPr/>
        <p:txBody>
          <a:bodyPr/>
          <a:lstStyle/>
          <a:p>
            <a:pPr marL="0" indent="0" algn="ctr">
              <a:buNone/>
            </a:pPr>
            <a:r>
              <a:rPr lang="en-GB" dirty="0" smtClean="0"/>
              <a:t>Read through the article and summarise the views of each thinkers in your own words: </a:t>
            </a:r>
          </a:p>
          <a:p>
            <a:r>
              <a:rPr lang="en-GB" dirty="0" smtClean="0"/>
              <a:t>Perry</a:t>
            </a:r>
          </a:p>
          <a:p>
            <a:r>
              <a:rPr lang="en-GB" dirty="0" smtClean="0"/>
              <a:t>F. Bradley</a:t>
            </a:r>
          </a:p>
          <a:p>
            <a:r>
              <a:rPr lang="en-GB" dirty="0"/>
              <a:t>Charles R. </a:t>
            </a:r>
            <a:r>
              <a:rPr lang="en-GB" dirty="0" err="1"/>
              <a:t>Pigden</a:t>
            </a:r>
            <a:r>
              <a:rPr lang="en-GB" dirty="0"/>
              <a:t> </a:t>
            </a:r>
            <a:endParaRPr lang="en-GB" dirty="0" smtClean="0"/>
          </a:p>
          <a:p>
            <a:r>
              <a:rPr lang="en-GB" dirty="0" smtClean="0"/>
              <a:t>G. E. Moore </a:t>
            </a:r>
          </a:p>
          <a:p>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9430" y="3429000"/>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95536" y="5085184"/>
            <a:ext cx="3960440" cy="1754326"/>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solidFill>
                  <a:srgbClr val="FF0000"/>
                </a:solidFill>
              </a:rPr>
              <a:t>Stretch yourself:</a:t>
            </a:r>
          </a:p>
          <a:p>
            <a:endParaRPr lang="en-GB" dirty="0"/>
          </a:p>
          <a:p>
            <a:r>
              <a:rPr lang="en-GB" dirty="0" smtClean="0"/>
              <a:t>Explain in your own words which ethical theories fall under this category of ethical naturalism. Remember to give reasons</a:t>
            </a:r>
            <a:endParaRPr lang="en-GB" dirty="0"/>
          </a:p>
        </p:txBody>
      </p:sp>
    </p:spTree>
    <p:extLst>
      <p:ext uri="{BB962C8B-B14F-4D97-AF65-F5344CB8AC3E}">
        <p14:creationId xmlns:p14="http://schemas.microsoft.com/office/powerpoint/2010/main" val="4093823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GB" dirty="0" smtClean="0"/>
              <a:t>Naturalistic Fallacy</a:t>
            </a:r>
            <a:endParaRPr lang="en-GB" dirty="0"/>
          </a:p>
        </p:txBody>
      </p:sp>
      <p:sp>
        <p:nvSpPr>
          <p:cNvPr id="3" name="Content Placeholder 2"/>
          <p:cNvSpPr>
            <a:spLocks noGrp="1"/>
          </p:cNvSpPr>
          <p:nvPr>
            <p:ph idx="1"/>
          </p:nvPr>
        </p:nvSpPr>
        <p:spPr>
          <a:xfrm>
            <a:off x="457200" y="1600200"/>
            <a:ext cx="8363272" cy="5257800"/>
          </a:xfrm>
        </p:spPr>
        <p:txBody>
          <a:bodyPr>
            <a:normAutofit/>
          </a:bodyPr>
          <a:lstStyle/>
          <a:p>
            <a:pPr marL="0" indent="0" algn="ctr">
              <a:buNone/>
            </a:pPr>
            <a:r>
              <a:rPr lang="en-GB" sz="2800" dirty="0" smtClean="0"/>
              <a:t>The idea that just because nature acts in a certain way it does not follow that this is how things ought to be. </a:t>
            </a:r>
          </a:p>
          <a:p>
            <a:pPr marL="0" indent="0" algn="ctr">
              <a:buNone/>
            </a:pPr>
            <a:endParaRPr lang="en-GB" dirty="0"/>
          </a:p>
          <a:p>
            <a:pPr marL="0" indent="0" algn="ctr">
              <a:buNone/>
            </a:pPr>
            <a:endParaRPr lang="en-GB" dirty="0" smtClean="0"/>
          </a:p>
          <a:p>
            <a:pPr marL="0" indent="0" algn="ctr">
              <a:buNone/>
            </a:pPr>
            <a:endParaRPr lang="en-GB" dirty="0"/>
          </a:p>
          <a:p>
            <a:pPr marL="0" indent="0" algn="ctr">
              <a:buNone/>
            </a:pPr>
            <a:endParaRPr lang="en-GB" dirty="0" smtClean="0"/>
          </a:p>
          <a:p>
            <a:pPr marL="0" indent="0" algn="ctr">
              <a:buNone/>
            </a:pPr>
            <a:r>
              <a:rPr lang="en-GB" sz="2800" dirty="0" smtClean="0">
                <a:solidFill>
                  <a:srgbClr val="FF0000"/>
                </a:solidFill>
              </a:rPr>
              <a:t>Read through both articles and write 5 facts about each view in your notes.</a:t>
            </a:r>
            <a:endParaRPr lang="en-GB" sz="2800" dirty="0">
              <a:solidFill>
                <a:srgbClr val="FF0000"/>
              </a:solidFill>
            </a:endParaRPr>
          </a:p>
        </p:txBody>
      </p:sp>
      <p:sp>
        <p:nvSpPr>
          <p:cNvPr id="4" name="Rectangle 3"/>
          <p:cNvSpPr/>
          <p:nvPr/>
        </p:nvSpPr>
        <p:spPr>
          <a:xfrm>
            <a:off x="107504" y="2780928"/>
            <a:ext cx="4572000" cy="203132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en-GB" b="1" dirty="0"/>
              <a:t>G. E. Moore</a:t>
            </a:r>
            <a:r>
              <a:rPr lang="en-GB" dirty="0"/>
              <a:t> </a:t>
            </a:r>
            <a:r>
              <a:rPr lang="en-GB" dirty="0" smtClean="0"/>
              <a:t>:</a:t>
            </a:r>
          </a:p>
          <a:p>
            <a:pPr marL="342900" indent="-342900">
              <a:buAutoNum type="arabicPeriod"/>
            </a:pPr>
            <a:r>
              <a:rPr lang="en-GB" dirty="0" smtClean="0"/>
              <a:t>We should not confuse  ‘good’ with a factual or natural physical or metaphysical property. </a:t>
            </a:r>
          </a:p>
          <a:p>
            <a:pPr marL="342900" indent="-342900">
              <a:buAutoNum type="arabicPeriod"/>
            </a:pPr>
            <a:r>
              <a:rPr lang="en-GB" dirty="0" smtClean="0"/>
              <a:t>We should not presume that good is equal to or the same as  a natural or metaphysical property.</a:t>
            </a:r>
            <a:endParaRPr lang="en-GB" dirty="0"/>
          </a:p>
        </p:txBody>
      </p:sp>
      <p:sp>
        <p:nvSpPr>
          <p:cNvPr id="5" name="Rectangle 4"/>
          <p:cNvSpPr txBox="1">
            <a:spLocks noChangeArrowheads="1"/>
          </p:cNvSpPr>
          <p:nvPr/>
        </p:nvSpPr>
        <p:spPr>
          <a:xfrm>
            <a:off x="4679504" y="2768332"/>
            <a:ext cx="4305014" cy="2031325"/>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800" b="1" dirty="0" smtClean="0"/>
              <a:t>David Hume:</a:t>
            </a:r>
          </a:p>
          <a:p>
            <a:pPr marL="457200" indent="-457200">
              <a:buFont typeface="+mj-lt"/>
              <a:buAutoNum type="arabicPeriod"/>
            </a:pPr>
            <a:r>
              <a:rPr lang="en-GB" sz="1800" dirty="0" smtClean="0"/>
              <a:t>We cannot deduce an </a:t>
            </a:r>
            <a:r>
              <a:rPr lang="en-GB" sz="1800" b="1" i="1" dirty="0" smtClean="0"/>
              <a:t>OUGHT</a:t>
            </a:r>
            <a:r>
              <a:rPr lang="en-GB" sz="1800" dirty="0" smtClean="0"/>
              <a:t> from an</a:t>
            </a:r>
            <a:r>
              <a:rPr lang="en-GB" sz="1800" b="1" i="1" dirty="0" smtClean="0"/>
              <a:t> IS</a:t>
            </a:r>
            <a:r>
              <a:rPr lang="en-GB" sz="1800" dirty="0"/>
              <a:t>.</a:t>
            </a:r>
            <a:endParaRPr lang="en-GB" sz="1800" dirty="0" smtClean="0"/>
          </a:p>
          <a:p>
            <a:pPr marL="457200" indent="-457200">
              <a:buFont typeface="+mj-lt"/>
              <a:buAutoNum type="arabicPeriod"/>
            </a:pPr>
            <a:r>
              <a:rPr lang="en-GB" sz="1800" dirty="0" smtClean="0"/>
              <a:t>We cannot move from  </a:t>
            </a:r>
            <a:r>
              <a:rPr lang="en-GB" sz="1800" b="1" i="1" dirty="0" smtClean="0"/>
              <a:t>FACTS</a:t>
            </a:r>
            <a:r>
              <a:rPr lang="en-GB" sz="1800" i="1" dirty="0" smtClean="0"/>
              <a:t> </a:t>
            </a:r>
            <a:r>
              <a:rPr lang="en-GB" sz="1800" dirty="0" smtClean="0"/>
              <a:t>to </a:t>
            </a:r>
            <a:r>
              <a:rPr lang="en-GB" sz="1800" b="1" i="1" dirty="0" smtClean="0"/>
              <a:t>VALUES.</a:t>
            </a:r>
          </a:p>
        </p:txBody>
      </p:sp>
      <p:sp>
        <p:nvSpPr>
          <p:cNvPr id="7" name="TextBox 6"/>
          <p:cNvSpPr txBox="1"/>
          <p:nvPr/>
        </p:nvSpPr>
        <p:spPr>
          <a:xfrm>
            <a:off x="6084169" y="4005064"/>
            <a:ext cx="3059832"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solidFill>
                  <a:srgbClr val="FF0000"/>
                </a:solidFill>
              </a:rPr>
              <a:t>Next steps:  </a:t>
            </a:r>
            <a:r>
              <a:rPr lang="en-GB" dirty="0" smtClean="0"/>
              <a:t>Research and explain Hume’s fork in your notes. </a:t>
            </a:r>
            <a:endParaRPr lang="en-GB" dirty="0"/>
          </a:p>
        </p:txBody>
      </p:sp>
      <p:pic>
        <p:nvPicPr>
          <p:cNvPr id="2050" name="Picture 2" descr="Image result for ge moo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600" y="5359836"/>
            <a:ext cx="1080120" cy="1348806"/>
          </a:xfrm>
          <a:prstGeom prst="rect">
            <a:avLst/>
          </a:prstGeom>
          <a:noFill/>
          <a:extLst>
            <a:ext uri="{909E8E84-426E-40DD-AFC4-6F175D3DCCD1}">
              <a14:hiddenFill xmlns:a14="http://schemas.microsoft.com/office/drawing/2010/main">
                <a:solidFill>
                  <a:srgbClr val="FFFFFF"/>
                </a:solidFill>
              </a14:hiddenFill>
            </a:ext>
          </a:extLst>
        </p:spPr>
      </p:pic>
      <p:sp>
        <p:nvSpPr>
          <p:cNvPr id="8" name="AutoShape 4" descr="Image result for hume cartoon"/>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6" descr="Image result for hume cartoon"/>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6" name="Picture 8" descr="Image result for hume carto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5626300"/>
            <a:ext cx="1656184" cy="106469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2381673" y="5934669"/>
            <a:ext cx="4104456"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solidFill>
                  <a:srgbClr val="FF0000"/>
                </a:solidFill>
              </a:rPr>
              <a:t>Top philosopher: </a:t>
            </a:r>
            <a:r>
              <a:rPr lang="en-GB" dirty="0" smtClean="0">
                <a:solidFill>
                  <a:schemeClr val="tx1"/>
                </a:solidFill>
              </a:rPr>
              <a:t>What does John </a:t>
            </a:r>
            <a:r>
              <a:rPr lang="en-GB" dirty="0" smtClean="0">
                <a:solidFill>
                  <a:schemeClr val="tx1"/>
                </a:solidFill>
              </a:rPr>
              <a:t>Searle </a:t>
            </a:r>
            <a:r>
              <a:rPr lang="en-GB" smtClean="0">
                <a:solidFill>
                  <a:schemeClr val="tx1"/>
                </a:solidFill>
              </a:rPr>
              <a:t>say  </a:t>
            </a:r>
            <a:r>
              <a:rPr lang="en-GB" smtClean="0">
                <a:solidFill>
                  <a:schemeClr val="tx1"/>
                </a:solidFill>
              </a:rPr>
              <a:t>about </a:t>
            </a:r>
            <a:r>
              <a:rPr lang="en-GB" smtClean="0">
                <a:solidFill>
                  <a:schemeClr val="tx1"/>
                </a:solidFill>
              </a:rPr>
              <a:t>the </a:t>
            </a:r>
            <a:r>
              <a:rPr lang="en-GB" dirty="0" smtClean="0">
                <a:solidFill>
                  <a:schemeClr val="tx1"/>
                </a:solidFill>
              </a:rPr>
              <a:t>Naturalistic Fallacy. </a:t>
            </a:r>
            <a:endParaRPr lang="en-GB" dirty="0">
              <a:solidFill>
                <a:schemeClr val="tx1"/>
              </a:solidFill>
            </a:endParaRPr>
          </a:p>
        </p:txBody>
      </p:sp>
    </p:spTree>
    <p:extLst>
      <p:ext uri="{BB962C8B-B14F-4D97-AF65-F5344CB8AC3E}">
        <p14:creationId xmlns:p14="http://schemas.microsoft.com/office/powerpoint/2010/main" val="2138988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en-GB" dirty="0" smtClean="0"/>
              <a:t>Complete the table: Evaluating Ethical Naturalism </a:t>
            </a:r>
            <a:endParaRPr lang="en-GB" dirty="0"/>
          </a:p>
        </p:txBody>
      </p:sp>
      <p:sp>
        <p:nvSpPr>
          <p:cNvPr id="5" name="Text Placeholder 4"/>
          <p:cNvSpPr>
            <a:spLocks noGrp="1"/>
          </p:cNvSpPr>
          <p:nvPr>
            <p:ph type="body" idx="1"/>
          </p:nvPr>
        </p:nvSpPr>
        <p:spPr/>
        <p:style>
          <a:lnRef idx="2">
            <a:schemeClr val="accent3"/>
          </a:lnRef>
          <a:fillRef idx="1">
            <a:schemeClr val="lt1"/>
          </a:fillRef>
          <a:effectRef idx="0">
            <a:schemeClr val="accent3"/>
          </a:effectRef>
          <a:fontRef idx="minor">
            <a:schemeClr val="dk1"/>
          </a:fontRef>
        </p:style>
        <p:txBody>
          <a:bodyPr/>
          <a:lstStyle/>
          <a:p>
            <a:pPr algn="ctr"/>
            <a:r>
              <a:rPr lang="en-GB" dirty="0" smtClean="0"/>
              <a:t>Strengths</a:t>
            </a:r>
            <a:endParaRPr lang="en-GB" dirty="0"/>
          </a:p>
        </p:txBody>
      </p:sp>
      <p:sp>
        <p:nvSpPr>
          <p:cNvPr id="6" name="Content Placeholder 5"/>
          <p:cNvSpPr>
            <a:spLocks noGrp="1"/>
          </p:cNvSpPr>
          <p:nvPr>
            <p:ph sz="half" idx="2"/>
          </p:nvPr>
        </p:nvSpPr>
        <p:spPr/>
        <p:style>
          <a:lnRef idx="1">
            <a:schemeClr val="accent3"/>
          </a:lnRef>
          <a:fillRef idx="2">
            <a:schemeClr val="accent3"/>
          </a:fillRef>
          <a:effectRef idx="1">
            <a:schemeClr val="accent3"/>
          </a:effectRef>
          <a:fontRef idx="minor">
            <a:schemeClr val="dk1"/>
          </a:fontRef>
        </p:style>
        <p:txBody>
          <a:bodyPr/>
          <a:lstStyle/>
          <a:p>
            <a:pPr marL="0" indent="0">
              <a:buNone/>
            </a:pPr>
            <a:endParaRPr lang="en-GB" dirty="0"/>
          </a:p>
        </p:txBody>
      </p:sp>
      <p:sp>
        <p:nvSpPr>
          <p:cNvPr id="7" name="Text Placeholder 6"/>
          <p:cNvSpPr>
            <a:spLocks noGrp="1"/>
          </p:cNvSpPr>
          <p:nvPr>
            <p:ph type="body" sz="quarter" idx="3"/>
          </p:nvPr>
        </p:nvSpPr>
        <p:spPr/>
        <p:style>
          <a:lnRef idx="2">
            <a:schemeClr val="accent2"/>
          </a:lnRef>
          <a:fillRef idx="1">
            <a:schemeClr val="lt1"/>
          </a:fillRef>
          <a:effectRef idx="0">
            <a:schemeClr val="accent2"/>
          </a:effectRef>
          <a:fontRef idx="minor">
            <a:schemeClr val="dk1"/>
          </a:fontRef>
        </p:style>
        <p:txBody>
          <a:bodyPr/>
          <a:lstStyle/>
          <a:p>
            <a:pPr algn="ctr"/>
            <a:r>
              <a:rPr lang="en-GB" dirty="0" smtClean="0"/>
              <a:t>Weaknesses</a:t>
            </a:r>
            <a:endParaRPr lang="en-GB" dirty="0"/>
          </a:p>
        </p:txBody>
      </p:sp>
      <p:sp>
        <p:nvSpPr>
          <p:cNvPr id="8" name="Content Placeholder 7"/>
          <p:cNvSpPr>
            <a:spLocks noGrp="1"/>
          </p:cNvSpPr>
          <p:nvPr>
            <p:ph sz="quarter" idx="4"/>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endParaRPr lang="en-GB" dirty="0"/>
          </a:p>
        </p:txBody>
      </p:sp>
      <p:sp>
        <p:nvSpPr>
          <p:cNvPr id="2" name="TextBox 1"/>
          <p:cNvSpPr txBox="1"/>
          <p:nvPr/>
        </p:nvSpPr>
        <p:spPr>
          <a:xfrm>
            <a:off x="6300192" y="5481348"/>
            <a:ext cx="2376264"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b="1" dirty="0" smtClean="0">
                <a:solidFill>
                  <a:srgbClr val="FF0000"/>
                </a:solidFill>
              </a:rPr>
              <a:t>Top philosopher task:</a:t>
            </a:r>
          </a:p>
          <a:p>
            <a:r>
              <a:rPr lang="en-GB" dirty="0" smtClean="0"/>
              <a:t>How would moral relativists view ethical naturalism? </a:t>
            </a:r>
            <a:endParaRPr lang="en-GB" dirty="0"/>
          </a:p>
        </p:txBody>
      </p:sp>
      <p:sp>
        <p:nvSpPr>
          <p:cNvPr id="3" name="TextBox 2"/>
          <p:cNvSpPr txBox="1"/>
          <p:nvPr/>
        </p:nvSpPr>
        <p:spPr>
          <a:xfrm>
            <a:off x="436782" y="5204349"/>
            <a:ext cx="2952328"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solidFill>
                  <a:srgbClr val="FF0000"/>
                </a:solidFill>
              </a:rPr>
              <a:t>Next steps:</a:t>
            </a:r>
          </a:p>
          <a:p>
            <a:pPr algn="ctr"/>
            <a:r>
              <a:rPr lang="en-GB" dirty="0" smtClean="0"/>
              <a:t>Check you have used the keywords:</a:t>
            </a:r>
          </a:p>
          <a:p>
            <a:pPr marL="285750" indent="-285750">
              <a:buFont typeface="Arial" panose="020B0604020202020204" pitchFamily="34" charset="0"/>
              <a:buChar char="•"/>
            </a:pPr>
            <a:r>
              <a:rPr lang="en-GB" dirty="0" smtClean="0"/>
              <a:t>Realist/Anti-realist</a:t>
            </a:r>
          </a:p>
          <a:p>
            <a:pPr marL="285750" indent="-285750">
              <a:buFont typeface="Arial" panose="020B0604020202020204" pitchFamily="34" charset="0"/>
              <a:buChar char="•"/>
            </a:pPr>
            <a:r>
              <a:rPr lang="en-GB" dirty="0" smtClean="0"/>
              <a:t>Cognitivist/Non-cognitivist</a:t>
            </a:r>
            <a:endParaRPr lang="en-GB" dirty="0"/>
          </a:p>
        </p:txBody>
      </p:sp>
    </p:spTree>
    <p:extLst>
      <p:ext uri="{BB962C8B-B14F-4D97-AF65-F5344CB8AC3E}">
        <p14:creationId xmlns:p14="http://schemas.microsoft.com/office/powerpoint/2010/main" val="3590034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t>Evaluating Ethical Naturalism </a:t>
            </a:r>
            <a:endParaRPr lang="en-GB" dirty="0"/>
          </a:p>
        </p:txBody>
      </p:sp>
      <p:sp>
        <p:nvSpPr>
          <p:cNvPr id="5" name="Text Placeholder 4"/>
          <p:cNvSpPr>
            <a:spLocks noGrp="1"/>
          </p:cNvSpPr>
          <p:nvPr>
            <p:ph type="body" idx="1"/>
          </p:nvPr>
        </p:nvSpPr>
        <p:spPr/>
        <p:style>
          <a:lnRef idx="2">
            <a:schemeClr val="accent3"/>
          </a:lnRef>
          <a:fillRef idx="1">
            <a:schemeClr val="lt1"/>
          </a:fillRef>
          <a:effectRef idx="0">
            <a:schemeClr val="accent3"/>
          </a:effectRef>
          <a:fontRef idx="minor">
            <a:schemeClr val="dk1"/>
          </a:fontRef>
        </p:style>
        <p:txBody>
          <a:bodyPr/>
          <a:lstStyle/>
          <a:p>
            <a:pPr algn="ctr"/>
            <a:r>
              <a:rPr lang="en-GB" dirty="0" smtClean="0"/>
              <a:t>Strengths</a:t>
            </a:r>
            <a:endParaRPr lang="en-GB" dirty="0"/>
          </a:p>
        </p:txBody>
      </p:sp>
      <p:sp>
        <p:nvSpPr>
          <p:cNvPr id="6" name="Content Placeholder 5"/>
          <p:cNvSpPr>
            <a:spLocks noGrp="1"/>
          </p:cNvSpPr>
          <p:nvPr>
            <p:ph sz="half" idx="2"/>
          </p:nvPr>
        </p:nvSpPr>
        <p:spPr/>
        <p:style>
          <a:lnRef idx="1">
            <a:schemeClr val="accent3"/>
          </a:lnRef>
          <a:fillRef idx="2">
            <a:schemeClr val="accent3"/>
          </a:fillRef>
          <a:effectRef idx="1">
            <a:schemeClr val="accent3"/>
          </a:effectRef>
          <a:fontRef idx="minor">
            <a:schemeClr val="dk1"/>
          </a:fontRef>
        </p:style>
        <p:txBody>
          <a:bodyPr/>
          <a:lstStyle/>
          <a:p>
            <a:pPr marL="0" indent="0">
              <a:buNone/>
            </a:pPr>
            <a:r>
              <a:rPr lang="en-GB" dirty="0" smtClean="0"/>
              <a:t>Based on what’s natural and everyone can experience it.</a:t>
            </a:r>
          </a:p>
          <a:p>
            <a:pPr marL="0" indent="0">
              <a:buNone/>
            </a:pPr>
            <a:endParaRPr lang="en-GB" dirty="0"/>
          </a:p>
          <a:p>
            <a:pPr marL="0" indent="0">
              <a:buNone/>
            </a:pPr>
            <a:r>
              <a:rPr lang="en-GB" dirty="0" smtClean="0"/>
              <a:t>Nature is universal so supports the fact that morals are universally known. </a:t>
            </a:r>
          </a:p>
          <a:p>
            <a:pPr marL="0" indent="0">
              <a:buNone/>
            </a:pPr>
            <a:endParaRPr lang="en-GB" dirty="0"/>
          </a:p>
          <a:p>
            <a:pPr marL="0" indent="0">
              <a:buNone/>
            </a:pPr>
            <a:r>
              <a:rPr lang="en-GB" dirty="0" smtClean="0"/>
              <a:t>Presents a solid guideline to follow in each situation. </a:t>
            </a:r>
            <a:endParaRPr lang="en-GB" dirty="0"/>
          </a:p>
        </p:txBody>
      </p:sp>
      <p:sp>
        <p:nvSpPr>
          <p:cNvPr id="7" name="Text Placeholder 6"/>
          <p:cNvSpPr>
            <a:spLocks noGrp="1"/>
          </p:cNvSpPr>
          <p:nvPr>
            <p:ph type="body" sz="quarter" idx="3"/>
          </p:nvPr>
        </p:nvSpPr>
        <p:spPr/>
        <p:style>
          <a:lnRef idx="2">
            <a:schemeClr val="accent2"/>
          </a:lnRef>
          <a:fillRef idx="1">
            <a:schemeClr val="lt1"/>
          </a:fillRef>
          <a:effectRef idx="0">
            <a:schemeClr val="accent2"/>
          </a:effectRef>
          <a:fontRef idx="minor">
            <a:schemeClr val="dk1"/>
          </a:fontRef>
        </p:style>
        <p:txBody>
          <a:bodyPr/>
          <a:lstStyle/>
          <a:p>
            <a:pPr algn="ctr"/>
            <a:r>
              <a:rPr lang="en-GB" dirty="0" smtClean="0"/>
              <a:t>Weaknesses</a:t>
            </a:r>
            <a:endParaRPr lang="en-GB" dirty="0"/>
          </a:p>
        </p:txBody>
      </p:sp>
      <p:sp>
        <p:nvSpPr>
          <p:cNvPr id="8" name="Content Placeholder 7"/>
          <p:cNvSpPr>
            <a:spLocks noGrp="1"/>
          </p:cNvSpPr>
          <p:nvPr>
            <p:ph sz="quarter" idx="4"/>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0" indent="0">
              <a:buNone/>
            </a:pPr>
            <a:r>
              <a:rPr lang="en-GB" dirty="0" smtClean="0"/>
              <a:t>Regards of whether a situation has evidence to support it may still not match with the law of the country e.g. euthanasia.</a:t>
            </a:r>
          </a:p>
          <a:p>
            <a:pPr marL="0" indent="0">
              <a:buNone/>
            </a:pPr>
            <a:endParaRPr lang="en-GB" dirty="0"/>
          </a:p>
          <a:p>
            <a:pPr marL="0" indent="0">
              <a:buNone/>
            </a:pPr>
            <a:r>
              <a:rPr lang="en-GB" dirty="0" smtClean="0"/>
              <a:t>Right and wrong are subjective and need humans to exist to determine how we should live. </a:t>
            </a:r>
          </a:p>
          <a:p>
            <a:pPr marL="0" indent="0">
              <a:buNone/>
            </a:pPr>
            <a:endParaRPr lang="en-GB" dirty="0"/>
          </a:p>
          <a:p>
            <a:pPr marL="0" indent="0">
              <a:buNone/>
            </a:pPr>
            <a:r>
              <a:rPr lang="en-GB" dirty="0" smtClean="0"/>
              <a:t>Do ethical/moral situations really have evidence?  </a:t>
            </a:r>
            <a:endParaRPr lang="en-GB" dirty="0"/>
          </a:p>
        </p:txBody>
      </p:sp>
    </p:spTree>
    <p:extLst>
      <p:ext uri="{BB962C8B-B14F-4D97-AF65-F5344CB8AC3E}">
        <p14:creationId xmlns:p14="http://schemas.microsoft.com/office/powerpoint/2010/main" val="194960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Learning Outcomes</a:t>
            </a:r>
            <a:endParaRPr lang="en-GB" dirty="0"/>
          </a:p>
        </p:txBody>
      </p:sp>
      <p:sp>
        <p:nvSpPr>
          <p:cNvPr id="3" name="Content Placeholder 2"/>
          <p:cNvSpPr>
            <a:spLocks noGrp="1"/>
          </p:cNvSpPr>
          <p:nvPr>
            <p:ph idx="1"/>
          </p:nvPr>
        </p:nvSpPr>
        <p:spPr/>
        <p:txBody>
          <a:bodyPr/>
          <a:lstStyle/>
          <a:p>
            <a:r>
              <a:rPr lang="en-GB" dirty="0" smtClean="0">
                <a:solidFill>
                  <a:srgbClr val="00B050"/>
                </a:solidFill>
              </a:rPr>
              <a:t>To be able to describe the view point of Ethical Naturalism</a:t>
            </a:r>
          </a:p>
          <a:p>
            <a:r>
              <a:rPr lang="en-GB" dirty="0" smtClean="0">
                <a:solidFill>
                  <a:schemeClr val="accent6"/>
                </a:solidFill>
              </a:rPr>
              <a:t>To be able to explain the main thinkers views associated with ethical naturalism.</a:t>
            </a:r>
          </a:p>
          <a:p>
            <a:r>
              <a:rPr lang="en-GB" dirty="0" smtClean="0">
                <a:solidFill>
                  <a:srgbClr val="FF0000"/>
                </a:solidFill>
              </a:rPr>
              <a:t>To be able analyse the strengths and weaknesses of ethical naturalism. </a:t>
            </a:r>
            <a:endParaRPr lang="en-GB" dirty="0">
              <a:solidFill>
                <a:srgbClr val="FF0000"/>
              </a:solidFill>
            </a:endParaRPr>
          </a:p>
        </p:txBody>
      </p:sp>
    </p:spTree>
    <p:extLst>
      <p:ext uri="{BB962C8B-B14F-4D97-AF65-F5344CB8AC3E}">
        <p14:creationId xmlns:p14="http://schemas.microsoft.com/office/powerpoint/2010/main" val="7666634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7544" y="332656"/>
            <a:ext cx="8229600" cy="1143000"/>
          </a:xfrm>
        </p:spPr>
        <p:style>
          <a:lnRef idx="1">
            <a:schemeClr val="accent3"/>
          </a:lnRef>
          <a:fillRef idx="2">
            <a:schemeClr val="accent3"/>
          </a:fillRef>
          <a:effectRef idx="1">
            <a:schemeClr val="accent3"/>
          </a:effectRef>
          <a:fontRef idx="minor">
            <a:schemeClr val="dk1"/>
          </a:fontRef>
        </p:style>
        <p:txBody>
          <a:bodyPr/>
          <a:lstStyle/>
          <a:p>
            <a:r>
              <a:rPr lang="en-GB" b="1" dirty="0" smtClean="0">
                <a:latin typeface="Calibri" pitchFamily="34" charset="0"/>
                <a:cs typeface="Calibri" pitchFamily="34" charset="0"/>
              </a:rPr>
              <a:t>PING – PONG!</a:t>
            </a:r>
          </a:p>
        </p:txBody>
      </p:sp>
      <p:pic>
        <p:nvPicPr>
          <p:cNvPr id="16387" name="Content Placeholder 5" descr="Ping-Pong_line.gif"/>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115616" y="3145323"/>
            <a:ext cx="6865938" cy="1339850"/>
          </a:xfrm>
        </p:spPr>
      </p:pic>
      <p:sp>
        <p:nvSpPr>
          <p:cNvPr id="11" name="TextBox 10"/>
          <p:cNvSpPr txBox="1"/>
          <p:nvPr/>
        </p:nvSpPr>
        <p:spPr>
          <a:xfrm>
            <a:off x="1859745" y="2924944"/>
            <a:ext cx="909314"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fontAlgn="auto">
              <a:spcBef>
                <a:spcPts val="0"/>
              </a:spcBef>
              <a:spcAft>
                <a:spcPts val="0"/>
              </a:spcAft>
              <a:defRPr/>
            </a:pPr>
            <a:r>
              <a:rPr lang="en-GB" sz="3200" dirty="0" smtClean="0"/>
              <a:t>YES</a:t>
            </a:r>
            <a:endParaRPr lang="en-GB" sz="3200" dirty="0"/>
          </a:p>
        </p:txBody>
      </p:sp>
      <p:sp>
        <p:nvSpPr>
          <p:cNvPr id="12" name="TextBox 11"/>
          <p:cNvSpPr txBox="1"/>
          <p:nvPr/>
        </p:nvSpPr>
        <p:spPr>
          <a:xfrm>
            <a:off x="5940152" y="2924944"/>
            <a:ext cx="798358"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fontAlgn="auto">
              <a:spcBef>
                <a:spcPts val="0"/>
              </a:spcBef>
              <a:spcAft>
                <a:spcPts val="0"/>
              </a:spcAft>
              <a:defRPr/>
            </a:pPr>
            <a:r>
              <a:rPr lang="en-GB" sz="3200" dirty="0" smtClean="0"/>
              <a:t>NO</a:t>
            </a:r>
            <a:endParaRPr lang="en-GB" sz="3200" dirty="0"/>
          </a:p>
        </p:txBody>
      </p:sp>
      <p:sp>
        <p:nvSpPr>
          <p:cNvPr id="9" name="TextBox 8"/>
          <p:cNvSpPr txBox="1"/>
          <p:nvPr/>
        </p:nvSpPr>
        <p:spPr>
          <a:xfrm>
            <a:off x="1700738" y="5013176"/>
            <a:ext cx="5832648"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3600" dirty="0" smtClean="0"/>
              <a:t>Does Ethical Naturalism work? </a:t>
            </a:r>
            <a:endParaRPr lang="en-GB" sz="3600" dirty="0"/>
          </a:p>
        </p:txBody>
      </p:sp>
    </p:spTree>
    <p:extLst>
      <p:ext uri="{BB962C8B-B14F-4D97-AF65-F5344CB8AC3E}">
        <p14:creationId xmlns:p14="http://schemas.microsoft.com/office/powerpoint/2010/main" val="35422551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style>
          <a:lnRef idx="2">
            <a:schemeClr val="accent1"/>
          </a:lnRef>
          <a:fillRef idx="1">
            <a:schemeClr val="lt1"/>
          </a:fillRef>
          <a:effectRef idx="0">
            <a:schemeClr val="accent1"/>
          </a:effectRef>
          <a:fontRef idx="minor">
            <a:schemeClr val="dk1"/>
          </a:fontRef>
        </p:style>
        <p:txBody>
          <a:bodyPr rtlCol="0"/>
          <a:lstStyle/>
          <a:p>
            <a:pPr>
              <a:defRPr/>
            </a:pPr>
            <a:r>
              <a:rPr lang="en-GB" dirty="0"/>
              <a:t>Similarities &amp; differences</a:t>
            </a:r>
          </a:p>
        </p:txBody>
      </p:sp>
      <p:sp>
        <p:nvSpPr>
          <p:cNvPr id="10244" name="Rectangle 4"/>
          <p:cNvSpPr>
            <a:spLocks noGrp="1" noChangeArrowheads="1"/>
          </p:cNvSpPr>
          <p:nvPr>
            <p:ph sz="half"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533400" indent="-533400">
              <a:buFontTx/>
              <a:buNone/>
              <a:defRPr/>
            </a:pPr>
            <a:r>
              <a:rPr lang="en-GB" u="sng" dirty="0" smtClean="0"/>
              <a:t>Similarities</a:t>
            </a:r>
          </a:p>
          <a:p>
            <a:pPr marL="533400" indent="-533400">
              <a:buFontTx/>
              <a:buAutoNum type="alphaLcParenR"/>
              <a:defRPr/>
            </a:pPr>
            <a:r>
              <a:rPr lang="en-GB" dirty="0" smtClean="0"/>
              <a:t>Understanding words &amp; concepts</a:t>
            </a:r>
          </a:p>
          <a:p>
            <a:pPr marL="533400" indent="-533400">
              <a:buFontTx/>
              <a:buAutoNum type="alphaLcParenR"/>
              <a:defRPr/>
            </a:pPr>
            <a:r>
              <a:rPr lang="en-GB" dirty="0" smtClean="0"/>
              <a:t>Understanding why we use certain words</a:t>
            </a:r>
          </a:p>
          <a:p>
            <a:pPr marL="533400" indent="-533400">
              <a:buFontTx/>
              <a:buAutoNum type="alphaLcParenR"/>
              <a:defRPr/>
            </a:pPr>
            <a:r>
              <a:rPr lang="en-GB" dirty="0" smtClean="0"/>
              <a:t>Reasons behind decisions </a:t>
            </a:r>
          </a:p>
          <a:p>
            <a:pPr marL="533400" indent="-533400">
              <a:buFontTx/>
              <a:buAutoNum type="alphaLcParenR"/>
              <a:defRPr/>
            </a:pPr>
            <a:endParaRPr lang="en-GB" dirty="0" smtClean="0">
              <a:effectLst>
                <a:outerShdw blurRad="38100" dist="38100" dir="2700000" algn="tl">
                  <a:srgbClr val="7C9BA5"/>
                </a:outerShdw>
              </a:effectLst>
            </a:endParaRPr>
          </a:p>
        </p:txBody>
      </p:sp>
      <p:sp>
        <p:nvSpPr>
          <p:cNvPr id="10245" name="Rectangle 5"/>
          <p:cNvSpPr>
            <a:spLocks noGrp="1" noChangeArrowheads="1"/>
          </p:cNvSpPr>
          <p:nvPr>
            <p:ph sz="half" idx="2"/>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533400" indent="-533400">
              <a:lnSpc>
                <a:spcPct val="90000"/>
              </a:lnSpc>
              <a:buFontTx/>
              <a:buNone/>
              <a:defRPr/>
            </a:pPr>
            <a:r>
              <a:rPr lang="en-GB" u="sng" dirty="0" smtClean="0"/>
              <a:t>Differences</a:t>
            </a:r>
          </a:p>
          <a:p>
            <a:pPr marL="533400" indent="-533400">
              <a:lnSpc>
                <a:spcPct val="90000"/>
              </a:lnSpc>
              <a:buFontTx/>
              <a:buAutoNum type="alphaLcParenR"/>
              <a:defRPr/>
            </a:pPr>
            <a:r>
              <a:rPr lang="en-GB" dirty="0" smtClean="0"/>
              <a:t>Meta is theoretical, normative is a guide to behaviour</a:t>
            </a:r>
          </a:p>
          <a:p>
            <a:pPr marL="533400" indent="-533400">
              <a:lnSpc>
                <a:spcPct val="90000"/>
              </a:lnSpc>
              <a:buFontTx/>
              <a:buAutoNum type="alphaLcParenR"/>
              <a:defRPr/>
            </a:pPr>
            <a:r>
              <a:rPr lang="en-GB" dirty="0" smtClean="0"/>
              <a:t>Meta is more rigid than normative. There is less manoeuvrability in defining words, compared to applying ethical theories.   </a:t>
            </a:r>
          </a:p>
          <a:p>
            <a:pPr marL="533400" indent="-533400">
              <a:lnSpc>
                <a:spcPct val="90000"/>
              </a:lnSpc>
              <a:buFontTx/>
              <a:buAutoNum type="alphaLcParenR"/>
              <a:defRPr/>
            </a:pPr>
            <a:r>
              <a:rPr lang="en-GB" dirty="0" smtClean="0"/>
              <a:t>Meta is more philosophical </a:t>
            </a:r>
          </a:p>
          <a:p>
            <a:pPr marL="533400" indent="-533400">
              <a:lnSpc>
                <a:spcPct val="90000"/>
              </a:lnSpc>
              <a:buFontTx/>
              <a:buAutoNum type="alphaLcParenR"/>
              <a:defRPr/>
            </a:pPr>
            <a:endParaRPr lang="en-GB" dirty="0" smtClean="0">
              <a:effectLst>
                <a:outerShdw blurRad="38100" dist="38100" dir="2700000" algn="tl">
                  <a:srgbClr val="7C9BA5"/>
                </a:outerShdw>
              </a:effectLst>
            </a:endParaRPr>
          </a:p>
        </p:txBody>
      </p:sp>
    </p:spTree>
    <p:extLst>
      <p:ext uri="{BB962C8B-B14F-4D97-AF65-F5344CB8AC3E}">
        <p14:creationId xmlns:p14="http://schemas.microsoft.com/office/powerpoint/2010/main" val="2225254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Ethical Naturalism</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424133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Learning Outcomes</a:t>
            </a:r>
            <a:endParaRPr lang="en-GB" dirty="0"/>
          </a:p>
        </p:txBody>
      </p:sp>
      <p:sp>
        <p:nvSpPr>
          <p:cNvPr id="3" name="Content Placeholder 2"/>
          <p:cNvSpPr>
            <a:spLocks noGrp="1"/>
          </p:cNvSpPr>
          <p:nvPr>
            <p:ph idx="1"/>
          </p:nvPr>
        </p:nvSpPr>
        <p:spPr/>
        <p:txBody>
          <a:bodyPr/>
          <a:lstStyle/>
          <a:p>
            <a:r>
              <a:rPr lang="en-GB" dirty="0" smtClean="0">
                <a:solidFill>
                  <a:srgbClr val="00B050"/>
                </a:solidFill>
              </a:rPr>
              <a:t>To be able to describe the view point of Ethical Naturalism</a:t>
            </a:r>
          </a:p>
          <a:p>
            <a:r>
              <a:rPr lang="en-GB" dirty="0" smtClean="0">
                <a:solidFill>
                  <a:schemeClr val="accent6"/>
                </a:solidFill>
              </a:rPr>
              <a:t>To be able to explain the main thinkers views associated with ethical naturalism.</a:t>
            </a:r>
          </a:p>
          <a:p>
            <a:r>
              <a:rPr lang="en-GB" dirty="0" smtClean="0">
                <a:solidFill>
                  <a:srgbClr val="FF0000"/>
                </a:solidFill>
              </a:rPr>
              <a:t>To be able analyse the strengths and weaknesses of ethical naturalism. </a:t>
            </a:r>
            <a:endParaRPr lang="en-GB" dirty="0">
              <a:solidFill>
                <a:srgbClr val="FF0000"/>
              </a:solidFill>
            </a:endParaRPr>
          </a:p>
        </p:txBody>
      </p:sp>
    </p:spTree>
    <p:extLst>
      <p:ext uri="{BB962C8B-B14F-4D97-AF65-F5344CB8AC3E}">
        <p14:creationId xmlns:p14="http://schemas.microsoft.com/office/powerpoint/2010/main" val="1326237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t>Ethical Naturalism</a:t>
            </a:r>
            <a:endParaRPr lang="en-GB" dirty="0"/>
          </a:p>
        </p:txBody>
      </p:sp>
      <p:sp>
        <p:nvSpPr>
          <p:cNvPr id="3" name="Content Placeholder 2"/>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rmAutofit/>
          </a:bodyPr>
          <a:lstStyle/>
          <a:p>
            <a:pPr marL="0" indent="0" algn="ctr">
              <a:buNone/>
            </a:pPr>
            <a:r>
              <a:rPr lang="en-GB" dirty="0" smtClean="0"/>
              <a:t>If a naturalist view of meta ethics is taken, it might support normative ethical theories such as natural law or utilitarianism. Both are different yet they start from the same assumptions.</a:t>
            </a:r>
            <a:endParaRPr lang="en-GB" dirty="0"/>
          </a:p>
        </p:txBody>
      </p:sp>
      <p:sp>
        <p:nvSpPr>
          <p:cNvPr id="5" name="Content Placeholder 4"/>
          <p:cNvSpPr>
            <a:spLocks noGrp="1"/>
          </p:cNvSpPr>
          <p:nvPr>
            <p:ph sz="half" idx="2"/>
          </p:nvPr>
        </p:nvSpPr>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en-GB" dirty="0" smtClean="0"/>
              <a:t>The first premise is that moral laws exist. The next is that they can only be experience and understood through an analysis of a) the natural world or b) human nature.</a:t>
            </a:r>
            <a:endParaRPr lang="en-GB" dirty="0"/>
          </a:p>
        </p:txBody>
      </p:sp>
    </p:spTree>
    <p:extLst>
      <p:ext uri="{BB962C8B-B14F-4D97-AF65-F5344CB8AC3E}">
        <p14:creationId xmlns:p14="http://schemas.microsoft.com/office/powerpoint/2010/main" val="3843184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5" name="Picture 3" descr="65-JS-Mill"/>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4800" y="0"/>
            <a:ext cx="1108075" cy="1066800"/>
          </a:xfrm>
          <a:prstGeom prst="rect">
            <a:avLst/>
          </a:prstGeom>
          <a:noFill/>
          <a:extLst>
            <a:ext uri="{909E8E84-426E-40DD-AFC4-6F175D3DCCD1}">
              <a14:hiddenFill xmlns:a14="http://schemas.microsoft.com/office/drawing/2010/main">
                <a:solidFill>
                  <a:srgbClr val="FFFFFF"/>
                </a:solidFill>
              </a14:hiddenFill>
            </a:ext>
          </a:extLst>
        </p:spPr>
      </p:pic>
      <p:pic>
        <p:nvPicPr>
          <p:cNvPr id="28678" name="Picture 6" descr="61 Jeremy Bentham_gif"/>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94057" y="42863"/>
            <a:ext cx="1331913" cy="1066800"/>
          </a:xfrm>
          <a:prstGeom prst="rect">
            <a:avLst/>
          </a:prstGeom>
          <a:noFill/>
          <a:extLst>
            <a:ext uri="{909E8E84-426E-40DD-AFC4-6F175D3DCCD1}">
              <a14:hiddenFill xmlns:a14="http://schemas.microsoft.com/office/drawing/2010/main">
                <a:solidFill>
                  <a:srgbClr val="FFFFFF"/>
                </a:solidFill>
              </a14:hiddenFill>
            </a:ext>
          </a:extLst>
        </p:spPr>
      </p:pic>
      <p:sp>
        <p:nvSpPr>
          <p:cNvPr id="28679" name="AutoShape 7"/>
          <p:cNvSpPr>
            <a:spLocks noChangeArrowheads="1"/>
          </p:cNvSpPr>
          <p:nvPr/>
        </p:nvSpPr>
        <p:spPr bwMode="auto">
          <a:xfrm>
            <a:off x="2514600" y="2667000"/>
            <a:ext cx="3810000" cy="2895600"/>
          </a:xfrm>
          <a:prstGeom prst="leftRightArrowCallout">
            <a:avLst>
              <a:gd name="adj1" fmla="val 25000"/>
              <a:gd name="adj2" fmla="val 25000"/>
              <a:gd name="adj3" fmla="val 16447"/>
              <a:gd name="adj4" fmla="val 50000"/>
            </a:avLst>
          </a:prstGeom>
          <a:ln>
            <a:headEnd/>
            <a:tailEnd/>
          </a:ln>
          <a:extLst/>
        </p:spPr>
        <p:style>
          <a:lnRef idx="1">
            <a:schemeClr val="accent1"/>
          </a:lnRef>
          <a:fillRef idx="2">
            <a:schemeClr val="accent1"/>
          </a:fillRef>
          <a:effectRef idx="1">
            <a:schemeClr val="accent1"/>
          </a:effectRef>
          <a:fontRef idx="minor">
            <a:schemeClr val="dk1"/>
          </a:fontRef>
        </p:style>
        <p:txBody>
          <a:bodyPr wrap="none" anchor="ctr"/>
          <a:lstStyle/>
          <a:p>
            <a:pPr algn="ctr"/>
            <a:endParaRPr lang="en-GB" sz="3200" dirty="0"/>
          </a:p>
          <a:p>
            <a:pPr algn="ctr"/>
            <a:endParaRPr lang="en-GB" sz="3200" dirty="0"/>
          </a:p>
          <a:p>
            <a:pPr algn="ctr"/>
            <a:r>
              <a:rPr lang="en-GB" sz="3200" dirty="0"/>
              <a:t>Empirical Assessment</a:t>
            </a:r>
          </a:p>
          <a:p>
            <a:pPr algn="ctr"/>
            <a:endParaRPr lang="en-GB" sz="3200" dirty="0"/>
          </a:p>
          <a:p>
            <a:pPr algn="ctr"/>
            <a:endParaRPr lang="en-US" sz="3200" dirty="0"/>
          </a:p>
        </p:txBody>
      </p:sp>
      <p:pic>
        <p:nvPicPr>
          <p:cNvPr id="28680" name="Picture 8" descr="58 Thomas Aquinas_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1447800" cy="1109663"/>
          </a:xfrm>
          <a:prstGeom prst="rect">
            <a:avLst/>
          </a:prstGeom>
          <a:noFill/>
          <a:extLst>
            <a:ext uri="{909E8E84-426E-40DD-AFC4-6F175D3DCCD1}">
              <a14:hiddenFill xmlns:a14="http://schemas.microsoft.com/office/drawing/2010/main">
                <a:solidFill>
                  <a:srgbClr val="FFFFFF"/>
                </a:solidFill>
              </a14:hiddenFill>
            </a:ext>
          </a:extLst>
        </p:spPr>
      </p:pic>
      <p:pic>
        <p:nvPicPr>
          <p:cNvPr id="28681" name="Picture 9" descr="66-Kan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95400" y="46038"/>
            <a:ext cx="1136650" cy="1065212"/>
          </a:xfrm>
          <a:prstGeom prst="rect">
            <a:avLst/>
          </a:prstGeom>
          <a:noFill/>
          <a:extLst>
            <a:ext uri="{909E8E84-426E-40DD-AFC4-6F175D3DCCD1}">
              <a14:hiddenFill xmlns:a14="http://schemas.microsoft.com/office/drawing/2010/main">
                <a:solidFill>
                  <a:srgbClr val="FFFFFF"/>
                </a:solidFill>
              </a14:hiddenFill>
            </a:ext>
          </a:extLst>
        </p:spPr>
      </p:pic>
      <p:sp>
        <p:nvSpPr>
          <p:cNvPr id="28682" name="Text Box 10"/>
          <p:cNvSpPr txBox="1">
            <a:spLocks noChangeArrowheads="1"/>
          </p:cNvSpPr>
          <p:nvPr/>
        </p:nvSpPr>
        <p:spPr bwMode="auto">
          <a:xfrm>
            <a:off x="152400" y="1031875"/>
            <a:ext cx="8991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dirty="0"/>
              <a:t>Aquinas     Kant                                                         </a:t>
            </a:r>
            <a:r>
              <a:rPr lang="en-GB" dirty="0" smtClean="0"/>
              <a:t>                                             </a:t>
            </a:r>
            <a:r>
              <a:rPr lang="en-GB" dirty="0"/>
              <a:t>Bentham     Mill   </a:t>
            </a:r>
            <a:endParaRPr lang="en-US" dirty="0"/>
          </a:p>
        </p:txBody>
      </p:sp>
      <p:sp>
        <p:nvSpPr>
          <p:cNvPr id="28683" name="Text Box 11"/>
          <p:cNvSpPr txBox="1">
            <a:spLocks noChangeArrowheads="1"/>
          </p:cNvSpPr>
          <p:nvPr/>
        </p:nvSpPr>
        <p:spPr bwMode="auto">
          <a:xfrm>
            <a:off x="533400" y="1828800"/>
            <a:ext cx="8299450" cy="519113"/>
          </a:xfrm>
          <a:prstGeom prst="rect">
            <a:avLst/>
          </a:prstGeom>
          <a:ln/>
          <a:extLst/>
        </p:spPr>
        <p:style>
          <a:lnRef idx="1">
            <a:schemeClr val="accent1"/>
          </a:lnRef>
          <a:fillRef idx="2">
            <a:schemeClr val="accent1"/>
          </a:fillRef>
          <a:effectRef idx="1">
            <a:schemeClr val="accent1"/>
          </a:effectRef>
          <a:fontRef idx="minor">
            <a:schemeClr val="dk1"/>
          </a:fontRef>
        </p:style>
        <p:txBody>
          <a:bodyPr wrap="none">
            <a:spAutoFit/>
          </a:bodyPr>
          <a:lstStyle/>
          <a:p>
            <a:r>
              <a:rPr lang="en-GB" sz="2800" dirty="0"/>
              <a:t>Ethics can be understood like other </a:t>
            </a:r>
            <a:r>
              <a:rPr lang="en-GB" sz="2800" b="1" dirty="0">
                <a:solidFill>
                  <a:srgbClr val="FF3300"/>
                </a:solidFill>
              </a:rPr>
              <a:t>empirical </a:t>
            </a:r>
            <a:r>
              <a:rPr lang="en-GB" sz="2800" dirty="0"/>
              <a:t>statements</a:t>
            </a:r>
            <a:endParaRPr lang="en-US" sz="2800" dirty="0"/>
          </a:p>
        </p:txBody>
      </p:sp>
      <p:sp>
        <p:nvSpPr>
          <p:cNvPr id="28685" name="Text Box 13"/>
          <p:cNvSpPr txBox="1">
            <a:spLocks noChangeArrowheads="1"/>
          </p:cNvSpPr>
          <p:nvPr/>
        </p:nvSpPr>
        <p:spPr bwMode="auto">
          <a:xfrm>
            <a:off x="219075" y="2819400"/>
            <a:ext cx="2136775" cy="223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10000"/>
              </a:lnSpc>
            </a:pPr>
            <a:r>
              <a:rPr lang="en-GB" sz="3200"/>
              <a:t>George was</a:t>
            </a:r>
          </a:p>
          <a:p>
            <a:pPr algn="ctr">
              <a:lnSpc>
                <a:spcPct val="110000"/>
              </a:lnSpc>
            </a:pPr>
            <a:r>
              <a:rPr lang="en-GB" sz="3200"/>
              <a:t>elected </a:t>
            </a:r>
          </a:p>
          <a:p>
            <a:pPr algn="ctr">
              <a:lnSpc>
                <a:spcPct val="110000"/>
              </a:lnSpc>
            </a:pPr>
            <a:r>
              <a:rPr lang="en-GB" sz="3200"/>
              <a:t>President</a:t>
            </a:r>
          </a:p>
          <a:p>
            <a:pPr algn="ctr">
              <a:lnSpc>
                <a:spcPct val="110000"/>
              </a:lnSpc>
            </a:pPr>
            <a:r>
              <a:rPr lang="en-GB" sz="3200"/>
              <a:t>of the USA.</a:t>
            </a:r>
            <a:endParaRPr lang="en-US" sz="3200"/>
          </a:p>
        </p:txBody>
      </p:sp>
      <p:sp>
        <p:nvSpPr>
          <p:cNvPr id="28687" name="Text Box 15"/>
          <p:cNvSpPr txBox="1">
            <a:spLocks noChangeArrowheads="1"/>
          </p:cNvSpPr>
          <p:nvPr/>
        </p:nvSpPr>
        <p:spPr bwMode="auto">
          <a:xfrm>
            <a:off x="6172200" y="3124200"/>
            <a:ext cx="2654300" cy="170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0000"/>
              </a:lnSpc>
            </a:pPr>
            <a:r>
              <a:rPr lang="en-GB" sz="3200"/>
              <a:t>War against</a:t>
            </a:r>
          </a:p>
          <a:p>
            <a:pPr algn="ctr">
              <a:lnSpc>
                <a:spcPct val="110000"/>
              </a:lnSpc>
            </a:pPr>
            <a:r>
              <a:rPr lang="en-GB" sz="3200"/>
              <a:t>terrorism</a:t>
            </a:r>
          </a:p>
          <a:p>
            <a:pPr algn="ctr">
              <a:lnSpc>
                <a:spcPct val="110000"/>
              </a:lnSpc>
            </a:pPr>
            <a:r>
              <a:rPr lang="en-GB" sz="3200"/>
              <a:t>is good.</a:t>
            </a:r>
            <a:endParaRPr lang="en-US" sz="3200"/>
          </a:p>
        </p:txBody>
      </p:sp>
      <p:sp>
        <p:nvSpPr>
          <p:cNvPr id="28688" name="Text Box 16"/>
          <p:cNvSpPr txBox="1">
            <a:spLocks noChangeArrowheads="1"/>
          </p:cNvSpPr>
          <p:nvPr/>
        </p:nvSpPr>
        <p:spPr bwMode="auto">
          <a:xfrm>
            <a:off x="1447800" y="5715000"/>
            <a:ext cx="655796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sz="2800"/>
              <a:t>Both statements can be </a:t>
            </a:r>
            <a:r>
              <a:rPr lang="en-GB" sz="2800">
                <a:solidFill>
                  <a:srgbClr val="FF3300"/>
                </a:solidFill>
              </a:rPr>
              <a:t>proven</a:t>
            </a:r>
            <a:r>
              <a:rPr lang="en-GB" sz="2800"/>
              <a:t> to be either </a:t>
            </a:r>
          </a:p>
          <a:p>
            <a:pPr algn="ctr"/>
            <a:r>
              <a:rPr lang="en-GB" sz="2800">
                <a:solidFill>
                  <a:srgbClr val="FF3300"/>
                </a:solidFill>
              </a:rPr>
              <a:t>true or false</a:t>
            </a:r>
            <a:r>
              <a:rPr lang="en-GB" sz="2800"/>
              <a:t> through </a:t>
            </a:r>
            <a:r>
              <a:rPr lang="en-GB" sz="2800">
                <a:solidFill>
                  <a:srgbClr val="FF3300"/>
                </a:solidFill>
              </a:rPr>
              <a:t>observation</a:t>
            </a:r>
            <a:r>
              <a:rPr lang="en-GB" sz="2800"/>
              <a:t> or </a:t>
            </a:r>
            <a:r>
              <a:rPr lang="en-GB" sz="2800">
                <a:solidFill>
                  <a:srgbClr val="FF3300"/>
                </a:solidFill>
              </a:rPr>
              <a:t>evidence</a:t>
            </a:r>
            <a:endParaRPr lang="en-US" sz="2800">
              <a:solidFill>
                <a:srgbClr val="FF3300"/>
              </a:solidFill>
            </a:endParaRPr>
          </a:p>
        </p:txBody>
      </p:sp>
      <p:sp>
        <p:nvSpPr>
          <p:cNvPr id="28689" name="AutoShape 17"/>
          <p:cNvSpPr>
            <a:spLocks noChangeArrowheads="1"/>
          </p:cNvSpPr>
          <p:nvPr/>
        </p:nvSpPr>
        <p:spPr bwMode="auto">
          <a:xfrm flipH="1">
            <a:off x="8153400" y="5410200"/>
            <a:ext cx="457200" cy="762000"/>
          </a:xfrm>
          <a:prstGeom prst="curvedRightArrow">
            <a:avLst>
              <a:gd name="adj1" fmla="val 33333"/>
              <a:gd name="adj2" fmla="val 66667"/>
              <a:gd name="adj3" fmla="val 33333"/>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690" name="AutoShape 18"/>
          <p:cNvSpPr>
            <a:spLocks noChangeArrowheads="1"/>
          </p:cNvSpPr>
          <p:nvPr/>
        </p:nvSpPr>
        <p:spPr bwMode="auto">
          <a:xfrm>
            <a:off x="762000" y="5410200"/>
            <a:ext cx="533400" cy="762000"/>
          </a:xfrm>
          <a:prstGeom prst="curvedRightArrow">
            <a:avLst>
              <a:gd name="adj1" fmla="val 28571"/>
              <a:gd name="adj2" fmla="val 57143"/>
              <a:gd name="adj3" fmla="val 33333"/>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28691" name="Picture 19" descr="Bush"/>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57600" y="2657475"/>
            <a:ext cx="1447800" cy="12827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dirty="0" smtClean="0"/>
              <a:t>Ethical Naturalism</a:t>
            </a:r>
            <a:endParaRPr lang="en-GB" dirty="0"/>
          </a:p>
        </p:txBody>
      </p:sp>
    </p:spTree>
    <p:extLst>
      <p:ext uri="{BB962C8B-B14F-4D97-AF65-F5344CB8AC3E}">
        <p14:creationId xmlns:p14="http://schemas.microsoft.com/office/powerpoint/2010/main" val="9965815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8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68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69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86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7" grpId="0" autoUpdateAnimBg="0"/>
      <p:bldP spid="28688" grpId="0" autoUpdateAnimBg="0"/>
      <p:bldP spid="28689" grpId="0" animBg="1"/>
      <p:bldP spid="2869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t>Ethical Naturalism –An example</a:t>
            </a:r>
            <a:endParaRPr lang="en-GB" dirty="0"/>
          </a:p>
        </p:txBody>
      </p:sp>
      <p:sp>
        <p:nvSpPr>
          <p:cNvPr id="3" name="Content Placeholder 2"/>
          <p:cNvSpPr>
            <a:spLocks noGrp="1"/>
          </p:cNvSpPr>
          <p:nvPr>
            <p:ph idx="1"/>
          </p:nvPr>
        </p:nvSpPr>
        <p:spPr/>
        <p:txBody>
          <a:bodyPr>
            <a:normAutofit fontScale="92500"/>
          </a:bodyPr>
          <a:lstStyle/>
          <a:p>
            <a:pPr marL="0" indent="0" algn="ctr">
              <a:buNone/>
            </a:pPr>
            <a:r>
              <a:rPr lang="en-GB" dirty="0" smtClean="0"/>
              <a:t>A naturalist view of ethics argues that, once verified by nature, moral statements are objectively true. </a:t>
            </a:r>
          </a:p>
          <a:p>
            <a:pPr marL="0" indent="0" algn="ctr">
              <a:buNone/>
            </a:pPr>
            <a:endParaRPr lang="en-GB" dirty="0" smtClean="0"/>
          </a:p>
          <a:p>
            <a:pPr marL="0" indent="0" algn="ctr">
              <a:buNone/>
            </a:pPr>
            <a:r>
              <a:rPr lang="en-GB" dirty="0" smtClean="0"/>
              <a:t>For a utilitarian, the statement ‘murder is wrong’ is true because a person killed is harmed an this prevents his or her happiness. In all cases the moral proposition ‘murder is wrong’ is non-negotiable. It is a universal law. Nature reveals why it is a moral law. </a:t>
            </a:r>
            <a:endParaRPr lang="en-GB" dirty="0"/>
          </a:p>
        </p:txBody>
      </p:sp>
      <p:pic>
        <p:nvPicPr>
          <p:cNvPr id="4" name="Picture 6" descr="61 Jeremy Bentham_gif"/>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6759" y="5806721"/>
            <a:ext cx="1331913" cy="1066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65-JS-Mill"/>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09037" y="5791200"/>
            <a:ext cx="1108075"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8439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GB" dirty="0" smtClean="0"/>
              <a:t>Think, Pair, Share</a:t>
            </a:r>
            <a:endParaRPr lang="en-GB" dirty="0"/>
          </a:p>
        </p:txBody>
      </p:sp>
      <p:sp>
        <p:nvSpPr>
          <p:cNvPr id="4" name="Content Placeholder 3"/>
          <p:cNvSpPr>
            <a:spLocks noGrp="1"/>
          </p:cNvSpPr>
          <p:nvPr>
            <p:ph sz="half" idx="2"/>
          </p:nvPr>
        </p:nvSpPr>
        <p:spPr/>
        <p:style>
          <a:lnRef idx="2">
            <a:schemeClr val="accent5"/>
          </a:lnRef>
          <a:fillRef idx="1">
            <a:schemeClr val="lt1"/>
          </a:fillRef>
          <a:effectRef idx="0">
            <a:schemeClr val="accent5"/>
          </a:effectRef>
          <a:fontRef idx="minor">
            <a:schemeClr val="dk1"/>
          </a:fontRef>
        </p:style>
        <p:txBody>
          <a:bodyPr/>
          <a:lstStyle/>
          <a:p>
            <a:pPr marL="0" indent="0">
              <a:buNone/>
            </a:pPr>
            <a:r>
              <a:rPr lang="en-GB" dirty="0" smtClean="0">
                <a:solidFill>
                  <a:srgbClr val="FF0000"/>
                </a:solidFill>
              </a:rPr>
              <a:t>Watch the clip: </a:t>
            </a:r>
          </a:p>
          <a:p>
            <a:pPr marL="0" indent="0">
              <a:buNone/>
            </a:pPr>
            <a:r>
              <a:rPr lang="en-GB" dirty="0" smtClean="0"/>
              <a:t>A: Where do Ethical Naturalist think our moral laws come from?</a:t>
            </a:r>
          </a:p>
          <a:p>
            <a:pPr marL="0" indent="0">
              <a:buNone/>
            </a:pPr>
            <a:endParaRPr lang="en-GB" dirty="0" smtClean="0">
              <a:solidFill>
                <a:srgbClr val="FF0000"/>
              </a:solidFill>
            </a:endParaRPr>
          </a:p>
          <a:p>
            <a:pPr marL="0" indent="0">
              <a:buNone/>
            </a:pPr>
            <a:r>
              <a:rPr lang="en-GB" dirty="0" smtClean="0">
                <a:solidFill>
                  <a:srgbClr val="FF0000"/>
                </a:solidFill>
              </a:rPr>
              <a:t>B: Explain how Natural law is an example of this point of view? </a:t>
            </a:r>
          </a:p>
        </p:txBody>
      </p:sp>
      <p:pic>
        <p:nvPicPr>
          <p:cNvPr id="1027" name="Picture 3">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659" t="15947" r="43490" b="50521"/>
          <a:stretch/>
        </p:blipFill>
        <p:spPr bwMode="auto">
          <a:xfrm>
            <a:off x="179512" y="2445614"/>
            <a:ext cx="4164139" cy="233448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6613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en-GB" dirty="0" smtClean="0"/>
              <a:t>The Critics of Ethical Naturalism</a:t>
            </a:r>
            <a:endParaRPr lang="en-GB" dirty="0"/>
          </a:p>
        </p:txBody>
      </p:sp>
      <p:sp>
        <p:nvSpPr>
          <p:cNvPr id="5" name="Text Placeholder 4"/>
          <p:cNvSpPr>
            <a:spLocks noGrp="1"/>
          </p:cNvSpPr>
          <p:nvPr>
            <p:ph type="body" idx="1"/>
          </p:nvPr>
        </p:nvSpPr>
        <p:spPr/>
        <p:style>
          <a:lnRef idx="2">
            <a:schemeClr val="accent2"/>
          </a:lnRef>
          <a:fillRef idx="1">
            <a:schemeClr val="lt1"/>
          </a:fillRef>
          <a:effectRef idx="0">
            <a:schemeClr val="accent2"/>
          </a:effectRef>
          <a:fontRef idx="minor">
            <a:schemeClr val="dk1"/>
          </a:fontRef>
        </p:style>
        <p:txBody>
          <a:bodyPr/>
          <a:lstStyle/>
          <a:p>
            <a:pPr algn="ctr"/>
            <a:r>
              <a:rPr lang="en-GB" dirty="0" smtClean="0"/>
              <a:t>Non- cognitivists</a:t>
            </a:r>
            <a:endParaRPr lang="en-GB" dirty="0"/>
          </a:p>
        </p:txBody>
      </p:sp>
      <p:sp>
        <p:nvSpPr>
          <p:cNvPr id="3" name="Content Placeholder 2"/>
          <p:cNvSpPr>
            <a:spLocks noGrp="1"/>
          </p:cNvSpPr>
          <p:nvPr>
            <p:ph sz="half" idx="2"/>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ctr">
              <a:buNone/>
            </a:pPr>
            <a:r>
              <a:rPr lang="en-GB" dirty="0" smtClean="0"/>
              <a:t>Non- cognitivists assert that it is not possible to draw moral law from human nature or the way the universe works since moral laws are concepts whereas the universe is physical.</a:t>
            </a:r>
          </a:p>
          <a:p>
            <a:pPr marL="0" indent="0">
              <a:buNone/>
            </a:pPr>
            <a:endParaRPr lang="en-GB" dirty="0"/>
          </a:p>
        </p:txBody>
      </p:sp>
      <p:sp>
        <p:nvSpPr>
          <p:cNvPr id="6" name="Text Placeholder 5"/>
          <p:cNvSpPr>
            <a:spLocks noGrp="1"/>
          </p:cNvSpPr>
          <p:nvPr>
            <p:ph type="body" sz="quarter" idx="3"/>
          </p:nvPr>
        </p:nvSpPr>
        <p:spPr/>
        <p:style>
          <a:lnRef idx="2">
            <a:schemeClr val="accent2"/>
          </a:lnRef>
          <a:fillRef idx="1">
            <a:schemeClr val="lt1"/>
          </a:fillRef>
          <a:effectRef idx="0">
            <a:schemeClr val="accent2"/>
          </a:effectRef>
          <a:fontRef idx="minor">
            <a:schemeClr val="dk1"/>
          </a:fontRef>
        </p:style>
        <p:txBody>
          <a:bodyPr/>
          <a:lstStyle/>
          <a:p>
            <a:pPr algn="ctr"/>
            <a:r>
              <a:rPr lang="en-GB" dirty="0" smtClean="0"/>
              <a:t>Strong cognitivist</a:t>
            </a:r>
            <a:endParaRPr lang="en-GB" dirty="0"/>
          </a:p>
        </p:txBody>
      </p:sp>
      <p:sp>
        <p:nvSpPr>
          <p:cNvPr id="4" name="Content Placeholder 3"/>
          <p:cNvSpPr>
            <a:spLocks noGrp="1"/>
          </p:cNvSpPr>
          <p:nvPr>
            <p:ph sz="quarter" idx="4"/>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0" indent="0" algn="ctr">
              <a:buNone/>
            </a:pPr>
            <a:r>
              <a:rPr lang="en-GB" dirty="0" smtClean="0"/>
              <a:t>Strong cognitivist have concerns  about the reduction of naturalism. They believe that moral propositions do exist, but argue that it is not possible to reduce the concept of good to a simple law e.g. The Hedonic calculus. Strong cognitivists reject the claim that there is a single, empirical basis to morality. </a:t>
            </a:r>
          </a:p>
          <a:p>
            <a:endParaRPr lang="en-GB" dirty="0"/>
          </a:p>
        </p:txBody>
      </p:sp>
    </p:spTree>
    <p:extLst>
      <p:ext uri="{BB962C8B-B14F-4D97-AF65-F5344CB8AC3E}">
        <p14:creationId xmlns:p14="http://schemas.microsoft.com/office/powerpoint/2010/main" val="3015692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814</Words>
  <Application>Microsoft Office PowerPoint</Application>
  <PresentationFormat>On-screen Show (4:3)</PresentationFormat>
  <Paragraphs>107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Do these phrases describe: Meta or Normative ethics?</vt:lpstr>
      <vt:lpstr>Similarities &amp; differences</vt:lpstr>
      <vt:lpstr>Ethical Naturalism</vt:lpstr>
      <vt:lpstr>Learning Outcomes</vt:lpstr>
      <vt:lpstr>Ethical Naturalism</vt:lpstr>
      <vt:lpstr>Ethical Naturalism</vt:lpstr>
      <vt:lpstr>Ethical Naturalism –An example</vt:lpstr>
      <vt:lpstr>Think, Pair, Share</vt:lpstr>
      <vt:lpstr>The Critics of Ethical Naturalism</vt:lpstr>
      <vt:lpstr>Ethical Naturalism- The Thinkers</vt:lpstr>
      <vt:lpstr>Naturalistic Fallacy</vt:lpstr>
      <vt:lpstr>Complete the table: Evaluating Ethical Naturalism </vt:lpstr>
      <vt:lpstr>Evaluating Ethical Naturalism </vt:lpstr>
      <vt:lpstr>Learning Outcomes</vt:lpstr>
      <vt:lpstr>PING – PONG!</vt:lpstr>
    </vt:vector>
  </TitlesOfParts>
  <Company>Rosset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Naturalism</dc:title>
  <dc:creator>NVeitch</dc:creator>
  <cp:lastModifiedBy>NVeitch</cp:lastModifiedBy>
  <cp:revision>19</cp:revision>
  <dcterms:created xsi:type="dcterms:W3CDTF">2015-07-02T13:39:31Z</dcterms:created>
  <dcterms:modified xsi:type="dcterms:W3CDTF">2015-09-11T09:36:01Z</dcterms:modified>
</cp:coreProperties>
</file>