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74" r:id="rId3"/>
    <p:sldId id="275" r:id="rId4"/>
    <p:sldId id="262" r:id="rId5"/>
    <p:sldId id="263" r:id="rId6"/>
    <p:sldId id="257" r:id="rId7"/>
    <p:sldId id="258" r:id="rId8"/>
    <p:sldId id="264" r:id="rId9"/>
    <p:sldId id="265" r:id="rId10"/>
    <p:sldId id="268" r:id="rId11"/>
    <p:sldId id="266" r:id="rId12"/>
    <p:sldId id="267" r:id="rId13"/>
    <p:sldId id="270" r:id="rId14"/>
    <p:sldId id="269" r:id="rId15"/>
    <p:sldId id="271" r:id="rId16"/>
    <p:sldId id="272"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69" cy="498040"/>
          </a:xfrm>
          <a:prstGeom prst="rect">
            <a:avLst/>
          </a:prstGeom>
        </p:spPr>
        <p:txBody>
          <a:bodyPr vert="horz" lIns="63248" tIns="31624" rIns="63248" bIns="31624" rtlCol="0"/>
          <a:lstStyle>
            <a:lvl1pPr algn="l">
              <a:defRPr sz="800"/>
            </a:lvl1pPr>
          </a:lstStyle>
          <a:p>
            <a:endParaRPr lang="en-GB"/>
          </a:p>
        </p:txBody>
      </p:sp>
      <p:sp>
        <p:nvSpPr>
          <p:cNvPr id="3" name="Date Placeholder 2"/>
          <p:cNvSpPr>
            <a:spLocks noGrp="1"/>
          </p:cNvSpPr>
          <p:nvPr>
            <p:ph type="dt" idx="1"/>
          </p:nvPr>
        </p:nvSpPr>
        <p:spPr>
          <a:xfrm>
            <a:off x="3850814" y="0"/>
            <a:ext cx="2945768" cy="498040"/>
          </a:xfrm>
          <a:prstGeom prst="rect">
            <a:avLst/>
          </a:prstGeom>
        </p:spPr>
        <p:txBody>
          <a:bodyPr vert="horz" lIns="63248" tIns="31624" rIns="63248" bIns="31624" rtlCol="0"/>
          <a:lstStyle>
            <a:lvl1pPr algn="r">
              <a:defRPr sz="800"/>
            </a:lvl1pPr>
          </a:lstStyle>
          <a:p>
            <a:fld id="{C1F3E97A-23CF-4D57-B665-552BD2B96E39}" type="datetimeFigureOut">
              <a:rPr lang="en-GB" smtClean="0"/>
              <a:t>06/09/2018</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63248" tIns="31624" rIns="63248" bIns="31624" rtlCol="0" anchor="ctr"/>
          <a:lstStyle/>
          <a:p>
            <a:endParaRPr lang="en-GB"/>
          </a:p>
        </p:txBody>
      </p:sp>
      <p:sp>
        <p:nvSpPr>
          <p:cNvPr id="5" name="Notes Placeholder 4"/>
          <p:cNvSpPr>
            <a:spLocks noGrp="1"/>
          </p:cNvSpPr>
          <p:nvPr>
            <p:ph type="body" sz="quarter" idx="3"/>
          </p:nvPr>
        </p:nvSpPr>
        <p:spPr>
          <a:xfrm>
            <a:off x="679878" y="4777656"/>
            <a:ext cx="5437921" cy="3908290"/>
          </a:xfrm>
          <a:prstGeom prst="rect">
            <a:avLst/>
          </a:prstGeom>
        </p:spPr>
        <p:txBody>
          <a:bodyPr vert="horz" lIns="63248" tIns="31624" rIns="63248" bIns="316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98"/>
            <a:ext cx="2945769" cy="498040"/>
          </a:xfrm>
          <a:prstGeom prst="rect">
            <a:avLst/>
          </a:prstGeom>
        </p:spPr>
        <p:txBody>
          <a:bodyPr vert="horz" lIns="63248" tIns="31624" rIns="63248" bIns="31624" rtlCol="0" anchor="b"/>
          <a:lstStyle>
            <a:lvl1pPr algn="l">
              <a:defRPr sz="800"/>
            </a:lvl1pPr>
          </a:lstStyle>
          <a:p>
            <a:endParaRPr lang="en-GB"/>
          </a:p>
        </p:txBody>
      </p:sp>
      <p:sp>
        <p:nvSpPr>
          <p:cNvPr id="7" name="Slide Number Placeholder 6"/>
          <p:cNvSpPr>
            <a:spLocks noGrp="1"/>
          </p:cNvSpPr>
          <p:nvPr>
            <p:ph type="sldNum" sz="quarter" idx="5"/>
          </p:nvPr>
        </p:nvSpPr>
        <p:spPr>
          <a:xfrm>
            <a:off x="3850814" y="9428598"/>
            <a:ext cx="2945768" cy="498040"/>
          </a:xfrm>
          <a:prstGeom prst="rect">
            <a:avLst/>
          </a:prstGeom>
        </p:spPr>
        <p:txBody>
          <a:bodyPr vert="horz" lIns="63248" tIns="31624" rIns="63248" bIns="31624" rtlCol="0" anchor="b"/>
          <a:lstStyle>
            <a:lvl1pPr algn="r">
              <a:defRPr sz="800"/>
            </a:lvl1pPr>
          </a:lstStyle>
          <a:p>
            <a:fld id="{B852ED46-A161-4C10-B6D3-F6E1B0DFC0A0}" type="slidenum">
              <a:rPr lang="en-GB" smtClean="0"/>
              <a:t>‹#›</a:t>
            </a:fld>
            <a:endParaRPr lang="en-GB"/>
          </a:p>
        </p:txBody>
      </p:sp>
    </p:spTree>
    <p:extLst>
      <p:ext uri="{BB962C8B-B14F-4D97-AF65-F5344CB8AC3E}">
        <p14:creationId xmlns:p14="http://schemas.microsoft.com/office/powerpoint/2010/main" val="15426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7D445A-B9EB-4D21-8229-E75A61C1A5B8}" type="slidenum">
              <a:rPr lang="en-GB" smtClean="0"/>
              <a:t>8</a:t>
            </a:fld>
            <a:endParaRPr lang="en-GB"/>
          </a:p>
        </p:txBody>
      </p:sp>
    </p:spTree>
    <p:extLst>
      <p:ext uri="{BB962C8B-B14F-4D97-AF65-F5344CB8AC3E}">
        <p14:creationId xmlns:p14="http://schemas.microsoft.com/office/powerpoint/2010/main" val="214997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882328-7BDC-4B22-A1AB-7AFDDBA23EA3}"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58323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82328-7BDC-4B22-A1AB-7AFDDBA23EA3}"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206627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82328-7BDC-4B22-A1AB-7AFDDBA23EA3}"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403249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882328-7BDC-4B22-A1AB-7AFDDBA23EA3}"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234121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82328-7BDC-4B22-A1AB-7AFDDBA23EA3}" type="datetimeFigureOut">
              <a:rPr lang="en-GB" smtClean="0"/>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151688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882328-7BDC-4B22-A1AB-7AFDDBA23EA3}"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39837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882328-7BDC-4B22-A1AB-7AFDDBA23EA3}" type="datetimeFigureOut">
              <a:rPr lang="en-GB" smtClean="0"/>
              <a:t>06/09/2018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206936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882328-7BDC-4B22-A1AB-7AFDDBA23EA3}" type="datetimeFigureOut">
              <a:rPr lang="en-GB" smtClean="0"/>
              <a:t>06/09/2018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9714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82328-7BDC-4B22-A1AB-7AFDDBA23EA3}" type="datetimeFigureOut">
              <a:rPr lang="en-GB" smtClean="0"/>
              <a:t>06/09/2018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214642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2328-7BDC-4B22-A1AB-7AFDDBA23EA3}"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221004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882328-7BDC-4B22-A1AB-7AFDDBA23EA3}" type="datetimeFigureOut">
              <a:rPr lang="en-GB" smtClean="0"/>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D01404-1502-4090-A83A-700572A89A7C}" type="slidenum">
              <a:rPr lang="en-GB" smtClean="0"/>
              <a:t>‹#›</a:t>
            </a:fld>
            <a:endParaRPr lang="en-GB"/>
          </a:p>
        </p:txBody>
      </p:sp>
    </p:spTree>
    <p:extLst>
      <p:ext uri="{BB962C8B-B14F-4D97-AF65-F5344CB8AC3E}">
        <p14:creationId xmlns:p14="http://schemas.microsoft.com/office/powerpoint/2010/main" val="17935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2328-7BDC-4B22-A1AB-7AFDDBA23EA3}" type="datetimeFigureOut">
              <a:rPr lang="en-GB" smtClean="0"/>
              <a:t>06/09/2018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01404-1502-4090-A83A-700572A89A7C}" type="slidenum">
              <a:rPr lang="en-GB" smtClean="0"/>
              <a:t>‹#›</a:t>
            </a:fld>
            <a:endParaRPr lang="en-GB"/>
          </a:p>
        </p:txBody>
      </p:sp>
    </p:spTree>
    <p:extLst>
      <p:ext uri="{BB962C8B-B14F-4D97-AF65-F5344CB8AC3E}">
        <p14:creationId xmlns:p14="http://schemas.microsoft.com/office/powerpoint/2010/main" val="328039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books.google.co.uk/books?id=85X-56Mz8QUC&amp;pg=PA88&amp;lpg=PA88&amp;dq=soul+strengthening+irenaeus&amp;source=bl&amp;ots=6y-tL-pnna&amp;sig=4QnwyEd527PJKiZE0Boz3Lm6veA&amp;hl=en&amp;sa=X&amp;ved=0ahUKEwj0g-PC3LXKAhVGPhQKHRD7A6QQ6AEIHDAB#v=onepage&amp;q=soul%20strengthening%20irenaeus&amp;f=fals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hmoop.com/book-of-job/summary.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5319" y="435652"/>
            <a:ext cx="3026440" cy="6001643"/>
          </a:xfrm>
          <a:prstGeom prst="rect">
            <a:avLst/>
          </a:prstGeom>
          <a:noFill/>
          <a:ln w="25400">
            <a:solidFill>
              <a:schemeClr val="accent1"/>
            </a:solidFill>
          </a:ln>
        </p:spPr>
        <p:txBody>
          <a:bodyPr wrap="square" rtlCol="0">
            <a:spAutoFit/>
          </a:bodyPr>
          <a:lstStyle/>
          <a:p>
            <a:r>
              <a:rPr lang="en-GB" sz="2400" b="1" dirty="0">
                <a:solidFill>
                  <a:srgbClr val="C00000"/>
                </a:solidFill>
              </a:rPr>
              <a:t>Do all people, regardless of health have a right to euthanasia?</a:t>
            </a:r>
          </a:p>
          <a:p>
            <a:endParaRPr lang="en-GB" sz="2400" b="1" dirty="0">
              <a:solidFill>
                <a:srgbClr val="C00000"/>
              </a:solidFill>
            </a:endParaRPr>
          </a:p>
          <a:p>
            <a:r>
              <a:rPr lang="en-GB" sz="2400" b="1" dirty="0">
                <a:solidFill>
                  <a:srgbClr val="7030A0"/>
                </a:solidFill>
              </a:rPr>
              <a:t>How could laws allowing euthanasia be used in a corrupt manner?</a:t>
            </a:r>
          </a:p>
          <a:p>
            <a:endParaRPr lang="en-GB" sz="2400" b="1" dirty="0">
              <a:solidFill>
                <a:srgbClr val="7030A0"/>
              </a:solidFill>
            </a:endParaRPr>
          </a:p>
          <a:p>
            <a:r>
              <a:rPr lang="en-GB" sz="2400" b="1" dirty="0">
                <a:solidFill>
                  <a:srgbClr val="C00000"/>
                </a:solidFill>
              </a:rPr>
              <a:t>Should euthanasia be legalised in the UK?</a:t>
            </a:r>
          </a:p>
          <a:p>
            <a:endParaRPr lang="en-GB" sz="2400" b="1" dirty="0">
              <a:solidFill>
                <a:srgbClr val="C00000"/>
              </a:solidFill>
            </a:endParaRPr>
          </a:p>
          <a:p>
            <a:r>
              <a:rPr lang="en-GB" sz="2400" b="1" dirty="0">
                <a:solidFill>
                  <a:srgbClr val="7030A0"/>
                </a:solidFill>
              </a:rPr>
              <a:t>What is your view on assisted euthanasia and why?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41" y="321203"/>
            <a:ext cx="3447840" cy="2215520"/>
          </a:xfrm>
          <a:prstGeom prst="rect">
            <a:avLst/>
          </a:prstGeom>
        </p:spPr>
      </p:pic>
      <p:sp>
        <p:nvSpPr>
          <p:cNvPr id="6" name="Rounded Rectangular Callout 5"/>
          <p:cNvSpPr/>
          <p:nvPr/>
        </p:nvSpPr>
        <p:spPr>
          <a:xfrm>
            <a:off x="4997237" y="339471"/>
            <a:ext cx="2592289" cy="1229270"/>
          </a:xfrm>
          <a:prstGeom prst="wedgeRoundRectCallout">
            <a:avLst>
              <a:gd name="adj1" fmla="val 43436"/>
              <a:gd name="adj2" fmla="val 789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23049" y="417443"/>
            <a:ext cx="3600400" cy="1015663"/>
          </a:xfrm>
          <a:prstGeom prst="rect">
            <a:avLst/>
          </a:prstGeom>
          <a:noFill/>
        </p:spPr>
        <p:txBody>
          <a:bodyPr wrap="square" rtlCol="0">
            <a:spAutoFit/>
          </a:bodyPr>
          <a:lstStyle/>
          <a:p>
            <a:r>
              <a:rPr lang="en-GB" sz="2000" b="1" dirty="0">
                <a:solidFill>
                  <a:srgbClr val="C00000"/>
                </a:solidFill>
              </a:rPr>
              <a:t>Youngest in the pair</a:t>
            </a:r>
          </a:p>
          <a:p>
            <a:endParaRPr lang="en-GB" sz="2000" b="1" dirty="0">
              <a:solidFill>
                <a:srgbClr val="7030A0"/>
              </a:solidFill>
            </a:endParaRPr>
          </a:p>
          <a:p>
            <a:r>
              <a:rPr lang="en-GB" sz="2000" b="1" dirty="0">
                <a:solidFill>
                  <a:srgbClr val="7030A0"/>
                </a:solidFill>
              </a:rPr>
              <a:t>Oldest in the pair</a:t>
            </a:r>
          </a:p>
        </p:txBody>
      </p:sp>
      <p:pic>
        <p:nvPicPr>
          <p:cNvPr id="2" name="Picture 1">
            <a:extLst>
              <a:ext uri="{FF2B5EF4-FFF2-40B4-BE49-F238E27FC236}">
                <a16:creationId xmlns:a16="http://schemas.microsoft.com/office/drawing/2014/main" id="{C1AE6425-36B0-4AB3-99AD-D548F0DB225F}"/>
              </a:ext>
            </a:extLst>
          </p:cNvPr>
          <p:cNvPicPr>
            <a:picLocks noChangeAspect="1"/>
          </p:cNvPicPr>
          <p:nvPr/>
        </p:nvPicPr>
        <p:blipFill>
          <a:blip r:embed="rId3"/>
          <a:stretch>
            <a:fillRect/>
          </a:stretch>
        </p:blipFill>
        <p:spPr>
          <a:xfrm>
            <a:off x="3973973" y="2591977"/>
            <a:ext cx="2568426" cy="1688991"/>
          </a:xfrm>
          <a:prstGeom prst="rect">
            <a:avLst/>
          </a:prstGeom>
        </p:spPr>
      </p:pic>
      <p:pic>
        <p:nvPicPr>
          <p:cNvPr id="3" name="Picture 2">
            <a:extLst>
              <a:ext uri="{FF2B5EF4-FFF2-40B4-BE49-F238E27FC236}">
                <a16:creationId xmlns:a16="http://schemas.microsoft.com/office/drawing/2014/main" id="{25E3DD93-0E8C-4E0F-A031-E7B5410FDDAD}"/>
              </a:ext>
            </a:extLst>
          </p:cNvPr>
          <p:cNvPicPr>
            <a:picLocks noChangeAspect="1"/>
          </p:cNvPicPr>
          <p:nvPr/>
        </p:nvPicPr>
        <p:blipFill>
          <a:blip r:embed="rId4"/>
          <a:stretch>
            <a:fillRect/>
          </a:stretch>
        </p:blipFill>
        <p:spPr>
          <a:xfrm>
            <a:off x="560241" y="4627557"/>
            <a:ext cx="2763919" cy="1909240"/>
          </a:xfrm>
          <a:prstGeom prst="rect">
            <a:avLst/>
          </a:prstGeom>
        </p:spPr>
      </p:pic>
    </p:spTree>
    <p:extLst>
      <p:ext uri="{BB962C8B-B14F-4D97-AF65-F5344CB8AC3E}">
        <p14:creationId xmlns:p14="http://schemas.microsoft.com/office/powerpoint/2010/main" val="172600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244" y="429163"/>
            <a:ext cx="5485888" cy="662002"/>
          </a:xfrm>
          <a:ln>
            <a:solidFill>
              <a:schemeClr val="accent1"/>
            </a:solidFill>
          </a:ln>
        </p:spPr>
        <p:txBody>
          <a:bodyPr>
            <a:noAutofit/>
          </a:bodyPr>
          <a:lstStyle/>
          <a:p>
            <a:r>
              <a:rPr lang="en-GB" sz="3200" b="1" dirty="0"/>
              <a:t>Suffering = soul strengthening</a:t>
            </a:r>
          </a:p>
        </p:txBody>
      </p:sp>
      <p:sp>
        <p:nvSpPr>
          <p:cNvPr id="4" name="TextBox 3"/>
          <p:cNvSpPr txBox="1"/>
          <p:nvPr/>
        </p:nvSpPr>
        <p:spPr>
          <a:xfrm>
            <a:off x="452284" y="1348163"/>
            <a:ext cx="5744650" cy="5170646"/>
          </a:xfrm>
          <a:prstGeom prst="rect">
            <a:avLst/>
          </a:prstGeom>
          <a:noFill/>
        </p:spPr>
        <p:txBody>
          <a:bodyPr wrap="square" rtlCol="0">
            <a:spAutoFit/>
          </a:bodyPr>
          <a:lstStyle/>
          <a:p>
            <a:pPr algn="just"/>
            <a:r>
              <a:rPr lang="en-GB" sz="2400" b="1" dirty="0"/>
              <a:t>Irenaeus 130-202 CE</a:t>
            </a:r>
          </a:p>
          <a:p>
            <a:pPr algn="just"/>
            <a:endParaRPr lang="en-GB" sz="2000" dirty="0"/>
          </a:p>
          <a:p>
            <a:pPr algn="just"/>
            <a:r>
              <a:rPr lang="en-GB" sz="2200" dirty="0"/>
              <a:t>St Irenaeus in his book </a:t>
            </a:r>
            <a:r>
              <a:rPr lang="en-GB" sz="2200" i="1" dirty="0"/>
              <a:t>Against Heresies </a:t>
            </a:r>
            <a:r>
              <a:rPr lang="en-GB" sz="2200" dirty="0"/>
              <a:t>suggested that although humans are special and created with souls, those souls are immature.</a:t>
            </a:r>
          </a:p>
          <a:p>
            <a:pPr algn="just"/>
            <a:endParaRPr lang="en-GB" sz="2200" dirty="0"/>
          </a:p>
          <a:p>
            <a:pPr algn="just"/>
            <a:r>
              <a:rPr lang="en-GB" sz="2200" dirty="0"/>
              <a:t>Through life and our experiences and suffering our souls will become stronger, better and more worthy of God </a:t>
            </a:r>
          </a:p>
          <a:p>
            <a:pPr algn="just"/>
            <a:endParaRPr lang="en-GB" sz="2200" dirty="0"/>
          </a:p>
          <a:p>
            <a:pPr algn="just"/>
            <a:r>
              <a:rPr lang="en-GB" sz="2200" dirty="0"/>
              <a:t>Christians may use this to suggest that all our suffering is part of our individual journey and teaches us compassion and empathy. Euthanasia may be seen, then, as detrimental to our soul growth. </a:t>
            </a:r>
          </a:p>
        </p:txBody>
      </p:sp>
      <p:sp>
        <p:nvSpPr>
          <p:cNvPr id="5" name="TextBox 4"/>
          <p:cNvSpPr txBox="1"/>
          <p:nvPr/>
        </p:nvSpPr>
        <p:spPr>
          <a:xfrm>
            <a:off x="7284132" y="4879100"/>
            <a:ext cx="4455584" cy="1446550"/>
          </a:xfrm>
          <a:prstGeom prst="rect">
            <a:avLst/>
          </a:prstGeom>
          <a:noFill/>
        </p:spPr>
        <p:txBody>
          <a:bodyPr wrap="square" rtlCol="0">
            <a:spAutoFit/>
          </a:bodyPr>
          <a:lstStyle/>
          <a:p>
            <a:r>
              <a:rPr lang="en-GB" sz="2400" b="1" dirty="0">
                <a:solidFill>
                  <a:srgbClr val="C00000"/>
                </a:solidFill>
              </a:rPr>
              <a:t>Stretch Yourself: </a:t>
            </a:r>
          </a:p>
          <a:p>
            <a:endParaRPr lang="en-GB" sz="2400" b="1" dirty="0">
              <a:solidFill>
                <a:srgbClr val="C00000"/>
              </a:solidFill>
            </a:endParaRPr>
          </a:p>
          <a:p>
            <a:r>
              <a:rPr lang="en-GB" sz="2000" dirty="0"/>
              <a:t>Explain the arguments of John Hick and John Keats to this concept. </a:t>
            </a:r>
          </a:p>
        </p:txBody>
      </p:sp>
      <p:pic>
        <p:nvPicPr>
          <p:cNvPr id="1026" name="Picture 2" descr="QR Cod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492896"/>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981" y="253652"/>
            <a:ext cx="2189023" cy="2189023"/>
          </a:xfrm>
          <a:prstGeom prst="rect">
            <a:avLst/>
          </a:prstGeom>
        </p:spPr>
      </p:pic>
    </p:spTree>
    <p:extLst>
      <p:ext uri="{BB962C8B-B14F-4D97-AF65-F5344CB8AC3E}">
        <p14:creationId xmlns:p14="http://schemas.microsoft.com/office/powerpoint/2010/main" val="48492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695132"/>
          </a:xfrm>
          <a:ln w="28575">
            <a:solidFill>
              <a:schemeClr val="accent1"/>
            </a:solidFill>
          </a:ln>
        </p:spPr>
        <p:txBody>
          <a:bodyPr>
            <a:normAutofit/>
          </a:bodyPr>
          <a:lstStyle/>
          <a:p>
            <a:r>
              <a:rPr lang="en-GB" dirty="0"/>
              <a:t>Suffering has purpose?</a:t>
            </a:r>
          </a:p>
        </p:txBody>
      </p:sp>
      <p:sp>
        <p:nvSpPr>
          <p:cNvPr id="3" name="Content Placeholder 2"/>
          <p:cNvSpPr>
            <a:spLocks noGrp="1"/>
          </p:cNvSpPr>
          <p:nvPr>
            <p:ph idx="1"/>
          </p:nvPr>
        </p:nvSpPr>
        <p:spPr>
          <a:xfrm>
            <a:off x="589935" y="1169368"/>
            <a:ext cx="6032091" cy="5688632"/>
          </a:xfrm>
        </p:spPr>
        <p:txBody>
          <a:bodyPr>
            <a:normAutofit fontScale="85000" lnSpcReduction="20000"/>
          </a:bodyPr>
          <a:lstStyle/>
          <a:p>
            <a:pPr marL="0" indent="0">
              <a:buNone/>
            </a:pPr>
            <a:r>
              <a:rPr lang="en-GB" sz="2400" dirty="0"/>
              <a:t>Many Christians believe that all life has value, that </a:t>
            </a:r>
            <a:r>
              <a:rPr lang="en-GB" sz="2400" b="1" dirty="0"/>
              <a:t>the suffering we go through has a purpose.</a:t>
            </a:r>
          </a:p>
          <a:p>
            <a:pPr marL="0" indent="0">
              <a:buNone/>
            </a:pPr>
            <a:endParaRPr lang="en-GB" sz="2400" dirty="0"/>
          </a:p>
          <a:p>
            <a:pPr marL="0" indent="0">
              <a:buNone/>
            </a:pPr>
            <a:r>
              <a:rPr lang="en-GB" sz="2400" dirty="0"/>
              <a:t>This is linked  to the </a:t>
            </a:r>
            <a:r>
              <a:rPr lang="en-GB" sz="2400" b="1" dirty="0"/>
              <a:t>sanctity of life </a:t>
            </a:r>
            <a:r>
              <a:rPr lang="en-GB" sz="2400" dirty="0"/>
              <a:t>as to a Christian there is always a value  to life even in suffering; although we may not see this God, as our omniscient creator can.</a:t>
            </a:r>
          </a:p>
          <a:p>
            <a:pPr marL="0" indent="0">
              <a:buNone/>
            </a:pPr>
            <a:endParaRPr lang="en-GB" sz="2400" dirty="0"/>
          </a:p>
          <a:p>
            <a:pPr marL="0" indent="0">
              <a:buNone/>
            </a:pPr>
            <a:r>
              <a:rPr lang="en-GB" sz="2400" dirty="0"/>
              <a:t>No life is without a God given purpose and is therefore sacred. Christians believe if we can try to understand why we suffer we can bear suffering and see that life should not be prematurely ended. </a:t>
            </a:r>
          </a:p>
          <a:p>
            <a:pPr marL="0" indent="0">
              <a:buNone/>
            </a:pPr>
            <a:endParaRPr lang="en-GB" sz="2400" dirty="0"/>
          </a:p>
          <a:p>
            <a:pPr marL="0" indent="0">
              <a:buNone/>
            </a:pPr>
            <a:r>
              <a:rPr lang="en-GB" sz="4100" b="1" dirty="0">
                <a:solidFill>
                  <a:srgbClr val="C00000"/>
                </a:solidFill>
              </a:rPr>
              <a:t>Reasons for Suffering:</a:t>
            </a:r>
          </a:p>
          <a:p>
            <a:pPr marL="0" indent="0">
              <a:buNone/>
            </a:pPr>
            <a:endParaRPr lang="en-GB" sz="2400" b="1" dirty="0"/>
          </a:p>
          <a:p>
            <a:pPr>
              <a:buFontTx/>
              <a:buChar char="-"/>
            </a:pPr>
            <a:r>
              <a:rPr lang="en-GB" sz="2400" b="1" dirty="0"/>
              <a:t>Result of our sin (original sin)</a:t>
            </a:r>
          </a:p>
          <a:p>
            <a:pPr>
              <a:buFontTx/>
              <a:buChar char="-"/>
            </a:pPr>
            <a:r>
              <a:rPr lang="en-GB" sz="2400" b="1" dirty="0"/>
              <a:t>Test of faith in God </a:t>
            </a:r>
          </a:p>
          <a:p>
            <a:pPr>
              <a:buFontTx/>
              <a:buChar char="-"/>
            </a:pPr>
            <a:r>
              <a:rPr lang="en-GB" sz="2400" b="1" dirty="0"/>
              <a:t>Soul strengthening/ enhancement</a:t>
            </a:r>
          </a:p>
        </p:txBody>
      </p:sp>
      <p:sp>
        <p:nvSpPr>
          <p:cNvPr id="5" name="TextBox 4"/>
          <p:cNvSpPr txBox="1"/>
          <p:nvPr/>
        </p:nvSpPr>
        <p:spPr>
          <a:xfrm>
            <a:off x="7398203" y="1019616"/>
            <a:ext cx="3960440" cy="3416320"/>
          </a:xfrm>
          <a:prstGeom prst="rect">
            <a:avLst/>
          </a:prstGeom>
          <a:noFill/>
          <a:ln>
            <a:solidFill>
              <a:schemeClr val="accent1">
                <a:shade val="50000"/>
              </a:schemeClr>
            </a:solidFill>
          </a:ln>
        </p:spPr>
        <p:txBody>
          <a:bodyPr wrap="square" rtlCol="0">
            <a:spAutoFit/>
          </a:bodyPr>
          <a:lstStyle/>
          <a:p>
            <a:r>
              <a:rPr lang="en-GB" sz="2400" b="1" dirty="0">
                <a:solidFill>
                  <a:srgbClr val="C00000"/>
                </a:solidFill>
              </a:rPr>
              <a:t>Suffering is a result of sin:</a:t>
            </a:r>
          </a:p>
          <a:p>
            <a:endParaRPr lang="en-GB" sz="2400" b="1" dirty="0"/>
          </a:p>
          <a:p>
            <a:r>
              <a:rPr lang="en-GB" sz="2400" b="1" dirty="0"/>
              <a:t>Brief synopsis of Genesis 3 The Fall</a:t>
            </a:r>
          </a:p>
          <a:p>
            <a:endParaRPr lang="en-GB" sz="2400" b="1" dirty="0"/>
          </a:p>
          <a:p>
            <a:r>
              <a:rPr lang="en-GB" sz="2400" b="1" dirty="0">
                <a:solidFill>
                  <a:schemeClr val="tx2"/>
                </a:solidFill>
              </a:rPr>
              <a:t>Give quote evidence</a:t>
            </a:r>
          </a:p>
          <a:p>
            <a:endParaRPr lang="en-GB" sz="2400" b="1" dirty="0"/>
          </a:p>
          <a:p>
            <a:r>
              <a:rPr lang="en-GB" sz="2400" b="1" dirty="0"/>
              <a:t>How does original sin link to suffering and why we suffer?</a:t>
            </a:r>
          </a:p>
        </p:txBody>
      </p:sp>
      <p:sp>
        <p:nvSpPr>
          <p:cNvPr id="4" name="TextBox 3"/>
          <p:cNvSpPr txBox="1"/>
          <p:nvPr/>
        </p:nvSpPr>
        <p:spPr>
          <a:xfrm>
            <a:off x="7542219" y="4866218"/>
            <a:ext cx="3816424" cy="1569660"/>
          </a:xfrm>
          <a:prstGeom prst="rect">
            <a:avLst/>
          </a:prstGeom>
          <a:noFill/>
          <a:ln w="22225">
            <a:solidFill>
              <a:schemeClr val="accent1"/>
            </a:solidFill>
          </a:ln>
        </p:spPr>
        <p:txBody>
          <a:bodyPr wrap="square" rtlCol="0">
            <a:spAutoFit/>
          </a:bodyPr>
          <a:lstStyle/>
          <a:p>
            <a:r>
              <a:rPr lang="en-GB" sz="2400" b="1" dirty="0">
                <a:solidFill>
                  <a:srgbClr val="7030A0"/>
                </a:solidFill>
              </a:rPr>
              <a:t>Synoptic Philo Link: </a:t>
            </a:r>
            <a:r>
              <a:rPr lang="en-GB" sz="2400" dirty="0">
                <a:solidFill>
                  <a:srgbClr val="7030A0"/>
                </a:solidFill>
              </a:rPr>
              <a:t>Investigate and link in Augustine on original sin as an explanation for suffering.</a:t>
            </a:r>
          </a:p>
        </p:txBody>
      </p:sp>
    </p:spTree>
    <p:extLst>
      <p:ext uri="{BB962C8B-B14F-4D97-AF65-F5344CB8AC3E}">
        <p14:creationId xmlns:p14="http://schemas.microsoft.com/office/powerpoint/2010/main" val="379914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32" y="289387"/>
            <a:ext cx="5915000" cy="562074"/>
          </a:xfrm>
          <a:ln>
            <a:solidFill>
              <a:schemeClr val="accent1"/>
            </a:solidFill>
          </a:ln>
        </p:spPr>
        <p:txBody>
          <a:bodyPr>
            <a:normAutofit fontScale="90000"/>
          </a:bodyPr>
          <a:lstStyle/>
          <a:p>
            <a:r>
              <a:rPr lang="en-GB" dirty="0"/>
              <a:t>Suffering is a test of faith</a:t>
            </a:r>
          </a:p>
        </p:txBody>
      </p:sp>
      <p:sp>
        <p:nvSpPr>
          <p:cNvPr id="4" name="TextBox 3"/>
          <p:cNvSpPr txBox="1"/>
          <p:nvPr/>
        </p:nvSpPr>
        <p:spPr>
          <a:xfrm>
            <a:off x="771832" y="1340768"/>
            <a:ext cx="6620312" cy="5940088"/>
          </a:xfrm>
          <a:prstGeom prst="rect">
            <a:avLst/>
          </a:prstGeom>
          <a:noFill/>
        </p:spPr>
        <p:txBody>
          <a:bodyPr wrap="square" rtlCol="0">
            <a:spAutoFit/>
          </a:bodyPr>
          <a:lstStyle/>
          <a:p>
            <a:r>
              <a:rPr lang="en-GB" sz="2400" b="1" dirty="0"/>
              <a:t>Suffering is a test of faith:</a:t>
            </a:r>
          </a:p>
          <a:p>
            <a:endParaRPr lang="en-GB" sz="2400" b="1" dirty="0"/>
          </a:p>
          <a:p>
            <a:r>
              <a:rPr lang="en-GB" sz="2000" b="1" dirty="0"/>
              <a:t>In the Book of Job we can see how Christians view suffering as a test of faith.</a:t>
            </a:r>
          </a:p>
          <a:p>
            <a:endParaRPr lang="en-GB" sz="2000" b="1" dirty="0"/>
          </a:p>
          <a:p>
            <a:r>
              <a:rPr lang="en-GB" sz="2000" b="1" dirty="0"/>
              <a:t>That God alone can know (omniscient) the purpose of what we go through and we should have faith in his wisdom and understanding of our path.</a:t>
            </a:r>
          </a:p>
          <a:p>
            <a:endParaRPr lang="en-GB" sz="2000" b="1" dirty="0"/>
          </a:p>
          <a:p>
            <a:endParaRPr lang="en-GB" dirty="0">
              <a:solidFill>
                <a:srgbClr val="FF0000"/>
              </a:solidFill>
            </a:endParaRPr>
          </a:p>
          <a:p>
            <a:r>
              <a:rPr lang="en-GB" sz="2400" b="1" dirty="0">
                <a:solidFill>
                  <a:srgbClr val="FF0000"/>
                </a:solidFill>
              </a:rPr>
              <a:t>‘But those who suffer he delivers in their suffering; he speaks to them in their affliction’</a:t>
            </a:r>
          </a:p>
          <a:p>
            <a:endParaRPr lang="en-GB" b="1" dirty="0"/>
          </a:p>
          <a:p>
            <a:r>
              <a:rPr lang="en-GB" b="1" dirty="0"/>
              <a:t>Job 36:15</a:t>
            </a:r>
          </a:p>
          <a:p>
            <a:endParaRPr lang="en-GB" b="1" dirty="0"/>
          </a:p>
          <a:p>
            <a:endParaRPr lang="en-GB" b="1" dirty="0"/>
          </a:p>
          <a:p>
            <a:endParaRPr lang="en-GB" b="1" dirty="0"/>
          </a:p>
          <a:p>
            <a:endParaRPr lang="en-GB" b="1" dirty="0"/>
          </a:p>
          <a:p>
            <a:endParaRPr lang="en-GB"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244" y="289047"/>
            <a:ext cx="3139953" cy="3139953"/>
          </a:xfrm>
          <a:prstGeom prst="rect">
            <a:avLst/>
          </a:prstGeom>
        </p:spPr>
      </p:pic>
      <p:pic>
        <p:nvPicPr>
          <p:cNvPr id="2050" name="Picture 2" descr="QR Cod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244" y="4048491"/>
            <a:ext cx="2345852" cy="234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0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4858" cy="1325563"/>
          </a:xfrm>
        </p:spPr>
        <p:style>
          <a:lnRef idx="2">
            <a:schemeClr val="accent1"/>
          </a:lnRef>
          <a:fillRef idx="1">
            <a:schemeClr val="lt1"/>
          </a:fillRef>
          <a:effectRef idx="0">
            <a:schemeClr val="accent1"/>
          </a:effectRef>
          <a:fontRef idx="minor">
            <a:schemeClr val="dk1"/>
          </a:fontRef>
        </p:style>
        <p:txBody>
          <a:bodyPr/>
          <a:lstStyle/>
          <a:p>
            <a:r>
              <a:rPr lang="en-GB" dirty="0"/>
              <a:t>Catholic Teaching</a:t>
            </a:r>
          </a:p>
        </p:txBody>
      </p:sp>
      <p:sp>
        <p:nvSpPr>
          <p:cNvPr id="3" name="Content Placeholder 2"/>
          <p:cNvSpPr>
            <a:spLocks noGrp="1"/>
          </p:cNvSpPr>
          <p:nvPr>
            <p:ph idx="1"/>
          </p:nvPr>
        </p:nvSpPr>
        <p:spPr>
          <a:xfrm>
            <a:off x="506058" y="2053431"/>
            <a:ext cx="7656430" cy="4983162"/>
          </a:xfrm>
        </p:spPr>
        <p:txBody>
          <a:bodyPr>
            <a:normAutofit fontScale="62500" lnSpcReduction="20000"/>
          </a:bodyPr>
          <a:lstStyle/>
          <a:p>
            <a:pPr marL="0" indent="0" algn="just">
              <a:buNone/>
            </a:pPr>
            <a:r>
              <a:rPr lang="en-GB" dirty="0"/>
              <a:t>The Catholic Church teaches that all forms of euthanasia are not acceptable. Active and voluntary euthanasia are seen as being of particular moral concern – using many of the arguments we have discussed</a:t>
            </a:r>
          </a:p>
          <a:p>
            <a:pPr marL="0" indent="0">
              <a:buNone/>
            </a:pPr>
            <a:endParaRPr lang="en-GB" dirty="0">
              <a:solidFill>
                <a:srgbClr val="FF0000"/>
              </a:solidFill>
            </a:endParaRPr>
          </a:p>
          <a:p>
            <a:pPr marL="0" indent="0">
              <a:buNone/>
            </a:pPr>
            <a:r>
              <a:rPr lang="en-GB" dirty="0">
                <a:solidFill>
                  <a:srgbClr val="FF0000"/>
                </a:solidFill>
              </a:rPr>
              <a:t>‘Thou Shalt not Kill’ Exodus</a:t>
            </a:r>
          </a:p>
          <a:p>
            <a:pPr marL="0" indent="0">
              <a:buNone/>
            </a:pPr>
            <a:endParaRPr lang="en-GB" dirty="0">
              <a:solidFill>
                <a:srgbClr val="FF0000"/>
              </a:solidFill>
            </a:endParaRPr>
          </a:p>
          <a:p>
            <a:pPr marL="0" indent="0">
              <a:buNone/>
            </a:pPr>
            <a:r>
              <a:rPr lang="en-GB" dirty="0"/>
              <a:t>Only God can end a life, this means all forms of euthanasia seen as a sin. Sanctity of life is the teaching that all life is sacred and from God</a:t>
            </a:r>
          </a:p>
          <a:p>
            <a:pPr marL="0" indent="0">
              <a:buNone/>
            </a:pPr>
            <a:endParaRPr lang="en-GB" dirty="0"/>
          </a:p>
          <a:p>
            <a:pPr marL="0" indent="0">
              <a:buNone/>
            </a:pPr>
            <a:r>
              <a:rPr lang="en-GB" dirty="0">
                <a:solidFill>
                  <a:srgbClr val="C00000"/>
                </a:solidFill>
              </a:rPr>
              <a:t>‘made in the image of God’ Genesis </a:t>
            </a:r>
          </a:p>
          <a:p>
            <a:pPr marL="0" indent="0">
              <a:buNone/>
            </a:pPr>
            <a:endParaRPr lang="en-GB" dirty="0"/>
          </a:p>
          <a:p>
            <a:pPr marL="0" indent="0">
              <a:buNone/>
            </a:pPr>
            <a:r>
              <a:rPr lang="en-GB" sz="2200" b="1" u="sng" dirty="0"/>
              <a:t>Doctrine of Double Effect</a:t>
            </a:r>
          </a:p>
          <a:p>
            <a:pPr marL="0" indent="0" algn="just">
              <a:buNone/>
            </a:pPr>
            <a:r>
              <a:rPr lang="en-GB" sz="2200" dirty="0"/>
              <a:t>However, if large doses of painkillers are used to help a person’s suffering, and as a result, the person dies, this is acceptable as long as the primary intention was to alleviate pain, not to shorten life span.</a:t>
            </a:r>
          </a:p>
          <a:p>
            <a:endParaRPr lang="en-GB" sz="2200" dirty="0"/>
          </a:p>
          <a:p>
            <a:pPr marL="0" indent="0">
              <a:buNone/>
            </a:pPr>
            <a:r>
              <a:rPr lang="en-GB" sz="2200" dirty="0"/>
              <a:t>This is called the</a:t>
            </a:r>
            <a:r>
              <a:rPr lang="en-GB" sz="2200" i="1" dirty="0">
                <a:solidFill>
                  <a:schemeClr val="accent2">
                    <a:lumMod val="60000"/>
                    <a:lumOff val="40000"/>
                  </a:schemeClr>
                </a:solidFill>
              </a:rPr>
              <a:t> </a:t>
            </a:r>
            <a:r>
              <a:rPr lang="en-GB" sz="2200" i="1" dirty="0">
                <a:solidFill>
                  <a:srgbClr val="FF0000"/>
                </a:solidFill>
              </a:rPr>
              <a:t>‘doctrine of double effect’.</a:t>
            </a:r>
          </a:p>
          <a:p>
            <a:pPr marL="0" indent="0" algn="ctr">
              <a:buNone/>
            </a:pPr>
            <a:r>
              <a:rPr lang="en-GB" i="1" dirty="0">
                <a:solidFill>
                  <a:srgbClr val="FF0000"/>
                </a:solidFill>
              </a:rPr>
              <a:t> </a:t>
            </a:r>
          </a:p>
        </p:txBody>
      </p:sp>
      <p:sp>
        <p:nvSpPr>
          <p:cNvPr id="8194" name="AutoShape 2" descr="data:image/jpeg;base64,/9j/4AAQSkZJRgABAQAAAQABAAD/2wCEAAkGBhQSERMSExQVExUWGBgXGBYUFhUYFhocIBcWHRgVFxYYHCYeHSAjHhoYHy8gIycpLCwtFyAxNTAqNSYrLCkBCQoKDgwOGQ8PGiokHyI1LCwsNDUvKSwsLy0sNSwsLC0qLCwsKiwqLCwsKSkwLy0sNCw1LDQsNSktNTAsLCwvLP/AABEIAKAAoAMBIgACEQEDEQH/xAAcAAACAgMBAQAAAAAAAAAAAAAABgUHAwQIAgH/xABCEAACAAQDBQUGAQoEBwAAAAABAgADBBEGEiEFBzFBURMiYXGBMkKRobHBFCNSYnKCkqLR4fAkM1PxFiVDVHOywv/EABsBAAEFAQEAAAAAAAAAAAAAAAACAwQFBgEH/8QAMhEAAQMCBAQDBwQDAAAAAAAAAQACAwQRBRIhMRNBYXFRgbEiMpGhwdHwBhQVIzNC8f/aAAwDAQACEQMRAD8AvGCCCBCIIIIEIggggQiCCMM+sRPaYDzOvwgXQCdAs0ERE/EsscAzeQsPnGq+LwOEpv3gPtCC9o5qQ2kmds1MMELP/GwHGU3owP2j3Jx1IOjh5fmLj4reOcRvilmhqB/ofX0THBGpRbWlTv8ALmK/gDr8OMbcLBuormlps4WKIIII6koggggQiCCCBCIIIIEIggggQiNas2gksd468gOMae1NsZO4mrczyH9YTdtYjSTck5nPjDT5A1WNLQvnI03TBX7cYg3PZr4HX4wq7QxbJl31zGEra2JZk4nUgdBEQWvEB9STstrR4E1gvJ8Amyrx2x9hbRHPi+cecQV48s0RzI481cNoqeMaNCmziybGei25NnOEWWZjHgqAkn0iawvupmz7TKhuxQ65RYzCPovzMWnsfD8ikTLJlqnU8WP6zHUxKjgkdq42Cz1di9FBdsTQ53Tb4/ZVrtTDc6nlJPmDIS1rKdUPu3I4X14R92XvDqaYgTP8RL/SPfHk/wDOPmOMfTJpm0iy+yQMVfPYuSDy5KNOVzCQK08DqIQ94Y72CpVJRvqoL1bAb7djtry+KvzD+KZFYuaS9yPaRtHXzXp4jSJeObZNW8pxOksUddQVOv8AUeEW3gPeOlZaTOtLqBw5LM8V6Hqvw8JcNQH6O3WbxXBHUv8AbFqz5j7hO8EEESlnEQQQQIRBBBAhERO29r9mMi+2f4R1843doVwky2duXAdTyEVztnbWRWmMbs2sNSPyhWVBRmd97aepWHEOIRJUqpuxivausaYxZje8FdWmYxZjGszRUySF5XpdHRspmdea+3j4ASQALk6ADifAQ0Ye3b1VUM5HYyyLhpl7nplXjbxjZ3bbMA2mEnLZpYmWU/nrpw8NT6R1sTri/NNzYlC1khYQ4sFyB+f8W7h/dNMdQ9U5lA8EWxf1J0Xy1Mb+3N1dOkpnlzjKKi95zLkPgTYEE+vlDfjLYtVUJLWlnCTYkvqyk8MtmUX66RCJuweaF/F1k2bl4AcB5F7/ABtE4wtHsht+qyDMTlkInlqA3X3QCfla2vUpWpN49RKpEp0Ch0BXtTqcvugA6XA0ufCHDdlik1Mp5M1y02Wc2ZjcspPH0OnkRCjjXdy1JL7eU5mSgbMGHeW/A3GhHoLQtYc201JUy56+6e8PzlPtL8PtEcSPieA9XMlBR19I91KBckm/PN4G+2+22t08b3MOZWWsQaNZJluvut68PQRWkX/tyspplIxnzFEmcmhvqQRcFRzPA28IoWdKAJANxc2PC462jlUwB1xzTv6dqnyU/CkBuzQHp4dx9ljV7Rhnggh0JVgQQRoQRwIMZYIig2WhkjD2lpV07t8fCuldlNIFTLHeHDOvDtB9xyPnDrHLNJtSZR1EuplGzI1/Ajmp8CLj1jpXD+3JdZTy6iUe7MW9uYPvKfEG49IuIZM7V5bitF+1mOXYqRgggh9VCIII8TZgVSx4AEn0gRuk/GW1LzBJB0QZm8zw+A+sVXiXa3aPlHAQx7S2jnLzCwUzG4ngLnibcgPpDFSbo5HYPmczJzqcszginiCqjj5k8Irnh0pOVbqmlgwxjTLvsNOfM+V1X+GMEVFcc0sBZYNjMb2b9ABqTGPFeGGoagyWOZSAyva2YeXgbiGTdntpqWrekm90TGykH3Zg0Hx4fCHTeVh38TSF1F5km7r1I99fgL+kJbC18V27hSJcTmpsRbHKRw3beexv30PxWvuuxJ29N2Dm8yTYa8Snun09n0HWIXeZsp6aol7RkHKSQGI5OB3WPgw0Pl4wj4V26aSqlzhwBs46ofaH38wIvXbtAlTSzJTey6Gx9Lqw9QDDsZ40WXmPwKtro/4vEBMB/XJe46H3h9VXlHvbqJmWWtKsyYdO4z6nrlAJ+cbUvb22JlQksSOyAYZu53bX1vMYkWtfgYgsBYwShDLMlBlY3zoB2g8DfivheGyv3vU6j8lLmTG/SsijzOp+AhLH5m3c9O1VGYpiynpARyJJI76mw7KY3gV6y6CeHOswdmo5kn+QufSKJbSJfEWKZtXMzzWvb2VHsqOgH3iCeZeI88nEdcK8wegdQwZXn2ibn7LZeuNgCScosLkmw6DoIxGZeLG3e7vJFRJSqnkzLk2l8FFiR3jxbh4QuY8p1SvnqihFXKoVQAAAi8AI46JwYHHmnKfEopql1NGNW3ueoNrfNLcEEEMK3WvWycymG7chi/sahqGYe5NOaXfgH5j9ofMQsEQvzZzSahZimzIwYHxBiZSvsbLLfqKmD4w8Lr+CIrC+2hV0kmePfUX8GGjD4xKxaLzxEQ2MKzsqKew45cv7xC/eJmFPedNy0D+Lyx/FCJDZhKmULOJUxtPMj1VU7XqfyYXrFl7rcSfiKbsGN5kmw14lPdPp7PoIrzZmFZ9ewEoAKtszsbKt+GnE+gid2Zhip2ZtKQEDTZcyyl1U5SpsHDdLcdTyEV8Rc12e2my22Jtpp4DTZhxBdw8uXmOXmsu9fDxlTkrJegcgORycey3qB8V8YeMG4lWsplckdooCzF6N1t0PH/aDHqKdn1ObgEuL9bjL84o+g2nMkPnlO0tuqmx8j1EOPfwZLjYqvpKY4tQBjjZ0ZsD000P5yCttt1NIZ5nXfKTm7K4yX42va9r8ox45xrLky3kSWDzmBUlTcSwdCSRpmtoByiuazGtXNUo9Q5U8QLLfwOUCIVp/SG3VDQCIxa6nwYJNI9r62TPl2HLzv+HxXybOtpGHtTE9gnYUusq1kzSwUhj3bAkgXtc8Ba8XO2DqT8OaYSUWWentX5Nm43HWERQGQXUzEcZioZBE5pJNj5fXsqbwXs+jmzrVkxkGmUcEPgz8R/esWttjd5R1ElUWWsoqO48sC48/zh5/GKsxbg+bQTNbvKY9yZbT9VujfWM+F8fT6Oy37WV/puTp+o3Ly4QqN7WXZI1Ra2kmrA2ropT0F9PLwPiCrWwVsJ6SlEiYQSruQV4EE6Hw8oqDHE69fVf+Qj4ACLn2HiOVWSe1lE2vZgdGU6EqfjxioN4uxmkVrsblZxMxT5+0voflaHqkf1DLsq3AZHfyEvH0e4HprcEpXgggitW7REDt1O8DE9EPt4aCHoD7YVVi7c1K7ork3C7Xz0s2QT/lsGHkw1+Yi0ooLcNWlawy76PLb5G4+8X7FyNl5W8WcQiFDeqv/LnPR5Z/ihvhfx7RGbs6pUcQhcfskN9oRILsIUmgkEdTG88nD1VTYYxQ9HNWaozKRldL2zD7EcjFjDetRZbkzQbezkN79L8PnFJyJt1j1nirZO+MWC9FqsGpqxwkeDfobX7pvxjjt60ZAOykg3yXuWPIsR9PrCjIp3musuWpdmNgq6kx5Zos/czsxMs+eQDMDBAT7otc28/tAwGZ+pSql8eFUZMTdBsOp8Vo7H3PzGUNUzRKv7iAM3q17D5xHYu3dNSS+2SaJksGxD2VxfhbWzekPeJ6Hakyo/wsyXLkgC2oBvpfPcEmI2r3Y1FSe0qqzM/QJdV8BdgAPICJLoW2LWtN/FZ+nxSYPbNPUNDTqWgEntoNO9/ikPAlT2e0KY8Lvl/eBX7xaeP9oTaWVLqpZ1lzAGU+yysCCrDztryir9sYdnbNqZRmWIDK6Ot8pysCePAjmPGLw2kkp5TdsoaWBnIYXFl71yOduMFOHZXM2K5jcsRqIKkDMwi3cA6j5rT2dWydo0gYpmlzBZkccDzF+djwIio8aYHejcul3kE6NzX9F/584aNr717Mq0kodmpFy4tmA91VHsjx+UR2Jd5rz0aVJQSpbCzFrM7A8R0EEz4nt1OoSsMpcQpZg6Nlo3bgnYdevl3URgLFH4Kcxe5lOLOBqbjVWA6309Yz4zxsa3KvZqktCSt9X6atyv0HzhSed0jyDmYC4FyBc8BrxPhEQSOy5OS0zqCA1H7ot9r8+dl8Lx9izm3RItHMYTDNqMuZCNE01ygc7jS58OEVkRHJInR2ul0WIQ1gdwj7pt+dF8iG2+3CJmF7bc2726QqAXemMYflpSPFOG5p7bSp/EOP4THR8c8bmKe+0pX6KOT+7/WOh4uBsvLHm7iUR4nSQ6srC4YEEeBFjHuCOpC5hr6M09TOp24y3ZPgdD6ixgh0334fMqfLrVHdmAJM8HA7pP6y/wDrCNTzswinnjyOXqWEVwqYRff8ussT2EcWvQTC6gOjgB0Jte3Ag8iNfjEDHy0MtcWm4VrNCydhjkFwd1a43u9p3ZFLNd7Xygg+Z7oJt6RtYPxnWVdTlaQqyQDmbK4K9BmY2Jvpa0aGCMb0VPThHl9hMA7zKpYP+kWGvoeHKJDa+9mQikSFaa3IsCqDxN9T5aecWLZNA5z1g5qIhz4YaQ66BxJ+Ph21WrviqVMqRK/6mcvbmFykE+pI+ERW0t6LmQkmSgU9mqu72Yk5bNlXhbjqbwm7X2w9RMabNbM7c+Q6ADkB0j5sXD9RWPlkSy1uLcFXzY6CIzpnOecnNX8OGU9PTRtqrHJc67XP07rUmTukS2FcJTq+YVTuovtzDwHgOpPSMWJ8LTaGasuYQ2ZQwZb5T1Av0On+8XRgPZayKCQoAu6iYxHMsL6+lh6QQw5n2dyRimKinpWywG+fY+pUVQbpqNBZw8082ZiPgFtEPiXdCmQvSM2Ya9k5uD4K3EHzhR2/iaparmzDNmIyuwUKzAKAxAAA05esWxgPExraUM1u1Q5JluZ5NbxH3iQzhSEstZUlS3EqBjaoy5gbXG4F+m1uosoLdri/Ogop3dmyxZM3FlHum/vL06Dwiv8AG+zewrp6AWUtnXybvfcj0ic3n0P4evSdKJQzAJlxxDg2LD4AxNz93CTqWZUPUNPqHTtFmsbJwuBY8iNLnhfgIbc1zwY+bfRTqeWnpJG1t7NmHu2Js6+pvtYa/RVRMewJhXnNnmeZiZ21U5Rl5xE0Uvi0dpWc0j9Q1g/xjl6q3txGzrz6ifb2UCA+JNz8hF0QkbodimRs9WYWacTMPlwX5fWHeLFYVEEEECFFYn2AlbSzaZ+DjQ81Yaqw8jaOYZsqZSz5lPNGV5bFWHlzHgePrHWcVRvqwF2yfjpC/lEFpgHvL+d5j6Q1LGHhWOH1rqWQEHRVsj3FxHqIHZ208vdaJxJgIuIqJIywr06jrGVTLt3WQTI2Nm7Mm1MwSpKl3PIdOZJPARqxvbE2s1NPlz04ob26jmp8xCW2vrspEwfw3cK2a2l9rprqdz1SskOro8ziZYuPRXOhPwjFu/2s9BW9hPDS1m2RlYEWb3G18Ta/Qxb9HtFZspJss5ldQw8vHyiHmrR7RzyZgV3lkgqe7NQjS494DxGhizMDWkOYbH1Xn7cZlmZJDVszNO5AsW/TQ+Nu6w7wsN/i6RsovNlXdNNTp3k9R8wI8btdtLPokS/fkjs2HOw9k+RH0MMlJI7OWqFi+UAZmtmNuF7c/GKmxXIm7Mr/AMRTHIk67DTunXvy2HMX19YVJ/W7ieRUehb+9hdQl2oOZh9R5jVSGPt3M2ZOaopVz59XS4BDc2W+hB6dYnd2uFZtHKmGdYNMKnICDlC34kaXN/lERT74+6O0piW5lJgC+gIuIg8QbyqioUogEiWbghSS5HQv/ICGc8LXZxurX9titRAKOQANFtTa9htsT6LFvI2wtRWEIbpKXswRwJuSxHqbekLdfieaKdZJmN2aXypew431HP1jQq60KNYWa2tMw+EMNDpXE+KuKiSDD6dkQsS3bv49F4nzTNeGTB+HjV1UqnUaEgseij2if75xB01PbxJ/u0dCbqMGfg6ftpgtOnAEg8VXkv3MWbG5QvPquoMzySU8U8gIqoosqgADoBwjJBBC1ERBBBAhEfHQEEEXB0Ij7BAhc/71d2Jpnapp1vJY3IHuHofDxiu6WvaWbGOwJ8hXUowDKwsQRcEdCIpfeDudKZp9IpdNSZXvL+p1HhDb4w5T6Sukp3AtKQqbaKvz1jaBhYm0boTxuOI4EeYj1J2o66RXvpiNltKT9QMcLSjzH2V6bo8Se1ROeryr/wAaf/Q9Yyb0thlGSukkqwsswqbEfmPp8PhFO7Kxa0mak1dGRgwPly9eEOeJN87VSNKRRKlMLMPaZut2PAeXxhwX4WR41GygvDP5BtTTOGV3vXNu/wAd+6Ydg71JiAJVKZwHB1sszhoGHA+enrEPirGsytspVZctTdVGpvqLlzrex5WhEmYgXlGrOxCTwENXmcMpVkGYXBLxm2zdPoNgpt5sR9btgLoDcxCztoO/P4R5l0ZPHT6wtlN4qPWY+1otELdT9kTqhph+0Z6eny68TGxR0RZgktSzHQBRckxcWAN0WQrUVouwsVk8h4v1PhE5rA1Yypq3zEklae6rdwWK1lStlGspGHE/nsOnSLjj4q20GkfYcUNEEEECEQQQQIRBBBAhEEEECEq4q3cUtddmXs5v+olgf2hwaKnxDucq5FzLVahOqe16qftHQUEC6DZci1exmlmzy3lnowI+sav4EdT8o69qaGXMFpiK46MoP1iDqd3ez5hu1LL/AGQV+hjmUJwTPHNcvfgR1Me1pFHj5x0mN1Ozv+3/AIn/AJxvUmAKCXqtLKv4jN9YMoQZnnmubaDZMyacsqU7noik/SHvD+5eqnWaeRTp0Pef4cB6xeUilRBZFVR0UAfSMsdTd0v4ZwPS0I/JJd+cxtXPry9IYIIIFxEEEECEQQQQIX//2Q=="/>
          <p:cNvSpPr>
            <a:spLocks noChangeAspect="1" noChangeArrowheads="1"/>
          </p:cNvSpPr>
          <p:nvPr/>
        </p:nvSpPr>
        <p:spPr bwMode="auto">
          <a:xfrm>
            <a:off x="1587500" y="-7445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BFFDBC0C-D646-4CB8-A6C4-9E456AB92DC0}"/>
              </a:ext>
            </a:extLst>
          </p:cNvPr>
          <p:cNvSpPr txBox="1"/>
          <p:nvPr/>
        </p:nvSpPr>
        <p:spPr>
          <a:xfrm>
            <a:off x="9155890" y="374496"/>
            <a:ext cx="2541989" cy="3046988"/>
          </a:xfrm>
          <a:prstGeom prst="rect">
            <a:avLst/>
          </a:prstGeom>
          <a:noFill/>
          <a:ln w="19050">
            <a:solidFill>
              <a:schemeClr val="accent1"/>
            </a:solidFill>
          </a:ln>
        </p:spPr>
        <p:txBody>
          <a:bodyPr wrap="square" rtlCol="0">
            <a:spAutoFit/>
          </a:bodyPr>
          <a:lstStyle/>
          <a:p>
            <a:r>
              <a:rPr lang="en-GB" sz="2400" b="1" dirty="0">
                <a:solidFill>
                  <a:srgbClr val="C00000"/>
                </a:solidFill>
              </a:rPr>
              <a:t>Sanctity</a:t>
            </a:r>
          </a:p>
          <a:p>
            <a:endParaRPr lang="en-GB" sz="2400" b="1" dirty="0">
              <a:solidFill>
                <a:srgbClr val="C00000"/>
              </a:solidFill>
            </a:endParaRPr>
          </a:p>
          <a:p>
            <a:r>
              <a:rPr lang="en-GB" sz="2400" b="1" dirty="0">
                <a:solidFill>
                  <a:srgbClr val="C00000"/>
                </a:solidFill>
              </a:rPr>
              <a:t>Sin</a:t>
            </a:r>
          </a:p>
          <a:p>
            <a:endParaRPr lang="en-GB" sz="2400" b="1" dirty="0">
              <a:solidFill>
                <a:srgbClr val="C00000"/>
              </a:solidFill>
            </a:endParaRPr>
          </a:p>
          <a:p>
            <a:r>
              <a:rPr lang="en-GB" sz="2400" b="1" dirty="0">
                <a:solidFill>
                  <a:srgbClr val="C00000"/>
                </a:solidFill>
              </a:rPr>
              <a:t>Test of Faith</a:t>
            </a:r>
          </a:p>
          <a:p>
            <a:endParaRPr lang="en-GB" sz="2400" b="1" dirty="0">
              <a:solidFill>
                <a:srgbClr val="C00000"/>
              </a:solidFill>
            </a:endParaRPr>
          </a:p>
          <a:p>
            <a:r>
              <a:rPr lang="en-GB" sz="2400" b="1" dirty="0">
                <a:solidFill>
                  <a:srgbClr val="C00000"/>
                </a:solidFill>
              </a:rPr>
              <a:t>Quantity and value of life</a:t>
            </a:r>
          </a:p>
        </p:txBody>
      </p:sp>
      <p:pic>
        <p:nvPicPr>
          <p:cNvPr id="5" name="Picture 4">
            <a:extLst>
              <a:ext uri="{FF2B5EF4-FFF2-40B4-BE49-F238E27FC236}">
                <a16:creationId xmlns:a16="http://schemas.microsoft.com/office/drawing/2014/main" id="{B668D9A8-3C97-40E4-9797-57698BEFCB8C}"/>
              </a:ext>
            </a:extLst>
          </p:cNvPr>
          <p:cNvPicPr>
            <a:picLocks noChangeAspect="1"/>
          </p:cNvPicPr>
          <p:nvPr/>
        </p:nvPicPr>
        <p:blipFill>
          <a:blip r:embed="rId2"/>
          <a:stretch>
            <a:fillRect/>
          </a:stretch>
        </p:blipFill>
        <p:spPr>
          <a:xfrm>
            <a:off x="8457771" y="3925580"/>
            <a:ext cx="3013231" cy="2416226"/>
          </a:xfrm>
          <a:prstGeom prst="rect">
            <a:avLst/>
          </a:prstGeom>
        </p:spPr>
      </p:pic>
    </p:spTree>
    <p:extLst>
      <p:ext uri="{BB962C8B-B14F-4D97-AF65-F5344CB8AC3E}">
        <p14:creationId xmlns:p14="http://schemas.microsoft.com/office/powerpoint/2010/main" val="781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74" y="235974"/>
            <a:ext cx="10884310" cy="619432"/>
          </a:xfrm>
          <a:ln>
            <a:solidFill>
              <a:schemeClr val="accent1"/>
            </a:solidFill>
          </a:ln>
        </p:spPr>
        <p:txBody>
          <a:bodyPr>
            <a:noAutofit/>
          </a:bodyPr>
          <a:lstStyle/>
          <a:p>
            <a:r>
              <a:rPr lang="en-GB" sz="2800" b="1" dirty="0">
                <a:solidFill>
                  <a:schemeClr val="tx2">
                    <a:lumMod val="50000"/>
                  </a:schemeClr>
                </a:solidFill>
              </a:rPr>
              <a:t>Catholic Teachings – </a:t>
            </a:r>
            <a:r>
              <a:rPr lang="en-GB" sz="2400" b="1" dirty="0">
                <a:solidFill>
                  <a:schemeClr val="tx2">
                    <a:lumMod val="50000"/>
                  </a:schemeClr>
                </a:solidFill>
              </a:rPr>
              <a:t>Switching off Life Support? Views on Involuntary Euthanasia </a:t>
            </a:r>
          </a:p>
        </p:txBody>
      </p:sp>
      <p:sp>
        <p:nvSpPr>
          <p:cNvPr id="3" name="Content Placeholder 2"/>
          <p:cNvSpPr>
            <a:spLocks noGrp="1"/>
          </p:cNvSpPr>
          <p:nvPr>
            <p:ph idx="1"/>
          </p:nvPr>
        </p:nvSpPr>
        <p:spPr>
          <a:xfrm>
            <a:off x="368709" y="1155955"/>
            <a:ext cx="9055510" cy="5702045"/>
          </a:xfrm>
        </p:spPr>
        <p:txBody>
          <a:bodyPr>
            <a:normAutofit fontScale="85000" lnSpcReduction="20000"/>
          </a:bodyPr>
          <a:lstStyle/>
          <a:p>
            <a:pPr marL="0" indent="0">
              <a:buNone/>
            </a:pPr>
            <a:r>
              <a:rPr lang="en-GB" dirty="0"/>
              <a:t>Catholics believe knowingly and intentionally hastening death is wrong. God decides when we live or die. To remove treatment (like a ventilator keeping someone alive) is done knowing it will end life – going further than DDE as the intention is that the life will end. </a:t>
            </a:r>
          </a:p>
          <a:p>
            <a:endParaRPr lang="en-GB" dirty="0"/>
          </a:p>
          <a:p>
            <a:pPr marL="0" indent="0">
              <a:buNone/>
            </a:pPr>
            <a:r>
              <a:rPr lang="en-GB" dirty="0"/>
              <a:t>This means RC generally do not support removal of life support. However, as  Pope John Paul II’s comments show that how far we go to prolong life and when we can withdraw treatment is debated.</a:t>
            </a:r>
          </a:p>
          <a:p>
            <a:endParaRPr lang="en-GB" dirty="0"/>
          </a:p>
          <a:p>
            <a:pPr marL="0" indent="0" algn="just">
              <a:buNone/>
            </a:pPr>
            <a:r>
              <a:rPr lang="en-GB" dirty="0"/>
              <a:t>Catholics </a:t>
            </a:r>
            <a:r>
              <a:rPr lang="en-GB" b="1" dirty="0"/>
              <a:t>may accept not striving at all costs to prolong life</a:t>
            </a:r>
            <a:r>
              <a:rPr lang="en-GB" dirty="0"/>
              <a:t>. This does not mean they would always accept switching off a life support or ventilator for example but do discuss avoiding ‘</a:t>
            </a:r>
            <a:r>
              <a:rPr lang="en-GB" b="1" dirty="0"/>
              <a:t>exceptionally burdensome’ </a:t>
            </a:r>
            <a:r>
              <a:rPr lang="en-GB" dirty="0"/>
              <a:t>treatments.</a:t>
            </a:r>
          </a:p>
          <a:p>
            <a:endParaRPr lang="en-GB" i="1" dirty="0"/>
          </a:p>
          <a:p>
            <a:endParaRPr lang="en-GB" i="1" dirty="0">
              <a:solidFill>
                <a:srgbClr val="FF0000"/>
              </a:solidFill>
            </a:endParaRPr>
          </a:p>
          <a:p>
            <a:pPr marL="0" indent="0">
              <a:buNone/>
            </a:pPr>
            <a:r>
              <a:rPr lang="en-GB" b="1" i="1" dirty="0">
                <a:solidFill>
                  <a:srgbClr val="FF0000"/>
                </a:solidFill>
              </a:rPr>
              <a:t>Exactly what is a burdensome treatment? It seems even with an absolute approach which is against euthanasia there are still unclear aspects.</a:t>
            </a:r>
            <a:endParaRPr lang="en-GB" b="1" dirty="0"/>
          </a:p>
        </p:txBody>
      </p:sp>
      <p:pic>
        <p:nvPicPr>
          <p:cNvPr id="4" name="Picture 3">
            <a:extLst>
              <a:ext uri="{FF2B5EF4-FFF2-40B4-BE49-F238E27FC236}">
                <a16:creationId xmlns:a16="http://schemas.microsoft.com/office/drawing/2014/main" id="{3C630206-E203-4BC7-83E4-04DC161DD0C9}"/>
              </a:ext>
            </a:extLst>
          </p:cNvPr>
          <p:cNvPicPr>
            <a:picLocks noChangeAspect="1"/>
          </p:cNvPicPr>
          <p:nvPr/>
        </p:nvPicPr>
        <p:blipFill>
          <a:blip r:embed="rId2"/>
          <a:stretch>
            <a:fillRect/>
          </a:stretch>
        </p:blipFill>
        <p:spPr>
          <a:xfrm>
            <a:off x="9810135" y="1390649"/>
            <a:ext cx="2190089" cy="2547169"/>
          </a:xfrm>
          <a:prstGeom prst="rect">
            <a:avLst/>
          </a:prstGeom>
        </p:spPr>
      </p:pic>
    </p:spTree>
    <p:extLst>
      <p:ext uri="{BB962C8B-B14F-4D97-AF65-F5344CB8AC3E}">
        <p14:creationId xmlns:p14="http://schemas.microsoft.com/office/powerpoint/2010/main" val="319238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2081"/>
            <a:ext cx="8229600" cy="706090"/>
          </a:xfrm>
          <a:ln>
            <a:solidFill>
              <a:schemeClr val="accent1"/>
            </a:solidFill>
          </a:ln>
        </p:spPr>
        <p:txBody>
          <a:bodyPr>
            <a:noAutofit/>
          </a:bodyPr>
          <a:lstStyle/>
          <a:p>
            <a:r>
              <a:rPr lang="en-GB" sz="3200" b="1" dirty="0"/>
              <a:t>View from the Leaders of the Catholic Church</a:t>
            </a:r>
          </a:p>
        </p:txBody>
      </p:sp>
      <p:sp>
        <p:nvSpPr>
          <p:cNvPr id="3" name="Content Placeholder 2"/>
          <p:cNvSpPr>
            <a:spLocks noGrp="1"/>
          </p:cNvSpPr>
          <p:nvPr>
            <p:ph idx="1"/>
          </p:nvPr>
        </p:nvSpPr>
        <p:spPr>
          <a:xfrm>
            <a:off x="589936" y="1697178"/>
            <a:ext cx="4365522" cy="4584426"/>
          </a:xfrm>
        </p:spPr>
        <p:txBody>
          <a:bodyPr>
            <a:normAutofit fontScale="70000" lnSpcReduction="20000"/>
          </a:bodyPr>
          <a:lstStyle/>
          <a:p>
            <a:pPr marL="0" indent="0" algn="just">
              <a:buNone/>
            </a:pPr>
            <a:r>
              <a:rPr lang="en-GB" sz="3400" b="1" dirty="0">
                <a:solidFill>
                  <a:srgbClr val="C00000"/>
                </a:solidFill>
              </a:rPr>
              <a:t>Pope John Paul 11</a:t>
            </a:r>
          </a:p>
          <a:p>
            <a:pPr algn="just"/>
            <a:r>
              <a:rPr lang="en-GB" dirty="0"/>
              <a:t>Pope John Paul II spoke out against using extreme measures to keep terminally ill people alive in 2002</a:t>
            </a:r>
          </a:p>
          <a:p>
            <a:pPr algn="just"/>
            <a:endParaRPr lang="en-GB" dirty="0"/>
          </a:p>
          <a:p>
            <a:pPr algn="just"/>
            <a:r>
              <a:rPr lang="en-GB" dirty="0"/>
              <a:t>The Pontiff, a frequent defender of the sanctity of human life, said using medical techniques to preserve a patient's life "at all costs" could be "useless and not fully respectful of the patient". </a:t>
            </a:r>
          </a:p>
          <a:p>
            <a:pPr algn="just"/>
            <a:endParaRPr lang="en-GB" dirty="0"/>
          </a:p>
          <a:p>
            <a:pPr algn="just"/>
            <a:r>
              <a:rPr lang="en-GB" dirty="0"/>
              <a:t>However he stated that euthanasia was ‘the deliberate and morally unacceptable killing of a human person’.</a:t>
            </a:r>
          </a:p>
        </p:txBody>
      </p:sp>
      <p:sp>
        <p:nvSpPr>
          <p:cNvPr id="4" name="TextBox 3"/>
          <p:cNvSpPr txBox="1"/>
          <p:nvPr/>
        </p:nvSpPr>
        <p:spPr>
          <a:xfrm>
            <a:off x="8268928" y="1505449"/>
            <a:ext cx="3333136" cy="4431983"/>
          </a:xfrm>
          <a:prstGeom prst="rect">
            <a:avLst/>
          </a:prstGeom>
          <a:noFill/>
        </p:spPr>
        <p:txBody>
          <a:bodyPr wrap="square" rtlCol="0">
            <a:spAutoFit/>
          </a:bodyPr>
          <a:lstStyle/>
          <a:p>
            <a:r>
              <a:rPr lang="en-GB" sz="2400" b="1" dirty="0">
                <a:solidFill>
                  <a:srgbClr val="C00000"/>
                </a:solidFill>
              </a:rPr>
              <a:t>Pope Francis (current leader</a:t>
            </a:r>
            <a:r>
              <a:rPr lang="en-GB" b="1" dirty="0">
                <a:solidFill>
                  <a:srgbClr val="C00000"/>
                </a:solidFill>
              </a:rPr>
              <a:t>)</a:t>
            </a:r>
          </a:p>
          <a:p>
            <a:endParaRPr lang="en-GB" b="1" dirty="0">
              <a:solidFill>
                <a:srgbClr val="C00000"/>
              </a:solidFill>
            </a:endParaRPr>
          </a:p>
          <a:p>
            <a:pPr marL="285750" indent="-285750">
              <a:buFont typeface="Arial" pitchFamily="34" charset="0"/>
              <a:buChar char="•"/>
            </a:pPr>
            <a:r>
              <a:rPr lang="en-GB" sz="2400" dirty="0"/>
              <a:t>Denounces euthanasia as a ‘a false sense of compassion’</a:t>
            </a:r>
          </a:p>
          <a:p>
            <a:pPr marL="285750" indent="-285750">
              <a:buFont typeface="Arial" pitchFamily="34" charset="0"/>
              <a:buChar char="•"/>
            </a:pPr>
            <a:endParaRPr lang="en-GB" sz="2400" dirty="0"/>
          </a:p>
          <a:p>
            <a:pPr marL="285750" indent="-285750">
              <a:buFont typeface="Arial" pitchFamily="34" charset="0"/>
              <a:buChar char="•"/>
            </a:pPr>
            <a:r>
              <a:rPr lang="en-GB" sz="2400" dirty="0"/>
              <a:t>Sees euthanasia as a symptom of our ‘throw away culture that does not properly care for our needy. ‘</a:t>
            </a:r>
            <a:endParaRPr lang="en-GB" b="1" dirty="0">
              <a:solidFill>
                <a:srgbClr val="C00000"/>
              </a:solidFill>
            </a:endParaRPr>
          </a:p>
        </p:txBody>
      </p:sp>
      <p:pic>
        <p:nvPicPr>
          <p:cNvPr id="5" name="Picture 4">
            <a:extLst>
              <a:ext uri="{FF2B5EF4-FFF2-40B4-BE49-F238E27FC236}">
                <a16:creationId xmlns:a16="http://schemas.microsoft.com/office/drawing/2014/main" id="{54DB47CC-FEC6-4AD0-B254-7E510301B310}"/>
              </a:ext>
            </a:extLst>
          </p:cNvPr>
          <p:cNvPicPr>
            <a:picLocks noChangeAspect="1"/>
          </p:cNvPicPr>
          <p:nvPr/>
        </p:nvPicPr>
        <p:blipFill>
          <a:blip r:embed="rId2"/>
          <a:stretch>
            <a:fillRect/>
          </a:stretch>
        </p:blipFill>
        <p:spPr>
          <a:xfrm>
            <a:off x="5270679" y="1536528"/>
            <a:ext cx="2683027" cy="2184912"/>
          </a:xfrm>
          <a:prstGeom prst="rect">
            <a:avLst/>
          </a:prstGeom>
        </p:spPr>
      </p:pic>
    </p:spTree>
    <p:extLst>
      <p:ext uri="{BB962C8B-B14F-4D97-AF65-F5344CB8AC3E}">
        <p14:creationId xmlns:p14="http://schemas.microsoft.com/office/powerpoint/2010/main" val="147776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67" y="473223"/>
            <a:ext cx="8291264" cy="1066130"/>
          </a:xfrm>
        </p:spPr>
        <p:style>
          <a:lnRef idx="2">
            <a:schemeClr val="accent1"/>
          </a:lnRef>
          <a:fillRef idx="1">
            <a:schemeClr val="lt1"/>
          </a:fillRef>
          <a:effectRef idx="0">
            <a:schemeClr val="accent1"/>
          </a:effectRef>
          <a:fontRef idx="minor">
            <a:schemeClr val="dk1"/>
          </a:fontRef>
        </p:style>
        <p:txBody>
          <a:bodyPr>
            <a:normAutofit/>
          </a:bodyPr>
          <a:lstStyle/>
          <a:p>
            <a:pPr algn="l"/>
            <a:r>
              <a:rPr lang="en-GB" dirty="0"/>
              <a:t>Anglican Teaching</a:t>
            </a:r>
          </a:p>
        </p:txBody>
      </p:sp>
      <p:sp>
        <p:nvSpPr>
          <p:cNvPr id="3" name="Content Placeholder 2"/>
          <p:cNvSpPr>
            <a:spLocks noGrp="1"/>
          </p:cNvSpPr>
          <p:nvPr>
            <p:ph idx="1"/>
          </p:nvPr>
        </p:nvSpPr>
        <p:spPr>
          <a:xfrm>
            <a:off x="744867" y="2012576"/>
            <a:ext cx="8694101" cy="4372201"/>
          </a:xfrm>
        </p:spPr>
        <p:txBody>
          <a:bodyPr>
            <a:normAutofit fontScale="92500" lnSpcReduction="20000"/>
          </a:bodyPr>
          <a:lstStyle/>
          <a:p>
            <a:pPr marL="0" indent="0">
              <a:buNone/>
            </a:pPr>
            <a:endParaRPr lang="en-GB" sz="2600" dirty="0"/>
          </a:p>
          <a:p>
            <a:pPr marL="0" indent="0">
              <a:buNone/>
            </a:pPr>
            <a:r>
              <a:rPr lang="en-GB" sz="2600" dirty="0"/>
              <a:t>The </a:t>
            </a:r>
            <a:r>
              <a:rPr lang="en-GB" sz="2600" i="1" dirty="0">
                <a:solidFill>
                  <a:srgbClr val="00B0F0"/>
                </a:solidFill>
              </a:rPr>
              <a:t>Church of England </a:t>
            </a:r>
            <a:r>
              <a:rPr lang="en-GB" sz="2600" dirty="0"/>
              <a:t>teaches that although the deliberate taking of human life is forbidden, there are strong arguments for people not to be kept alive at all costs when they are suffering intolerable pain. </a:t>
            </a:r>
          </a:p>
          <a:p>
            <a:endParaRPr lang="en-GB" sz="2600" dirty="0"/>
          </a:p>
          <a:p>
            <a:pPr marL="0" indent="0">
              <a:buNone/>
            </a:pPr>
            <a:r>
              <a:rPr lang="en-GB" sz="2600" dirty="0"/>
              <a:t>They believe that Euthanasia is wrong, but do not regard switching off life support machines when someone is technically ‘brain-dead’ as wrong (as God has already decided to end this life). Passive euthanasia is potentially acceptable – depending on the situation.</a:t>
            </a:r>
          </a:p>
          <a:p>
            <a:pPr marL="0" indent="0">
              <a:buNone/>
            </a:pPr>
            <a:endParaRPr lang="en-GB" sz="2600" dirty="0"/>
          </a:p>
          <a:p>
            <a:pPr marL="0" indent="0">
              <a:buNone/>
            </a:pPr>
            <a:r>
              <a:rPr lang="en-GB" sz="2600" dirty="0"/>
              <a:t>They believe in these extreme circumstances the most loving thing to do is the best – as they are more consequential in their approach. </a:t>
            </a:r>
            <a:r>
              <a:rPr lang="en-GB" sz="2600" dirty="0">
                <a:solidFill>
                  <a:srgbClr val="FF0000"/>
                </a:solidFill>
              </a:rPr>
              <a:t>They do not accept that active and voluntary euthanasia should be legalised.</a:t>
            </a:r>
          </a:p>
          <a:p>
            <a:pPr marL="0" indent="0" algn="ctr">
              <a:buNone/>
            </a:pPr>
            <a:endParaRPr lang="en-GB" dirty="0"/>
          </a:p>
        </p:txBody>
      </p:sp>
      <p:pic>
        <p:nvPicPr>
          <p:cNvPr id="7172" name="Picture 4" descr="http://1.bp.blogspot.com/-R_zsIC0WeNo/TvV2EtDkVTI/AAAAAAAAA5k/AunMoIuLBVo/s1600/Love-Thy-Neighbor.jpg"/>
          <p:cNvPicPr>
            <a:picLocks noChangeAspect="1" noChangeArrowheads="1"/>
          </p:cNvPicPr>
          <p:nvPr/>
        </p:nvPicPr>
        <p:blipFill>
          <a:blip r:embed="rId2" cstate="print"/>
          <a:srcRect b="13445"/>
          <a:stretch>
            <a:fillRect/>
          </a:stretch>
        </p:blipFill>
        <p:spPr bwMode="auto">
          <a:xfrm rot="612703">
            <a:off x="8004266" y="339345"/>
            <a:ext cx="4024697" cy="2198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2" descr="Image result for what would jesus do">
            <a:extLst>
              <a:ext uri="{FF2B5EF4-FFF2-40B4-BE49-F238E27FC236}">
                <a16:creationId xmlns:a16="http://schemas.microsoft.com/office/drawing/2014/main" id="{5E6A6EDE-86A0-43B2-B78D-40A04722276F}"/>
              </a:ext>
            </a:extLst>
          </p:cNvPr>
          <p:cNvSpPr>
            <a:spLocks noChangeAspect="1" noChangeArrowheads="1"/>
          </p:cNvSpPr>
          <p:nvPr/>
        </p:nvSpPr>
        <p:spPr bwMode="auto">
          <a:xfrm>
            <a:off x="5238750" y="2500313"/>
            <a:ext cx="1714500" cy="1857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E6071DAF-C746-4933-979C-DC3A3D3E034F}"/>
              </a:ext>
            </a:extLst>
          </p:cNvPr>
          <p:cNvPicPr>
            <a:picLocks noChangeAspect="1"/>
          </p:cNvPicPr>
          <p:nvPr/>
        </p:nvPicPr>
        <p:blipFill>
          <a:blip r:embed="rId3"/>
          <a:stretch>
            <a:fillRect/>
          </a:stretch>
        </p:blipFill>
        <p:spPr>
          <a:xfrm>
            <a:off x="9791546" y="4357688"/>
            <a:ext cx="2047875" cy="2219325"/>
          </a:xfrm>
          <a:prstGeom prst="rect">
            <a:avLst/>
          </a:prstGeom>
        </p:spPr>
      </p:pic>
    </p:spTree>
    <p:extLst>
      <p:ext uri="{BB962C8B-B14F-4D97-AF65-F5344CB8AC3E}">
        <p14:creationId xmlns:p14="http://schemas.microsoft.com/office/powerpoint/2010/main" val="236636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1680-F4D3-4452-AA5F-8231023F22C4}"/>
              </a:ext>
            </a:extLst>
          </p:cNvPr>
          <p:cNvSpPr>
            <a:spLocks noGrp="1"/>
          </p:cNvSpPr>
          <p:nvPr>
            <p:ph type="title"/>
          </p:nvPr>
        </p:nvSpPr>
        <p:spPr>
          <a:ln>
            <a:solidFill>
              <a:schemeClr val="accent1"/>
            </a:solidFill>
          </a:ln>
        </p:spPr>
        <p:txBody>
          <a:bodyPr/>
          <a:lstStyle/>
          <a:p>
            <a:r>
              <a:rPr lang="en-GB" b="1" dirty="0">
                <a:solidFill>
                  <a:srgbClr val="C00000"/>
                </a:solidFill>
              </a:rPr>
              <a:t>Evaluate: ‘Euthanasia should be a human right’</a:t>
            </a:r>
          </a:p>
        </p:txBody>
      </p:sp>
    </p:spTree>
    <p:extLst>
      <p:ext uri="{BB962C8B-B14F-4D97-AF65-F5344CB8AC3E}">
        <p14:creationId xmlns:p14="http://schemas.microsoft.com/office/powerpoint/2010/main" val="44429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5560" y="188640"/>
            <a:ext cx="7859216" cy="940966"/>
          </a:xfrm>
        </p:spPr>
        <p:style>
          <a:lnRef idx="1">
            <a:schemeClr val="accent2"/>
          </a:lnRef>
          <a:fillRef idx="2">
            <a:schemeClr val="accent2"/>
          </a:fillRef>
          <a:effectRef idx="1">
            <a:schemeClr val="accent2"/>
          </a:effectRef>
          <a:fontRef idx="minor">
            <a:schemeClr val="dk1"/>
          </a:fontRef>
        </p:style>
        <p:txBody>
          <a:bodyPr/>
          <a:lstStyle/>
          <a:p>
            <a:pPr algn="ctr"/>
            <a:r>
              <a:rPr lang="en-GB" dirty="0"/>
              <a:t>Rapid Recall!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2765107"/>
              </p:ext>
            </p:extLst>
          </p:nvPr>
        </p:nvGraphicFramePr>
        <p:xfrm>
          <a:off x="404733" y="1340768"/>
          <a:ext cx="11332566" cy="5209934"/>
        </p:xfrm>
        <a:graphic>
          <a:graphicData uri="http://schemas.openxmlformats.org/drawingml/2006/table">
            <a:tbl>
              <a:tblPr firstRow="1" bandRow="1">
                <a:tableStyleId>{5DA37D80-6434-44D0-A028-1B22A696006F}</a:tableStyleId>
              </a:tblPr>
              <a:tblGrid>
                <a:gridCol w="3777522">
                  <a:extLst>
                    <a:ext uri="{9D8B030D-6E8A-4147-A177-3AD203B41FA5}">
                      <a16:colId xmlns:a16="http://schemas.microsoft.com/office/drawing/2014/main" val="20000"/>
                    </a:ext>
                  </a:extLst>
                </a:gridCol>
                <a:gridCol w="3777522">
                  <a:extLst>
                    <a:ext uri="{9D8B030D-6E8A-4147-A177-3AD203B41FA5}">
                      <a16:colId xmlns:a16="http://schemas.microsoft.com/office/drawing/2014/main" val="20001"/>
                    </a:ext>
                  </a:extLst>
                </a:gridCol>
                <a:gridCol w="3777522">
                  <a:extLst>
                    <a:ext uri="{9D8B030D-6E8A-4147-A177-3AD203B41FA5}">
                      <a16:colId xmlns:a16="http://schemas.microsoft.com/office/drawing/2014/main" val="20002"/>
                    </a:ext>
                  </a:extLst>
                </a:gridCol>
              </a:tblGrid>
              <a:tr h="2604967">
                <a:tc>
                  <a:txBody>
                    <a:bodyPr/>
                    <a:lstStyle/>
                    <a:p>
                      <a:r>
                        <a:rPr lang="en-GB" dirty="0"/>
                        <a:t>5</a:t>
                      </a:r>
                      <a:r>
                        <a:rPr lang="en-GB" baseline="0" dirty="0"/>
                        <a:t> types of euthanasia</a:t>
                      </a:r>
                      <a:endParaRPr lang="en-GB" dirty="0"/>
                    </a:p>
                    <a:p>
                      <a:endParaRPr lang="en-GB" dirty="0"/>
                    </a:p>
                    <a:p>
                      <a:endParaRPr lang="en-GB" dirty="0"/>
                    </a:p>
                    <a:p>
                      <a:endParaRPr lang="en-GB" dirty="0"/>
                    </a:p>
                    <a:p>
                      <a:endParaRPr lang="en-GB" dirty="0"/>
                    </a:p>
                  </a:txBody>
                  <a:tcPr/>
                </a:tc>
                <a:tc>
                  <a:txBody>
                    <a:bodyPr/>
                    <a:lstStyle/>
                    <a:p>
                      <a:r>
                        <a:rPr lang="en-GB" dirty="0"/>
                        <a:t>Name</a:t>
                      </a:r>
                      <a:r>
                        <a:rPr lang="en-GB" baseline="0" dirty="0"/>
                        <a:t> 2 case studies we could use as evidence in a 12 mark question</a:t>
                      </a:r>
                      <a:endParaRPr lang="en-GB" dirty="0"/>
                    </a:p>
                  </a:txBody>
                  <a:tcPr/>
                </a:tc>
                <a:tc>
                  <a:txBody>
                    <a:bodyPr/>
                    <a:lstStyle/>
                    <a:p>
                      <a:r>
                        <a:rPr lang="en-GB" dirty="0"/>
                        <a:t>Church of England View</a:t>
                      </a:r>
                    </a:p>
                  </a:txBody>
                  <a:tcPr/>
                </a:tc>
                <a:extLst>
                  <a:ext uri="{0D108BD9-81ED-4DB2-BD59-A6C34878D82A}">
                    <a16:rowId xmlns:a16="http://schemas.microsoft.com/office/drawing/2014/main" val="10000"/>
                  </a:ext>
                </a:extLst>
              </a:tr>
              <a:tr h="2604967">
                <a:tc>
                  <a:txBody>
                    <a:bodyPr/>
                    <a:lstStyle/>
                    <a:p>
                      <a:r>
                        <a:rPr lang="en-GB" dirty="0"/>
                        <a:t>Give</a:t>
                      </a:r>
                      <a:r>
                        <a:rPr lang="en-GB" baseline="0" dirty="0"/>
                        <a:t> one Bible teaching against voluntary euthanasia</a:t>
                      </a:r>
                      <a:endParaRPr lang="en-GB" dirty="0"/>
                    </a:p>
                    <a:p>
                      <a:endParaRPr lang="en-GB" dirty="0"/>
                    </a:p>
                    <a:p>
                      <a:endParaRPr lang="en-GB" dirty="0"/>
                    </a:p>
                    <a:p>
                      <a:endParaRPr lang="en-GB" dirty="0"/>
                    </a:p>
                    <a:p>
                      <a:endParaRPr lang="en-GB" dirty="0"/>
                    </a:p>
                  </a:txBody>
                  <a:tcPr/>
                </a:tc>
                <a:tc>
                  <a:txBody>
                    <a:bodyPr/>
                    <a:lstStyle/>
                    <a:p>
                      <a:r>
                        <a:rPr lang="en-GB" dirty="0"/>
                        <a:t>Explain</a:t>
                      </a:r>
                      <a:r>
                        <a:rPr lang="en-GB" baseline="0" dirty="0"/>
                        <a:t> the Quality of life argument</a:t>
                      </a:r>
                      <a:endParaRPr lang="en-GB" dirty="0"/>
                    </a:p>
                  </a:txBody>
                  <a:tcPr/>
                </a:tc>
                <a:tc>
                  <a:txBody>
                    <a:bodyPr/>
                    <a:lstStyle/>
                    <a:p>
                      <a:r>
                        <a:rPr lang="en-GB" dirty="0"/>
                        <a:t>How does Sanctity of Life</a:t>
                      </a:r>
                      <a:r>
                        <a:rPr lang="en-GB" baseline="0" dirty="0"/>
                        <a:t> relate to euthanasia</a:t>
                      </a:r>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945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en-GB" dirty="0"/>
              <a:t>Excellence Writer’s palette DIRT</a:t>
            </a:r>
          </a:p>
        </p:txBody>
      </p:sp>
      <p:sp>
        <p:nvSpPr>
          <p:cNvPr id="6" name="Content Placeholder 5"/>
          <p:cNvSpPr>
            <a:spLocks noGrp="1"/>
          </p:cNvSpPr>
          <p:nvPr>
            <p:ph sz="half" idx="1"/>
          </p:nvPr>
        </p:nvSpPr>
        <p:spPr>
          <a:xfrm>
            <a:off x="304150" y="2275128"/>
            <a:ext cx="3096344" cy="3975769"/>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0" indent="0" algn="ctr">
              <a:buNone/>
            </a:pPr>
            <a:r>
              <a:rPr lang="en-GB" dirty="0">
                <a:solidFill>
                  <a:schemeClr val="accent1"/>
                </a:solidFill>
              </a:rPr>
              <a:t>Explain two Christian views about fertility treatments (5)</a:t>
            </a:r>
          </a:p>
          <a:p>
            <a:pPr marL="0" indent="0" algn="ctr">
              <a:buNone/>
            </a:pPr>
            <a:endParaRPr lang="en-GB" dirty="0"/>
          </a:p>
          <a:p>
            <a:pPr marL="0" indent="0" algn="ctr">
              <a:buNone/>
            </a:pPr>
            <a:r>
              <a:rPr lang="en-GB" dirty="0"/>
              <a:t>Use the targets on your work and the grid to improve your work</a:t>
            </a:r>
          </a:p>
          <a:p>
            <a:pPr marL="0" indent="0" algn="ctr">
              <a:buNone/>
            </a:pPr>
            <a:endParaRPr lang="en-GB" dirty="0"/>
          </a:p>
          <a:p>
            <a:pPr marL="0" indent="0" algn="ctr">
              <a:buNone/>
            </a:pPr>
            <a:r>
              <a:rPr lang="en-GB" dirty="0"/>
              <a:t>Check through your work crossing off the things you have used from the grid</a:t>
            </a:r>
          </a:p>
        </p:txBody>
      </p:sp>
      <p:graphicFrame>
        <p:nvGraphicFramePr>
          <p:cNvPr id="11" name="Table 10"/>
          <p:cNvGraphicFramePr>
            <a:graphicFrameLocks noGrp="1"/>
          </p:cNvGraphicFramePr>
          <p:nvPr>
            <p:extLst>
              <p:ext uri="{D42A27DB-BD31-4B8C-83A1-F6EECF244321}">
                <p14:modId xmlns:p14="http://schemas.microsoft.com/office/powerpoint/2010/main" val="3520294742"/>
              </p:ext>
            </p:extLst>
          </p:nvPr>
        </p:nvGraphicFramePr>
        <p:xfrm>
          <a:off x="3868814" y="1989450"/>
          <a:ext cx="7658621" cy="4621212"/>
        </p:xfrm>
        <a:graphic>
          <a:graphicData uri="http://schemas.openxmlformats.org/drawingml/2006/table">
            <a:tbl>
              <a:tblPr firstRow="1" bandRow="1">
                <a:tableStyleId>{00A15C55-8517-42AA-B614-E9B94910E393}</a:tableStyleId>
              </a:tblPr>
              <a:tblGrid>
                <a:gridCol w="2489052">
                  <a:extLst>
                    <a:ext uri="{9D8B030D-6E8A-4147-A177-3AD203B41FA5}">
                      <a16:colId xmlns:a16="http://schemas.microsoft.com/office/drawing/2014/main" val="20000"/>
                    </a:ext>
                  </a:extLst>
                </a:gridCol>
                <a:gridCol w="2776250">
                  <a:extLst>
                    <a:ext uri="{9D8B030D-6E8A-4147-A177-3AD203B41FA5}">
                      <a16:colId xmlns:a16="http://schemas.microsoft.com/office/drawing/2014/main" val="20001"/>
                    </a:ext>
                  </a:extLst>
                </a:gridCol>
                <a:gridCol w="2393319">
                  <a:extLst>
                    <a:ext uri="{9D8B030D-6E8A-4147-A177-3AD203B41FA5}">
                      <a16:colId xmlns:a16="http://schemas.microsoft.com/office/drawing/2014/main" val="20002"/>
                    </a:ext>
                  </a:extLst>
                </a:gridCol>
              </a:tblGrid>
              <a:tr h="2146850">
                <a:tc>
                  <a:txBody>
                    <a:bodyPr/>
                    <a:lstStyle/>
                    <a:p>
                      <a:pPr algn="ctr"/>
                      <a:r>
                        <a:rPr lang="en-GB" sz="2400" dirty="0"/>
                        <a:t>Use a quote or piece of evidence in every paragraph</a:t>
                      </a:r>
                      <a:r>
                        <a:rPr lang="en-GB" sz="2400" baseline="0" dirty="0"/>
                        <a:t> in your answer</a:t>
                      </a:r>
                      <a:endParaRPr lang="en-GB" sz="2400" dirty="0"/>
                    </a:p>
                  </a:txBody>
                  <a:tcPr/>
                </a:tc>
                <a:tc>
                  <a:txBody>
                    <a:bodyPr/>
                    <a:lstStyle/>
                    <a:p>
                      <a:pPr algn="ctr"/>
                      <a:r>
                        <a:rPr lang="en-GB" sz="2400" dirty="0"/>
                        <a:t>Explained the meaning of any quotes that you may have used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Written in two clear,</a:t>
                      </a:r>
                      <a:r>
                        <a:rPr lang="en-GB" sz="2400" baseline="0" dirty="0"/>
                        <a:t> well organised paragraphs</a:t>
                      </a:r>
                      <a:endParaRPr lang="en-GB" sz="2400" dirty="0"/>
                    </a:p>
                  </a:txBody>
                  <a:tcPr/>
                </a:tc>
                <a:extLst>
                  <a:ext uri="{0D108BD9-81ED-4DB2-BD59-A6C34878D82A}">
                    <a16:rowId xmlns:a16="http://schemas.microsoft.com/office/drawing/2014/main" val="10000"/>
                  </a:ext>
                </a:extLst>
              </a:tr>
              <a:tr h="2474362">
                <a:tc>
                  <a:txBody>
                    <a:bodyPr/>
                    <a:lstStyle/>
                    <a:p>
                      <a:pPr algn="ctr"/>
                      <a:r>
                        <a:rPr lang="en-GB" sz="2000" b="1" dirty="0"/>
                        <a:t>What</a:t>
                      </a:r>
                      <a:r>
                        <a:rPr lang="en-GB" sz="2000" b="1" baseline="0" dirty="0"/>
                        <a:t> would a consequentialist approach be to this issue and which denomination might it belong to?</a:t>
                      </a:r>
                      <a:endParaRPr lang="en-GB" sz="2000" b="1" dirty="0"/>
                    </a:p>
                  </a:txBody>
                  <a:tcPr/>
                </a:tc>
                <a:tc>
                  <a:txBody>
                    <a:bodyPr/>
                    <a:lstStyle/>
                    <a:p>
                      <a:pPr algn="ctr"/>
                      <a:r>
                        <a:rPr lang="en-GB" sz="2000" b="1" dirty="0"/>
                        <a:t>Explained all key terms:</a:t>
                      </a:r>
                    </a:p>
                    <a:p>
                      <a:pPr algn="ctr"/>
                      <a:r>
                        <a:rPr lang="en-GB" sz="2000" b="1" dirty="0"/>
                        <a:t>Sanctity of life</a:t>
                      </a:r>
                    </a:p>
                    <a:p>
                      <a:pPr algn="ctr"/>
                      <a:r>
                        <a:rPr lang="en-GB" sz="2000" b="1" dirty="0"/>
                        <a:t>IVF</a:t>
                      </a:r>
                    </a:p>
                    <a:p>
                      <a:pPr algn="ctr"/>
                      <a:r>
                        <a:rPr lang="en-GB" sz="2000" b="1" dirty="0"/>
                        <a:t>ED</a:t>
                      </a:r>
                    </a:p>
                    <a:p>
                      <a:pPr algn="ctr"/>
                      <a:r>
                        <a:rPr lang="en-GB" sz="2000" b="1" dirty="0"/>
                        <a:t>SD</a:t>
                      </a:r>
                    </a:p>
                    <a:p>
                      <a:pPr algn="ctr"/>
                      <a:r>
                        <a:rPr lang="en-GB" sz="2000" b="1" dirty="0"/>
                        <a:t>Surrogate</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What</a:t>
                      </a:r>
                      <a:r>
                        <a:rPr lang="en-GB" sz="2000" b="1" baseline="0" dirty="0"/>
                        <a:t> would a deontological approach be to this issue and which denomination might it belong to?</a:t>
                      </a:r>
                      <a:endParaRPr lang="en-GB" sz="2000" b="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tc>
                <a:extLst>
                  <a:ext uri="{0D108BD9-81ED-4DB2-BD59-A6C34878D82A}">
                    <a16:rowId xmlns:a16="http://schemas.microsoft.com/office/drawing/2014/main" val="10001"/>
                  </a:ext>
                </a:extLst>
              </a:tr>
            </a:tbl>
          </a:graphicData>
        </a:graphic>
      </p:graphicFrame>
      <p:pic>
        <p:nvPicPr>
          <p:cNvPr id="8196" name="Picture 4" descr="Image result for palette"/>
          <p:cNvPicPr>
            <a:picLocks noChangeAspect="1" noChangeArrowheads="1"/>
          </p:cNvPicPr>
          <p:nvPr/>
        </p:nvPicPr>
        <p:blipFill>
          <a:blip r:embed="rId2" cstate="print"/>
          <a:srcRect b="13825"/>
          <a:stretch>
            <a:fillRect/>
          </a:stretch>
        </p:blipFill>
        <p:spPr bwMode="auto">
          <a:xfrm>
            <a:off x="10407423" y="66363"/>
            <a:ext cx="1784577" cy="1132850"/>
          </a:xfrm>
          <a:prstGeom prst="rect">
            <a:avLst/>
          </a:prstGeom>
          <a:ln>
            <a:noFill/>
          </a:ln>
          <a:effectLst>
            <a:softEdge rad="112500"/>
          </a:effectLst>
        </p:spPr>
      </p:pic>
      <p:pic>
        <p:nvPicPr>
          <p:cNvPr id="12" name="Picture 4" descr="Image result for palette"/>
          <p:cNvPicPr>
            <a:picLocks noChangeAspect="1" noChangeArrowheads="1"/>
          </p:cNvPicPr>
          <p:nvPr/>
        </p:nvPicPr>
        <p:blipFill>
          <a:blip r:embed="rId2" cstate="print"/>
          <a:srcRect b="13825"/>
          <a:stretch>
            <a:fillRect/>
          </a:stretch>
        </p:blipFill>
        <p:spPr bwMode="auto">
          <a:xfrm>
            <a:off x="0" y="-1"/>
            <a:ext cx="1889118" cy="1199213"/>
          </a:xfrm>
          <a:prstGeom prst="rect">
            <a:avLst/>
          </a:prstGeom>
          <a:ln>
            <a:noFill/>
          </a:ln>
          <a:effectLst>
            <a:softEdge rad="112500"/>
          </a:effectLst>
        </p:spPr>
      </p:pic>
    </p:spTree>
    <p:extLst>
      <p:ext uri="{BB962C8B-B14F-4D97-AF65-F5344CB8AC3E}">
        <p14:creationId xmlns:p14="http://schemas.microsoft.com/office/powerpoint/2010/main" val="120600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381" y="560261"/>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Voluntary Euthanasia</a:t>
            </a:r>
          </a:p>
        </p:txBody>
      </p:sp>
      <p:sp>
        <p:nvSpPr>
          <p:cNvPr id="3" name="TextBox 2"/>
          <p:cNvSpPr txBox="1"/>
          <p:nvPr/>
        </p:nvSpPr>
        <p:spPr>
          <a:xfrm>
            <a:off x="466381" y="1869178"/>
            <a:ext cx="374441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dirty="0"/>
              <a:t>Involuntary Euthanasia</a:t>
            </a:r>
          </a:p>
        </p:txBody>
      </p:sp>
      <p:sp>
        <p:nvSpPr>
          <p:cNvPr id="4" name="TextBox 3"/>
          <p:cNvSpPr txBox="1"/>
          <p:nvPr/>
        </p:nvSpPr>
        <p:spPr>
          <a:xfrm>
            <a:off x="445228" y="2978352"/>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Passive Euthanasia</a:t>
            </a:r>
          </a:p>
        </p:txBody>
      </p:sp>
      <p:sp>
        <p:nvSpPr>
          <p:cNvPr id="5" name="TextBox 4"/>
          <p:cNvSpPr txBox="1"/>
          <p:nvPr/>
        </p:nvSpPr>
        <p:spPr>
          <a:xfrm>
            <a:off x="466381" y="4149081"/>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Active Euthanasia</a:t>
            </a:r>
          </a:p>
        </p:txBody>
      </p:sp>
      <p:sp>
        <p:nvSpPr>
          <p:cNvPr id="6" name="TextBox 5"/>
          <p:cNvSpPr txBox="1"/>
          <p:nvPr/>
        </p:nvSpPr>
        <p:spPr>
          <a:xfrm>
            <a:off x="518970" y="5759130"/>
            <a:ext cx="3744416" cy="5386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900" dirty="0"/>
              <a:t>Compulsory Euthanasia</a:t>
            </a:r>
          </a:p>
        </p:txBody>
      </p:sp>
      <p:sp>
        <p:nvSpPr>
          <p:cNvPr id="7" name="TextBox 6"/>
          <p:cNvSpPr txBox="1"/>
          <p:nvPr/>
        </p:nvSpPr>
        <p:spPr>
          <a:xfrm>
            <a:off x="5591944" y="5373217"/>
            <a:ext cx="496855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Arial" charset="0"/>
              </a:rPr>
              <a:t>Euthanasia is performed because the patient has asked for it. e.g. a cancer patient who asks for a drug to quicken their death </a:t>
            </a:r>
          </a:p>
        </p:txBody>
      </p:sp>
      <p:sp>
        <p:nvSpPr>
          <p:cNvPr id="8" name="TextBox 7"/>
          <p:cNvSpPr txBox="1"/>
          <p:nvPr/>
        </p:nvSpPr>
        <p:spPr>
          <a:xfrm>
            <a:off x="5591944" y="476672"/>
            <a:ext cx="49685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Tahoma" pitchFamily="34" charset="0"/>
                <a:cs typeface="Tahoma" pitchFamily="34" charset="0"/>
              </a:rPr>
              <a:t>Euthanasia is performed without the dying person being told.</a:t>
            </a:r>
            <a:r>
              <a:rPr lang="en-GB" sz="2000" dirty="0"/>
              <a:t> </a:t>
            </a:r>
            <a:r>
              <a:rPr lang="en-GB" sz="2000" dirty="0">
                <a:latin typeface="Tahoma" pitchFamily="34" charset="0"/>
              </a:rPr>
              <a:t>e.g. a coma patient.</a:t>
            </a:r>
          </a:p>
        </p:txBody>
      </p:sp>
      <p:sp>
        <p:nvSpPr>
          <p:cNvPr id="9" name="TextBox 8"/>
          <p:cNvSpPr txBox="1"/>
          <p:nvPr/>
        </p:nvSpPr>
        <p:spPr>
          <a:xfrm>
            <a:off x="5591944" y="2924944"/>
            <a:ext cx="49685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dirty="0">
                <a:latin typeface="Tahoma" pitchFamily="34" charset="0"/>
                <a:cs typeface="Tahoma" pitchFamily="34" charset="0"/>
              </a:rPr>
              <a:t>Doctors give a painkilling drug but do nothing to save the patient.</a:t>
            </a:r>
            <a:r>
              <a:rPr lang="en-GB" sz="2000" dirty="0">
                <a:latin typeface="Arial" charset="0"/>
              </a:rPr>
              <a:t> </a:t>
            </a:r>
          </a:p>
        </p:txBody>
      </p:sp>
      <p:sp>
        <p:nvSpPr>
          <p:cNvPr id="10" name="TextBox 9"/>
          <p:cNvSpPr txBox="1"/>
          <p:nvPr/>
        </p:nvSpPr>
        <p:spPr>
          <a:xfrm>
            <a:off x="5591944" y="1556793"/>
            <a:ext cx="4968552"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t>Doctors give the patient pain killing drugs knowing that the drug will also kill the patient.</a:t>
            </a:r>
          </a:p>
        </p:txBody>
      </p:sp>
      <p:sp>
        <p:nvSpPr>
          <p:cNvPr id="11" name="TextBox 10"/>
          <p:cNvSpPr txBox="1"/>
          <p:nvPr/>
        </p:nvSpPr>
        <p:spPr>
          <a:xfrm>
            <a:off x="5591944" y="4149081"/>
            <a:ext cx="4968552"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Arial" charset="0"/>
              </a:rPr>
              <a:t>Euthanasia has to be performed because a person has a certain illness or has reached a certain age. (NOT LEGAL)</a:t>
            </a:r>
          </a:p>
        </p:txBody>
      </p:sp>
    </p:spTree>
    <p:extLst>
      <p:ext uri="{BB962C8B-B14F-4D97-AF65-F5344CB8AC3E}">
        <p14:creationId xmlns:p14="http://schemas.microsoft.com/office/powerpoint/2010/main" val="143114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298" y="545195"/>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Voluntary Euthanasia</a:t>
            </a:r>
          </a:p>
        </p:txBody>
      </p:sp>
      <p:sp>
        <p:nvSpPr>
          <p:cNvPr id="3" name="TextBox 2"/>
          <p:cNvSpPr txBox="1"/>
          <p:nvPr/>
        </p:nvSpPr>
        <p:spPr>
          <a:xfrm>
            <a:off x="1233298" y="1801851"/>
            <a:ext cx="374441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dirty="0"/>
              <a:t>Involuntary Euthanasia</a:t>
            </a:r>
          </a:p>
        </p:txBody>
      </p:sp>
      <p:sp>
        <p:nvSpPr>
          <p:cNvPr id="4" name="TextBox 3"/>
          <p:cNvSpPr txBox="1"/>
          <p:nvPr/>
        </p:nvSpPr>
        <p:spPr>
          <a:xfrm>
            <a:off x="1233298" y="3032084"/>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Passive Euthanasia</a:t>
            </a:r>
          </a:p>
        </p:txBody>
      </p:sp>
      <p:sp>
        <p:nvSpPr>
          <p:cNvPr id="5" name="TextBox 4"/>
          <p:cNvSpPr txBox="1"/>
          <p:nvPr/>
        </p:nvSpPr>
        <p:spPr>
          <a:xfrm>
            <a:off x="1233298" y="4149081"/>
            <a:ext cx="37444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dirty="0"/>
              <a:t>Active Euthanasia</a:t>
            </a:r>
          </a:p>
        </p:txBody>
      </p:sp>
      <p:sp>
        <p:nvSpPr>
          <p:cNvPr id="6" name="TextBox 5"/>
          <p:cNvSpPr txBox="1"/>
          <p:nvPr/>
        </p:nvSpPr>
        <p:spPr>
          <a:xfrm>
            <a:off x="1233298" y="5755759"/>
            <a:ext cx="3744416" cy="5386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900" dirty="0"/>
              <a:t>Compulsory Euthanasia</a:t>
            </a:r>
          </a:p>
        </p:txBody>
      </p:sp>
      <p:sp>
        <p:nvSpPr>
          <p:cNvPr id="7" name="TextBox 6"/>
          <p:cNvSpPr txBox="1"/>
          <p:nvPr/>
        </p:nvSpPr>
        <p:spPr>
          <a:xfrm>
            <a:off x="5591944" y="116633"/>
            <a:ext cx="496855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Arial" charset="0"/>
              </a:rPr>
              <a:t>Euthanasia is performed because the patient has asked for it. e.g. a cancer patient who asks for a drug to quicken their death </a:t>
            </a:r>
          </a:p>
        </p:txBody>
      </p:sp>
      <p:sp>
        <p:nvSpPr>
          <p:cNvPr id="8" name="TextBox 7"/>
          <p:cNvSpPr txBox="1"/>
          <p:nvPr/>
        </p:nvSpPr>
        <p:spPr>
          <a:xfrm>
            <a:off x="5591944" y="1772816"/>
            <a:ext cx="49685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Tahoma" pitchFamily="34" charset="0"/>
                <a:cs typeface="Tahoma" pitchFamily="34" charset="0"/>
              </a:rPr>
              <a:t>Euthanasia is performed without the dying person being told.</a:t>
            </a:r>
            <a:r>
              <a:rPr lang="en-GB" sz="2000" dirty="0"/>
              <a:t> </a:t>
            </a:r>
            <a:r>
              <a:rPr lang="en-GB" sz="2000" dirty="0">
                <a:latin typeface="Tahoma" pitchFamily="34" charset="0"/>
              </a:rPr>
              <a:t>e.g. a coma patient.</a:t>
            </a:r>
          </a:p>
        </p:txBody>
      </p:sp>
      <p:sp>
        <p:nvSpPr>
          <p:cNvPr id="9" name="TextBox 8"/>
          <p:cNvSpPr txBox="1"/>
          <p:nvPr/>
        </p:nvSpPr>
        <p:spPr>
          <a:xfrm>
            <a:off x="5591944" y="2924944"/>
            <a:ext cx="49685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dirty="0">
                <a:latin typeface="Tahoma" pitchFamily="34" charset="0"/>
                <a:cs typeface="Tahoma" pitchFamily="34" charset="0"/>
              </a:rPr>
              <a:t>Doctors give a painkilling drug but do nothing to save the patient.</a:t>
            </a:r>
            <a:r>
              <a:rPr lang="en-GB" sz="2000" dirty="0">
                <a:latin typeface="Arial" charset="0"/>
              </a:rPr>
              <a:t> </a:t>
            </a:r>
          </a:p>
        </p:txBody>
      </p:sp>
      <p:sp>
        <p:nvSpPr>
          <p:cNvPr id="10" name="TextBox 9"/>
          <p:cNvSpPr txBox="1"/>
          <p:nvPr/>
        </p:nvSpPr>
        <p:spPr>
          <a:xfrm>
            <a:off x="5663952" y="4005065"/>
            <a:ext cx="48965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t>Doctors give the patient pain killing drugs knowing that the drug will also kill the patient.</a:t>
            </a:r>
          </a:p>
        </p:txBody>
      </p:sp>
      <p:sp>
        <p:nvSpPr>
          <p:cNvPr id="11" name="TextBox 10"/>
          <p:cNvSpPr txBox="1"/>
          <p:nvPr/>
        </p:nvSpPr>
        <p:spPr>
          <a:xfrm>
            <a:off x="5663952" y="5517233"/>
            <a:ext cx="48965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ct val="50000"/>
              </a:spcBef>
            </a:pPr>
            <a:r>
              <a:rPr lang="en-GB" sz="2000" dirty="0">
                <a:latin typeface="Arial" charset="0"/>
              </a:rPr>
              <a:t>Euthanasia has to be performed because a person has a certain illness or has reached a certain age. (NOT LEGAL)</a:t>
            </a:r>
          </a:p>
        </p:txBody>
      </p:sp>
    </p:spTree>
    <p:extLst>
      <p:ext uri="{BB962C8B-B14F-4D97-AF65-F5344CB8AC3E}">
        <p14:creationId xmlns:p14="http://schemas.microsoft.com/office/powerpoint/2010/main" val="174029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6850"/>
            <a:ext cx="12192000" cy="32255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000" b="1" dirty="0">
                <a:latin typeface="Comic Sans MS" panose="030F0702030302020204" pitchFamily="66" charset="0"/>
              </a:rPr>
              <a:t>Recall: Ethical Issue - Euthanasia</a:t>
            </a:r>
          </a:p>
        </p:txBody>
      </p:sp>
      <p:sp>
        <p:nvSpPr>
          <p:cNvPr id="11" name="Rectangle 10"/>
          <p:cNvSpPr/>
          <p:nvPr/>
        </p:nvSpPr>
        <p:spPr>
          <a:xfrm>
            <a:off x="-8235" y="323797"/>
            <a:ext cx="3665836" cy="6534204"/>
          </a:xfrm>
          <a:prstGeom prst="rect">
            <a:avLst/>
          </a:prstGeom>
          <a:solidFill>
            <a:srgbClr val="C6DCF0"/>
          </a:solidFill>
          <a:ln/>
        </p:spPr>
        <p:style>
          <a:lnRef idx="1">
            <a:schemeClr val="accent1"/>
          </a:lnRef>
          <a:fillRef idx="2">
            <a:schemeClr val="accent1"/>
          </a:fillRef>
          <a:effectRef idx="1">
            <a:schemeClr val="accent1"/>
          </a:effectRef>
          <a:fontRef idx="minor">
            <a:schemeClr val="dk1"/>
          </a:fontRef>
        </p:style>
        <p:txBody>
          <a:bodyPr rtlCol="0" anchor="t"/>
          <a:lstStyle/>
          <a:p>
            <a:r>
              <a:rPr lang="en-GB" sz="1050" u="sng" dirty="0">
                <a:latin typeface="Comic Sans MS" panose="030F0702030302020204" pitchFamily="66" charset="0"/>
              </a:rPr>
              <a:t>Define the following:</a:t>
            </a:r>
          </a:p>
          <a:p>
            <a:endParaRPr lang="en-GB" sz="1050" dirty="0">
              <a:latin typeface="Comic Sans MS" panose="030F0702030302020204" pitchFamily="66" charset="0"/>
            </a:endParaRPr>
          </a:p>
          <a:p>
            <a:pPr fontAlgn="t"/>
            <a:r>
              <a:rPr lang="en-GB" sz="1050" dirty="0">
                <a:solidFill>
                  <a:schemeClr val="tx1"/>
                </a:solidFill>
                <a:latin typeface="Comic Sans MS" panose="030F0702030302020204" pitchFamily="66" charset="0"/>
              </a:rPr>
              <a:t>Voluntary euthanasia -</a:t>
            </a:r>
          </a:p>
          <a:p>
            <a:pPr fontAlgn="t"/>
            <a:endParaRPr lang="en-GB" sz="1050" dirty="0">
              <a:solidFill>
                <a:schemeClr val="tx1"/>
              </a:solidFill>
              <a:latin typeface="Comic Sans MS" panose="030F0702030302020204" pitchFamily="66" charset="0"/>
            </a:endParaRPr>
          </a:p>
          <a:p>
            <a:endParaRPr lang="en-GB" sz="1050" dirty="0">
              <a:solidFill>
                <a:schemeClr val="tx1"/>
              </a:solidFill>
              <a:latin typeface="Comic Sans MS" panose="030F0702030302020204" pitchFamily="66" charset="0"/>
            </a:endParaRPr>
          </a:p>
          <a:p>
            <a:r>
              <a:rPr lang="en-GB" sz="1050" dirty="0">
                <a:solidFill>
                  <a:schemeClr val="tx1"/>
                </a:solidFill>
                <a:latin typeface="Comic Sans MS" panose="030F0702030302020204" pitchFamily="66" charset="0"/>
              </a:rPr>
              <a:t>Active euthanasia –</a:t>
            </a:r>
          </a:p>
          <a:p>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Involuntary euthanasia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Living Will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DNR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err="1">
                <a:solidFill>
                  <a:schemeClr val="tx1"/>
                </a:solidFill>
                <a:latin typeface="Comic Sans MS" panose="030F0702030302020204" pitchFamily="66" charset="0"/>
              </a:rPr>
              <a:t>Dignitas</a:t>
            </a:r>
            <a:r>
              <a:rPr lang="en-GB" sz="1050" dirty="0">
                <a:solidFill>
                  <a:schemeClr val="tx1"/>
                </a:solidFill>
                <a:latin typeface="Comic Sans MS" panose="030F0702030302020204" pitchFamily="66" charset="0"/>
              </a:rPr>
              <a:t>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Care Not Killing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Palliative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Respite –</a:t>
            </a: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a:p>
            <a:pPr fontAlgn="t"/>
            <a:r>
              <a:rPr lang="en-GB" sz="1050" dirty="0">
                <a:solidFill>
                  <a:schemeClr val="tx1"/>
                </a:solidFill>
                <a:latin typeface="Comic Sans MS" panose="030F0702030302020204" pitchFamily="66" charset="0"/>
              </a:rPr>
              <a:t> </a:t>
            </a: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u="sng" dirty="0">
              <a:latin typeface="Comic Sans MS" panose="030F0702030302020204" pitchFamily="66" charset="0"/>
            </a:endParaRPr>
          </a:p>
          <a:p>
            <a:endParaRPr lang="en-GB" sz="1050" b="1" dirty="0">
              <a:solidFill>
                <a:schemeClr val="tx1"/>
              </a:solidFill>
              <a:latin typeface="Comic Sans MS" panose="030F0702030302020204" pitchFamily="66" charset="0"/>
            </a:endParaRPr>
          </a:p>
        </p:txBody>
      </p:sp>
      <p:sp>
        <p:nvSpPr>
          <p:cNvPr id="31" name="Rectangle 30"/>
          <p:cNvSpPr/>
          <p:nvPr/>
        </p:nvSpPr>
        <p:spPr>
          <a:xfrm>
            <a:off x="3657601" y="323796"/>
            <a:ext cx="4021429" cy="1797794"/>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en-GB" sz="1050" dirty="0">
                <a:latin typeface="Comic Sans MS" panose="030F0702030302020204" pitchFamily="66" charset="0"/>
              </a:rPr>
              <a:t>Sanctity of Life</a:t>
            </a:r>
          </a:p>
        </p:txBody>
      </p:sp>
      <p:sp>
        <p:nvSpPr>
          <p:cNvPr id="37" name="Rectangle 36"/>
          <p:cNvSpPr/>
          <p:nvPr/>
        </p:nvSpPr>
        <p:spPr>
          <a:xfrm>
            <a:off x="3641135" y="2067729"/>
            <a:ext cx="4013196" cy="2226131"/>
          </a:xfrm>
          <a:prstGeom prst="rect">
            <a:avLst/>
          </a:prstGeom>
          <a:solidFill>
            <a:srgbClr val="C6DCF0"/>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b="1" dirty="0"/>
              <a:t>Suffering is a Test of Faith:</a:t>
            </a: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a:latin typeface="Comic Sans MS" panose="030F0702030302020204" pitchFamily="66" charset="0"/>
            </a:endParaRPr>
          </a:p>
          <a:p>
            <a:pPr algn="ctr"/>
            <a:endParaRPr lang="en-GB" sz="1200" dirty="0">
              <a:latin typeface="Comic Sans MS" panose="030F0702030302020204" pitchFamily="66" charset="0"/>
            </a:endParaRPr>
          </a:p>
          <a:p>
            <a:pPr algn="ctr"/>
            <a:r>
              <a:rPr lang="en-GB" sz="1200" dirty="0">
                <a:latin typeface="Comic Sans MS" panose="030F0702030302020204" pitchFamily="66" charset="0"/>
              </a:rPr>
              <a:t>Bible example Job:</a:t>
            </a:r>
          </a:p>
        </p:txBody>
      </p:sp>
      <p:sp>
        <p:nvSpPr>
          <p:cNvPr id="60" name="Rectangle 59"/>
          <p:cNvSpPr/>
          <p:nvPr/>
        </p:nvSpPr>
        <p:spPr>
          <a:xfrm>
            <a:off x="3657602" y="4293860"/>
            <a:ext cx="4013196" cy="2564141"/>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t"/>
          <a:lstStyle/>
          <a:p>
            <a:pPr algn="ctr"/>
            <a:r>
              <a:rPr lang="en-GB" sz="1050" dirty="0">
                <a:latin typeface="Comic Sans MS" panose="030F0702030302020204" pitchFamily="66" charset="0"/>
              </a:rPr>
              <a:t>Suffering due to Free Will and Sin:</a:t>
            </a:r>
          </a:p>
          <a:p>
            <a:endParaRPr lang="en-GB" sz="800" dirty="0">
              <a:latin typeface="Comic Sans MS" panose="030F0702030302020204" pitchFamily="66" charset="0"/>
            </a:endParaRPr>
          </a:p>
          <a:p>
            <a:r>
              <a:rPr lang="en-GB" sz="1050" dirty="0">
                <a:latin typeface="Comic Sans MS" panose="030F0702030302020204" pitchFamily="66" charset="0"/>
              </a:rPr>
              <a:t>Original Sin: </a:t>
            </a: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r>
              <a:rPr lang="en-GB" sz="1050" dirty="0">
                <a:latin typeface="Comic Sans MS" panose="030F0702030302020204" pitchFamily="66" charset="0"/>
              </a:rPr>
              <a:t>Augustine:</a:t>
            </a:r>
          </a:p>
        </p:txBody>
      </p:sp>
      <p:sp>
        <p:nvSpPr>
          <p:cNvPr id="61" name="Rectangle 60"/>
          <p:cNvSpPr/>
          <p:nvPr/>
        </p:nvSpPr>
        <p:spPr>
          <a:xfrm>
            <a:off x="7687265" y="4293860"/>
            <a:ext cx="4504736" cy="2564139"/>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GB" sz="1050" dirty="0">
                <a:latin typeface="Comic Sans MS" panose="030F0702030302020204" pitchFamily="66" charset="0"/>
              </a:rPr>
              <a:t>Quantity (</a:t>
            </a:r>
            <a:r>
              <a:rPr lang="en-GB" sz="1050" dirty="0" err="1">
                <a:latin typeface="Comic Sans MS" panose="030F0702030302020204" pitchFamily="66" charset="0"/>
              </a:rPr>
              <a:t>ammount</a:t>
            </a:r>
            <a:r>
              <a:rPr lang="en-GB" sz="1050" dirty="0">
                <a:latin typeface="Comic Sans MS" panose="030F0702030302020204" pitchFamily="66" charset="0"/>
              </a:rPr>
              <a:t>) of Life</a:t>
            </a:r>
          </a:p>
          <a:p>
            <a:pPr algn="ctr"/>
            <a:endParaRPr lang="en-GB" sz="800" dirty="0">
              <a:latin typeface="Comic Sans MS" panose="030F0702030302020204" pitchFamily="66" charset="0"/>
            </a:endParaRPr>
          </a:p>
          <a:p>
            <a:r>
              <a:rPr lang="en-GB" sz="1050" dirty="0">
                <a:latin typeface="Comic Sans MS" panose="030F0702030302020204" pitchFamily="66" charset="0"/>
              </a:rPr>
              <a:t>All life has value:</a:t>
            </a:r>
          </a:p>
          <a:p>
            <a:endParaRPr lang="en-GB" sz="1050" dirty="0">
              <a:latin typeface="Comic Sans MS" panose="030F0702030302020204" pitchFamily="66" charset="0"/>
            </a:endParaRPr>
          </a:p>
          <a:p>
            <a:endParaRPr lang="en-GB" sz="1050" dirty="0">
              <a:latin typeface="Comic Sans MS" panose="030F0702030302020204" pitchFamily="66" charset="0"/>
            </a:endParaRPr>
          </a:p>
          <a:p>
            <a:r>
              <a:rPr lang="en-GB" sz="1050" dirty="0">
                <a:latin typeface="Comic Sans MS" panose="030F0702030302020204" pitchFamily="66" charset="0"/>
              </a:rPr>
              <a:t>Irenaeus:</a:t>
            </a: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r>
              <a:rPr lang="en-GB" sz="1050" dirty="0">
                <a:latin typeface="Comic Sans MS" panose="030F0702030302020204" pitchFamily="66" charset="0"/>
              </a:rPr>
              <a:t>Care Not Killing</a:t>
            </a:r>
          </a:p>
        </p:txBody>
      </p:sp>
      <p:sp>
        <p:nvSpPr>
          <p:cNvPr id="4" name="TextBox 3"/>
          <p:cNvSpPr txBox="1"/>
          <p:nvPr/>
        </p:nvSpPr>
        <p:spPr>
          <a:xfrm>
            <a:off x="7687265" y="323797"/>
            <a:ext cx="4504736" cy="173124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latin typeface="Comic Sans MS" panose="030F0702030302020204" pitchFamily="66" charset="0"/>
              </a:rPr>
              <a:t>Bible evidence and analysis</a:t>
            </a: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850" dirty="0">
              <a:latin typeface="Comic Sans MS" panose="030F0702030302020204" pitchFamily="66" charset="0"/>
            </a:endParaRPr>
          </a:p>
        </p:txBody>
      </p:sp>
      <p:sp>
        <p:nvSpPr>
          <p:cNvPr id="9" name="TextBox 8"/>
          <p:cNvSpPr txBox="1"/>
          <p:nvPr/>
        </p:nvSpPr>
        <p:spPr>
          <a:xfrm>
            <a:off x="7679031" y="2067729"/>
            <a:ext cx="4512970" cy="492443"/>
          </a:xfrm>
          <a:prstGeom prst="rect">
            <a:avLst/>
          </a:prstGeom>
          <a:noFill/>
        </p:spPr>
        <p:txBody>
          <a:bodyPr wrap="square" rtlCol="0">
            <a:spAutoFit/>
          </a:bodyPr>
          <a:lstStyle/>
          <a:p>
            <a:r>
              <a:rPr lang="en-GB" sz="1200" dirty="0">
                <a:latin typeface="Comic Sans MS" panose="030F0702030302020204" pitchFamily="66" charset="0"/>
              </a:rPr>
              <a:t>Christian explanations for suffering</a:t>
            </a:r>
          </a:p>
          <a:p>
            <a:endParaRPr lang="en-GB" sz="1400" dirty="0">
              <a:latin typeface="Comic Sans MS" panose="030F0702030302020204" pitchFamily="66" charset="0"/>
            </a:endParaRPr>
          </a:p>
        </p:txBody>
      </p:sp>
      <p:cxnSp>
        <p:nvCxnSpPr>
          <p:cNvPr id="3" name="Straight Arrow Connector 2"/>
          <p:cNvCxnSpPr/>
          <p:nvPr/>
        </p:nvCxnSpPr>
        <p:spPr>
          <a:xfrm>
            <a:off x="7549531" y="965915"/>
            <a:ext cx="39673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86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6850"/>
            <a:ext cx="12192000" cy="32255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000" b="1" dirty="0">
                <a:latin typeface="Comic Sans MS" panose="030F0702030302020204" pitchFamily="66" charset="0"/>
              </a:rPr>
              <a:t>Recall: Ethical Issue - Euthanasia</a:t>
            </a:r>
          </a:p>
        </p:txBody>
      </p:sp>
      <p:sp>
        <p:nvSpPr>
          <p:cNvPr id="11" name="Rectangle 10"/>
          <p:cNvSpPr/>
          <p:nvPr/>
        </p:nvSpPr>
        <p:spPr>
          <a:xfrm>
            <a:off x="-8235" y="323797"/>
            <a:ext cx="3592857" cy="2947437"/>
          </a:xfrm>
          <a:prstGeom prst="rect">
            <a:avLst/>
          </a:prstGeom>
          <a:solidFill>
            <a:srgbClr val="C6DCF0"/>
          </a:solidFill>
          <a:ln/>
        </p:spPr>
        <p:style>
          <a:lnRef idx="1">
            <a:schemeClr val="accent1"/>
          </a:lnRef>
          <a:fillRef idx="2">
            <a:schemeClr val="accent1"/>
          </a:fillRef>
          <a:effectRef idx="1">
            <a:schemeClr val="accent1"/>
          </a:effectRef>
          <a:fontRef idx="minor">
            <a:schemeClr val="dk1"/>
          </a:fontRef>
        </p:style>
        <p:txBody>
          <a:bodyPr rtlCol="0" anchor="t"/>
          <a:lstStyle/>
          <a:p>
            <a:pPr algn="ctr" fontAlgn="t"/>
            <a:r>
              <a:rPr lang="en-GB" sz="1050" dirty="0">
                <a:solidFill>
                  <a:schemeClr val="tx1"/>
                </a:solidFill>
                <a:latin typeface="Comic Sans MS" panose="030F0702030302020204" pitchFamily="66" charset="0"/>
              </a:rPr>
              <a:t>Roman Catholic View</a:t>
            </a:r>
          </a:p>
          <a:p>
            <a:pPr algn="ctr" fontAlgn="t"/>
            <a:endParaRPr lang="en-GB" sz="1050" dirty="0">
              <a:solidFill>
                <a:schemeClr val="tx1"/>
              </a:solidFill>
              <a:latin typeface="Comic Sans MS" panose="030F0702030302020204" pitchFamily="66" charset="0"/>
            </a:endParaRPr>
          </a:p>
          <a:p>
            <a:pPr fontAlgn="t"/>
            <a:endParaRPr lang="en-GB" sz="1050" dirty="0">
              <a:solidFill>
                <a:schemeClr val="tx1"/>
              </a:solidFill>
              <a:latin typeface="Comic Sans MS" panose="030F0702030302020204" pitchFamily="66" charset="0"/>
            </a:endParaRPr>
          </a:p>
        </p:txBody>
      </p:sp>
      <p:sp>
        <p:nvSpPr>
          <p:cNvPr id="31" name="Rectangle 30"/>
          <p:cNvSpPr/>
          <p:nvPr/>
        </p:nvSpPr>
        <p:spPr>
          <a:xfrm>
            <a:off x="3584622" y="323796"/>
            <a:ext cx="3964910" cy="1797794"/>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a:r>
              <a:rPr lang="en-GB" sz="1050" dirty="0">
                <a:latin typeface="Comic Sans MS" panose="030F0702030302020204" pitchFamily="66" charset="0"/>
              </a:rPr>
              <a:t>Pope Jean Paul </a:t>
            </a:r>
          </a:p>
        </p:txBody>
      </p:sp>
      <p:sp>
        <p:nvSpPr>
          <p:cNvPr id="37" name="Rectangle 36"/>
          <p:cNvSpPr/>
          <p:nvPr/>
        </p:nvSpPr>
        <p:spPr>
          <a:xfrm>
            <a:off x="3584622" y="1797515"/>
            <a:ext cx="3964909" cy="1473719"/>
          </a:xfrm>
          <a:prstGeom prst="rect">
            <a:avLst/>
          </a:prstGeom>
          <a:solidFill>
            <a:srgbClr val="C6DCF0"/>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GB" sz="1200" dirty="0"/>
              <a:t>Pope Francis</a:t>
            </a:r>
            <a:endParaRPr lang="en-GB" sz="1200" dirty="0">
              <a:latin typeface="Comic Sans MS" panose="030F0702030302020204" pitchFamily="66" charset="0"/>
            </a:endParaRPr>
          </a:p>
        </p:txBody>
      </p:sp>
      <p:sp>
        <p:nvSpPr>
          <p:cNvPr id="60" name="Rectangle 59"/>
          <p:cNvSpPr/>
          <p:nvPr/>
        </p:nvSpPr>
        <p:spPr>
          <a:xfrm>
            <a:off x="7547018" y="4596706"/>
            <a:ext cx="4644982" cy="2261294"/>
          </a:xfrm>
          <a:prstGeom prst="rect">
            <a:avLst/>
          </a:prstGeom>
          <a:ln w="0"/>
        </p:spPr>
        <p:style>
          <a:lnRef idx="2">
            <a:schemeClr val="accent1"/>
          </a:lnRef>
          <a:fillRef idx="1">
            <a:schemeClr val="lt1"/>
          </a:fillRef>
          <a:effectRef idx="0">
            <a:schemeClr val="accent1"/>
          </a:effectRef>
          <a:fontRef idx="minor">
            <a:schemeClr val="dk1"/>
          </a:fontRef>
        </p:style>
        <p:txBody>
          <a:bodyPr rtlCol="0" anchor="t"/>
          <a:lstStyle/>
          <a:p>
            <a:pPr algn="ctr"/>
            <a:r>
              <a:rPr lang="en-GB" sz="1200" dirty="0">
                <a:latin typeface="Comic Sans MS" panose="030F0702030302020204" pitchFamily="66" charset="0"/>
              </a:rPr>
              <a:t>Quality of Life</a:t>
            </a:r>
          </a:p>
        </p:txBody>
      </p:sp>
      <p:sp>
        <p:nvSpPr>
          <p:cNvPr id="61" name="Rectangle 60"/>
          <p:cNvSpPr/>
          <p:nvPr/>
        </p:nvSpPr>
        <p:spPr>
          <a:xfrm>
            <a:off x="3584622" y="3271234"/>
            <a:ext cx="3964908" cy="3586764"/>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GB" sz="1050" dirty="0">
                <a:latin typeface="Comic Sans MS" panose="030F0702030302020204" pitchFamily="66" charset="0"/>
              </a:rPr>
              <a:t>Quantity of Life</a:t>
            </a:r>
          </a:p>
          <a:p>
            <a:pPr algn="ctr"/>
            <a:endParaRPr lang="en-GB" sz="800" dirty="0">
              <a:latin typeface="Comic Sans MS" panose="030F0702030302020204" pitchFamily="66" charset="0"/>
            </a:endParaRPr>
          </a:p>
          <a:p>
            <a:r>
              <a:rPr lang="en-GB" sz="1050" dirty="0">
                <a:latin typeface="Comic Sans MS" panose="030F0702030302020204" pitchFamily="66" charset="0"/>
              </a:rPr>
              <a:t>All life has value:</a:t>
            </a:r>
          </a:p>
          <a:p>
            <a:endParaRPr lang="en-GB" sz="1050" dirty="0">
              <a:latin typeface="Comic Sans MS" panose="030F0702030302020204" pitchFamily="66" charset="0"/>
            </a:endParaRPr>
          </a:p>
          <a:p>
            <a:endParaRPr lang="en-GB" sz="1050" dirty="0">
              <a:latin typeface="Comic Sans MS" panose="030F0702030302020204" pitchFamily="66" charset="0"/>
            </a:endParaRPr>
          </a:p>
          <a:p>
            <a:r>
              <a:rPr lang="en-GB" sz="1050" dirty="0">
                <a:latin typeface="Comic Sans MS" panose="030F0702030302020204" pitchFamily="66" charset="0"/>
              </a:rPr>
              <a:t>Irenaeus:</a:t>
            </a: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endParaRPr lang="en-GB" sz="1050" dirty="0">
              <a:latin typeface="Comic Sans MS" panose="030F0702030302020204" pitchFamily="66" charset="0"/>
            </a:endParaRPr>
          </a:p>
          <a:p>
            <a:r>
              <a:rPr lang="en-GB" sz="1050" dirty="0">
                <a:latin typeface="Comic Sans MS" panose="030F0702030302020204" pitchFamily="66" charset="0"/>
              </a:rPr>
              <a:t>Care Not Killing</a:t>
            </a:r>
          </a:p>
        </p:txBody>
      </p:sp>
      <p:sp>
        <p:nvSpPr>
          <p:cNvPr id="4" name="TextBox 3"/>
          <p:cNvSpPr txBox="1"/>
          <p:nvPr/>
        </p:nvSpPr>
        <p:spPr>
          <a:xfrm>
            <a:off x="7549531" y="323797"/>
            <a:ext cx="4642470" cy="17312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latin typeface="Comic Sans MS" panose="030F0702030302020204" pitchFamily="66" charset="0"/>
              </a:rPr>
              <a:t>Right to Die Argument</a:t>
            </a: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850" dirty="0">
              <a:latin typeface="Comic Sans MS" panose="030F0702030302020204" pitchFamily="66" charset="0"/>
            </a:endParaRPr>
          </a:p>
        </p:txBody>
      </p:sp>
      <p:sp>
        <p:nvSpPr>
          <p:cNvPr id="9" name="TextBox 8"/>
          <p:cNvSpPr txBox="1"/>
          <p:nvPr/>
        </p:nvSpPr>
        <p:spPr>
          <a:xfrm>
            <a:off x="7549530" y="2055039"/>
            <a:ext cx="4642470" cy="2554545"/>
          </a:xfrm>
          <a:prstGeom prst="rect">
            <a:avLst/>
          </a:prstGeom>
          <a:solidFill>
            <a:schemeClr val="accent1">
              <a:lumMod val="20000"/>
              <a:lumOff val="80000"/>
            </a:schemeClr>
          </a:solidFill>
          <a:ln w="9525">
            <a:solidFill>
              <a:srgbClr val="00B0F0"/>
            </a:solidFill>
          </a:ln>
        </p:spPr>
        <p:txBody>
          <a:bodyPr wrap="square" rtlCol="0">
            <a:spAutoFit/>
          </a:bodyPr>
          <a:lstStyle/>
          <a:p>
            <a:pPr algn="ctr"/>
            <a:r>
              <a:rPr lang="en-GB" sz="1200" dirty="0">
                <a:latin typeface="Comic Sans MS" panose="030F0702030302020204" pitchFamily="66" charset="0"/>
              </a:rPr>
              <a:t>Case Study Evidence</a:t>
            </a:r>
          </a:p>
          <a:p>
            <a:pPr algn="ctr"/>
            <a:endParaRPr lang="en-GB" sz="800" dirty="0">
              <a:latin typeface="Comic Sans MS" panose="030F0702030302020204" pitchFamily="66" charset="0"/>
            </a:endParaRPr>
          </a:p>
          <a:p>
            <a:r>
              <a:rPr lang="en-GB" sz="1200" dirty="0">
                <a:latin typeface="Comic Sans MS" panose="030F0702030302020204" pitchFamily="66" charset="0"/>
              </a:rPr>
              <a:t>Dignitas:</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a:latin typeface="Comic Sans MS" panose="030F0702030302020204" pitchFamily="66" charset="0"/>
              </a:rPr>
              <a:t>Noel Conway:</a:t>
            </a:r>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8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Debbie Purdy or Diane Pretty:</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2" name="TextBox 1"/>
          <p:cNvSpPr txBox="1"/>
          <p:nvPr/>
        </p:nvSpPr>
        <p:spPr>
          <a:xfrm>
            <a:off x="927279" y="3332311"/>
            <a:ext cx="1493949" cy="276999"/>
          </a:xfrm>
          <a:prstGeom prst="rect">
            <a:avLst/>
          </a:prstGeom>
          <a:noFill/>
        </p:spPr>
        <p:txBody>
          <a:bodyPr wrap="square" rtlCol="0">
            <a:spAutoFit/>
          </a:bodyPr>
          <a:lstStyle/>
          <a:p>
            <a:pPr algn="ctr"/>
            <a:r>
              <a:rPr lang="en-GB" sz="1200" dirty="0"/>
              <a:t>Anglican View</a:t>
            </a:r>
          </a:p>
        </p:txBody>
      </p:sp>
    </p:spTree>
    <p:custDataLst>
      <p:tags r:id="rId1"/>
    </p:custDataLst>
    <p:extLst>
      <p:ext uri="{BB962C8B-B14F-4D97-AF65-F5344CB8AC3E}">
        <p14:creationId xmlns:p14="http://schemas.microsoft.com/office/powerpoint/2010/main" val="258070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380573"/>
            <a:ext cx="8229600" cy="755257"/>
          </a:xfrm>
          <a:ln w="25400">
            <a:solidFill>
              <a:schemeClr val="accent1"/>
            </a:solidFill>
          </a:ln>
        </p:spPr>
        <p:txBody>
          <a:bodyPr>
            <a:normAutofit/>
          </a:bodyPr>
          <a:lstStyle/>
          <a:p>
            <a:r>
              <a:rPr lang="en-GB" b="1" dirty="0"/>
              <a:t>Sanctity of Life</a:t>
            </a:r>
          </a:p>
        </p:txBody>
      </p:sp>
      <p:sp>
        <p:nvSpPr>
          <p:cNvPr id="3" name="Content Placeholder 2"/>
          <p:cNvSpPr>
            <a:spLocks noGrp="1"/>
          </p:cNvSpPr>
          <p:nvPr>
            <p:ph idx="1"/>
          </p:nvPr>
        </p:nvSpPr>
        <p:spPr>
          <a:xfrm>
            <a:off x="491613" y="1437899"/>
            <a:ext cx="11208774" cy="5290456"/>
          </a:xfrm>
        </p:spPr>
        <p:txBody>
          <a:bodyPr>
            <a:normAutofit fontScale="92500" lnSpcReduction="10000"/>
          </a:bodyPr>
          <a:lstStyle/>
          <a:p>
            <a:r>
              <a:rPr lang="en-GB" sz="2400" dirty="0"/>
              <a:t>Christians believe that God made human life.</a:t>
            </a:r>
          </a:p>
          <a:p>
            <a:r>
              <a:rPr lang="en-GB" sz="2400" dirty="0"/>
              <a:t>Literalist Christians believe that the account in Genesis describes how when God made Adam and breathed life or a soul into him through Adam’s nostrils.</a:t>
            </a:r>
          </a:p>
          <a:p>
            <a:pPr marL="0" indent="0">
              <a:buNone/>
            </a:pPr>
            <a:endParaRPr lang="en-GB" sz="2400" b="1" dirty="0"/>
          </a:p>
          <a:p>
            <a:pPr marL="0" indent="0">
              <a:buNone/>
            </a:pPr>
            <a:r>
              <a:rPr lang="en-GB" sz="2400" b="1" dirty="0"/>
              <a:t>‘made in the image of God’ Genesis 1:26-27</a:t>
            </a:r>
          </a:p>
          <a:p>
            <a:pPr marL="0" indent="0">
              <a:buNone/>
            </a:pPr>
            <a:endParaRPr lang="en-GB" sz="2400" dirty="0"/>
          </a:p>
          <a:p>
            <a:pPr marL="0" indent="0">
              <a:buNone/>
            </a:pPr>
            <a:r>
              <a:rPr lang="en-GB" sz="2400" dirty="0"/>
              <a:t>Both of these teachings show the Christian belief that humans are special and different to other life forms. Humans are like God and it is believed, have a soul that will continue after death and go back to being with God. </a:t>
            </a:r>
          </a:p>
          <a:p>
            <a:pPr marL="0" indent="0">
              <a:buNone/>
            </a:pPr>
            <a:endParaRPr lang="en-GB" sz="2400" dirty="0"/>
          </a:p>
          <a:p>
            <a:pPr marL="0" indent="0">
              <a:buNone/>
            </a:pPr>
            <a:r>
              <a:rPr lang="en-GB" dirty="0">
                <a:solidFill>
                  <a:schemeClr val="tx2"/>
                </a:solidFill>
              </a:rPr>
              <a:t>Human life was given by God and can only be taken by God</a:t>
            </a:r>
          </a:p>
          <a:p>
            <a:pPr marL="0" indent="0">
              <a:buNone/>
            </a:pPr>
            <a:endParaRPr lang="en-GB" sz="3000" dirty="0"/>
          </a:p>
          <a:p>
            <a:pPr marL="0" indent="0" algn="just">
              <a:buNone/>
            </a:pPr>
            <a:r>
              <a:rPr lang="en-GB" sz="3000" b="1" dirty="0">
                <a:solidFill>
                  <a:srgbClr val="C00000"/>
                </a:solidFill>
              </a:rPr>
              <a:t>Task: </a:t>
            </a:r>
            <a:r>
              <a:rPr lang="en-GB" sz="2400" b="1" dirty="0">
                <a:solidFill>
                  <a:srgbClr val="C00000"/>
                </a:solidFill>
              </a:rPr>
              <a:t>Consider and add – what may make humans so different to other life forms? Giving examples to illustrate your point gets you more marks.</a:t>
            </a:r>
          </a:p>
        </p:txBody>
      </p:sp>
      <p:pic>
        <p:nvPicPr>
          <p:cNvPr id="5" name="Picture 4">
            <a:extLst>
              <a:ext uri="{FF2B5EF4-FFF2-40B4-BE49-F238E27FC236}">
                <a16:creationId xmlns:a16="http://schemas.microsoft.com/office/drawing/2014/main" id="{50BC6A12-F0F0-4F2B-BFCD-C9225B1F3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3757" y="78504"/>
            <a:ext cx="2524125" cy="1489039"/>
          </a:xfrm>
          <a:prstGeom prst="rect">
            <a:avLst/>
          </a:prstGeom>
        </p:spPr>
      </p:pic>
    </p:spTree>
    <p:extLst>
      <p:ext uri="{BB962C8B-B14F-4D97-AF65-F5344CB8AC3E}">
        <p14:creationId xmlns:p14="http://schemas.microsoft.com/office/powerpoint/2010/main" val="102323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618" y="1209368"/>
            <a:ext cx="8327156" cy="5364968"/>
          </a:xfrm>
          <a:ln w="22225">
            <a:solidFill>
              <a:schemeClr val="accent1"/>
            </a:solidFill>
          </a:ln>
        </p:spPr>
        <p:txBody>
          <a:bodyPr>
            <a:normAutofit fontScale="92500" lnSpcReduction="20000"/>
          </a:bodyPr>
          <a:lstStyle/>
          <a:p>
            <a:r>
              <a:rPr lang="en-GB" dirty="0"/>
              <a:t>Teachings about </a:t>
            </a:r>
            <a:r>
              <a:rPr lang="en-GB" b="1" dirty="0"/>
              <a:t>sanctity </a:t>
            </a:r>
            <a:r>
              <a:rPr lang="en-GB" dirty="0"/>
              <a:t>mean that as God has made all life, young, old, healthy, ill or disabled. All life is special, planned and supposed to be here.</a:t>
            </a:r>
          </a:p>
          <a:p>
            <a:pPr marL="0" indent="0">
              <a:buNone/>
            </a:pPr>
            <a:r>
              <a:rPr lang="en-GB" dirty="0"/>
              <a:t> </a:t>
            </a:r>
          </a:p>
          <a:p>
            <a:r>
              <a:rPr lang="en-GB" dirty="0"/>
              <a:t>This idea of sanctity and value of life means many Christians will respect that their life and body was given to them by God to look after and will not waste it or discard it.</a:t>
            </a:r>
          </a:p>
          <a:p>
            <a:pPr marL="0" indent="0">
              <a:buNone/>
            </a:pPr>
            <a:endParaRPr lang="en-GB" dirty="0"/>
          </a:p>
          <a:p>
            <a:r>
              <a:rPr lang="en-GB" dirty="0"/>
              <a:t>This also means if life is valued we will value our life when we may be ill or restricted in what we do and so would not opt for euthanasia but would still believe we have a purpose and value.</a:t>
            </a:r>
          </a:p>
          <a:p>
            <a:pPr marL="0" indent="0">
              <a:buNone/>
            </a:pPr>
            <a:endParaRPr lang="en-GB" dirty="0"/>
          </a:p>
          <a:p>
            <a:r>
              <a:rPr lang="en-GB" dirty="0"/>
              <a:t>It means Christians may choose to support charities such as </a:t>
            </a:r>
            <a:r>
              <a:rPr lang="en-GB" b="1" dirty="0"/>
              <a:t>Age UK </a:t>
            </a:r>
            <a:r>
              <a:rPr lang="en-GB" dirty="0"/>
              <a:t>or </a:t>
            </a:r>
            <a:r>
              <a:rPr lang="en-GB" b="1" dirty="0"/>
              <a:t>Hospices instead of euthanasia.</a:t>
            </a:r>
            <a:endParaRPr lang="en-GB" dirty="0"/>
          </a:p>
        </p:txBody>
      </p:sp>
      <p:sp>
        <p:nvSpPr>
          <p:cNvPr id="4" name="Left Arrow Callout 3"/>
          <p:cNvSpPr/>
          <p:nvPr/>
        </p:nvSpPr>
        <p:spPr>
          <a:xfrm>
            <a:off x="9178227" y="1455088"/>
            <a:ext cx="2448272" cy="2520280"/>
          </a:xfrm>
          <a:prstGeom prst="leftArrowCallout">
            <a:avLst>
              <a:gd name="adj1" fmla="val 25000"/>
              <a:gd name="adj2" fmla="val 25000"/>
              <a:gd name="adj3" fmla="val 12852"/>
              <a:gd name="adj4" fmla="val 7469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972034" y="1745732"/>
            <a:ext cx="1654465" cy="1938992"/>
          </a:xfrm>
          <a:prstGeom prst="rect">
            <a:avLst/>
          </a:prstGeom>
          <a:noFill/>
        </p:spPr>
        <p:txBody>
          <a:bodyPr wrap="square" rtlCol="0">
            <a:spAutoFit/>
          </a:bodyPr>
          <a:lstStyle/>
          <a:p>
            <a:r>
              <a:rPr lang="en-GB" sz="2000" b="1" dirty="0">
                <a:solidFill>
                  <a:schemeClr val="bg1"/>
                </a:solidFill>
              </a:rPr>
              <a:t>Find a quote to back this up:</a:t>
            </a:r>
          </a:p>
          <a:p>
            <a:endParaRPr lang="en-GB" sz="2000" b="1" dirty="0">
              <a:solidFill>
                <a:schemeClr val="bg1"/>
              </a:solidFill>
            </a:endParaRPr>
          </a:p>
          <a:p>
            <a:r>
              <a:rPr lang="en-GB" sz="2000" b="1" dirty="0">
                <a:solidFill>
                  <a:schemeClr val="bg1"/>
                </a:solidFill>
              </a:rPr>
              <a:t>1 Corinthians</a:t>
            </a:r>
          </a:p>
          <a:p>
            <a:r>
              <a:rPr lang="en-GB" sz="2000" b="1" dirty="0">
                <a:solidFill>
                  <a:schemeClr val="bg1"/>
                </a:solidFill>
              </a:rPr>
              <a:t>6:19</a:t>
            </a:r>
          </a:p>
        </p:txBody>
      </p:sp>
      <p:sp>
        <p:nvSpPr>
          <p:cNvPr id="7" name="Title 6">
            <a:extLst>
              <a:ext uri="{FF2B5EF4-FFF2-40B4-BE49-F238E27FC236}">
                <a16:creationId xmlns:a16="http://schemas.microsoft.com/office/drawing/2014/main" id="{26B0C64A-1D7C-4995-AD54-5F7E8EBB5CFD}"/>
              </a:ext>
            </a:extLst>
          </p:cNvPr>
          <p:cNvSpPr>
            <a:spLocks noGrp="1"/>
          </p:cNvSpPr>
          <p:nvPr>
            <p:ph type="title"/>
          </p:nvPr>
        </p:nvSpPr>
        <p:spPr>
          <a:xfrm>
            <a:off x="1981200" y="254869"/>
            <a:ext cx="8229600" cy="346050"/>
          </a:xfrm>
        </p:spPr>
        <p:txBody>
          <a:bodyPr>
            <a:normAutofit fontScale="90000"/>
          </a:bodyPr>
          <a:lstStyle/>
          <a:p>
            <a:r>
              <a:rPr lang="en-GB" dirty="0"/>
              <a:t>Sanctity: Value and Quantity of Life</a:t>
            </a:r>
          </a:p>
        </p:txBody>
      </p:sp>
      <p:sp>
        <p:nvSpPr>
          <p:cNvPr id="2" name="TextBox 1">
            <a:extLst>
              <a:ext uri="{FF2B5EF4-FFF2-40B4-BE49-F238E27FC236}">
                <a16:creationId xmlns:a16="http://schemas.microsoft.com/office/drawing/2014/main" id="{821C4230-8910-4AFB-B12B-C2329F8B0B9B}"/>
              </a:ext>
            </a:extLst>
          </p:cNvPr>
          <p:cNvSpPr txBox="1"/>
          <p:nvPr/>
        </p:nvSpPr>
        <p:spPr>
          <a:xfrm>
            <a:off x="9291484" y="4266012"/>
            <a:ext cx="2669458" cy="2308324"/>
          </a:xfrm>
          <a:prstGeom prst="rect">
            <a:avLst/>
          </a:prstGeom>
          <a:noFill/>
          <a:ln>
            <a:solidFill>
              <a:schemeClr val="accent1">
                <a:shade val="50000"/>
              </a:schemeClr>
            </a:solidFill>
          </a:ln>
        </p:spPr>
        <p:txBody>
          <a:bodyPr wrap="square" rtlCol="0">
            <a:spAutoFit/>
          </a:bodyPr>
          <a:lstStyle/>
          <a:p>
            <a:r>
              <a:rPr lang="en-GB" sz="2400" b="1" dirty="0">
                <a:solidFill>
                  <a:srgbClr val="7030A0"/>
                </a:solidFill>
              </a:rPr>
              <a:t>Synoptic Philosophy Link:</a:t>
            </a:r>
          </a:p>
          <a:p>
            <a:r>
              <a:rPr lang="en-GB" sz="2400" dirty="0">
                <a:solidFill>
                  <a:srgbClr val="7030A0"/>
                </a:solidFill>
              </a:rPr>
              <a:t>How can you link to Irenaeus and Soul Preparing/Strengthening?</a:t>
            </a:r>
          </a:p>
        </p:txBody>
      </p:sp>
    </p:spTree>
    <p:extLst>
      <p:ext uri="{BB962C8B-B14F-4D97-AF65-F5344CB8AC3E}">
        <p14:creationId xmlns:p14="http://schemas.microsoft.com/office/powerpoint/2010/main" val="1167906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1790</Words>
  <Application>Microsoft Office PowerPoint</Application>
  <PresentationFormat>Widescreen</PresentationFormat>
  <Paragraphs>302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Tahoma</vt:lpstr>
      <vt:lpstr>Office Theme</vt:lpstr>
      <vt:lpstr>PowerPoint Presentation</vt:lpstr>
      <vt:lpstr>Rapid Recall!</vt:lpstr>
      <vt:lpstr>Excellence Writer’s palette DIRT</vt:lpstr>
      <vt:lpstr>PowerPoint Presentation</vt:lpstr>
      <vt:lpstr>PowerPoint Presentation</vt:lpstr>
      <vt:lpstr>PowerPoint Presentation</vt:lpstr>
      <vt:lpstr>PowerPoint Presentation</vt:lpstr>
      <vt:lpstr>Sanctity of Life</vt:lpstr>
      <vt:lpstr>Sanctity: Value and Quantity of Life</vt:lpstr>
      <vt:lpstr>Suffering = soul strengthening</vt:lpstr>
      <vt:lpstr>Suffering has purpose?</vt:lpstr>
      <vt:lpstr>Suffering is a test of faith</vt:lpstr>
      <vt:lpstr>Catholic Teaching</vt:lpstr>
      <vt:lpstr>Catholic Teachings – Switching off Life Support? Views on Involuntary Euthanasia </vt:lpstr>
      <vt:lpstr>View from the Leaders of the Catholic Church</vt:lpstr>
      <vt:lpstr>Anglican Teaching</vt:lpstr>
      <vt:lpstr>Evaluate: ‘Euthanasia should be a human right’</vt:lpstr>
    </vt:vector>
  </TitlesOfParts>
  <Company>Kingsway Park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NVeitch</dc:creator>
  <cp:lastModifiedBy>VFarr</cp:lastModifiedBy>
  <cp:revision>46</cp:revision>
  <cp:lastPrinted>2018-03-13T14:33:12Z</cp:lastPrinted>
  <dcterms:created xsi:type="dcterms:W3CDTF">2016-11-03T09:33:24Z</dcterms:created>
  <dcterms:modified xsi:type="dcterms:W3CDTF">2018-09-06T15:09:15Z</dcterms:modified>
</cp:coreProperties>
</file>