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70" r:id="rId7"/>
    <p:sldId id="267" r:id="rId8"/>
    <p:sldId id="265" r:id="rId9"/>
    <p:sldId id="264" r:id="rId10"/>
    <p:sldId id="269" r:id="rId11"/>
    <p:sldId id="268" r:id="rId12"/>
  </p:sldIdLst>
  <p:sldSz cx="9144000" cy="6858000" type="screen4x3"/>
  <p:notesSz cx="9872663" cy="14301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902B61E-9BB4-4463-8E24-A5510C999F0D}" type="datetimeFigureOut">
              <a:rPr lang="en-GB" smtClean="0"/>
              <a:t>03/10/2017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155015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02B61E-9BB4-4463-8E24-A5510C999F0D}" type="datetimeFigureOut">
              <a:rPr lang="en-GB" smtClean="0"/>
              <a:t>03/10/2017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3981118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02B61E-9BB4-4463-8E24-A5510C999F0D}" type="datetimeFigureOut">
              <a:rPr lang="en-GB" smtClean="0"/>
              <a:t>03/10/2017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367132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02B61E-9BB4-4463-8E24-A5510C999F0D}" type="datetimeFigureOut">
              <a:rPr lang="en-GB" smtClean="0"/>
              <a:t>03/10/2017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201491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2B61E-9BB4-4463-8E24-A5510C999F0D}" type="datetimeFigureOut">
              <a:rPr lang="en-GB" smtClean="0"/>
              <a:t>03/10/2017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127879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902B61E-9BB4-4463-8E24-A5510C999F0D}" type="datetimeFigureOut">
              <a:rPr lang="en-GB" smtClean="0"/>
              <a:t>03/10/2017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234312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902B61E-9BB4-4463-8E24-A5510C999F0D}" type="datetimeFigureOut">
              <a:rPr lang="en-GB" smtClean="0"/>
              <a:t>03/10/2017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266847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902B61E-9BB4-4463-8E24-A5510C999F0D}" type="datetimeFigureOut">
              <a:rPr lang="en-GB" smtClean="0"/>
              <a:t>03/10/2017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3990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2B61E-9BB4-4463-8E24-A5510C999F0D}" type="datetimeFigureOut">
              <a:rPr lang="en-GB" smtClean="0"/>
              <a:t>03/10/2017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2953129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02B61E-9BB4-4463-8E24-A5510C999F0D}" type="datetimeFigureOut">
              <a:rPr lang="en-GB" smtClean="0"/>
              <a:t>03/10/2017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318038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02B61E-9BB4-4463-8E24-A5510C999F0D}" type="datetimeFigureOut">
              <a:rPr lang="en-GB" smtClean="0"/>
              <a:t>03/10/2017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13B67B-5925-4F3B-818C-C71C7695CDAB}" type="slidenum">
              <a:rPr lang="en-GB" smtClean="0"/>
              <a:t>‹#›</a:t>
            </a:fld>
            <a:endParaRPr lang="en-GB"/>
          </a:p>
        </p:txBody>
      </p:sp>
    </p:spTree>
    <p:extLst>
      <p:ext uri="{BB962C8B-B14F-4D97-AF65-F5344CB8AC3E}">
        <p14:creationId xmlns:p14="http://schemas.microsoft.com/office/powerpoint/2010/main" val="302895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2B61E-9BB4-4463-8E24-A5510C999F0D}" type="datetimeFigureOut">
              <a:rPr lang="en-GB" smtClean="0"/>
              <a:t>03/10/2017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3B67B-5925-4F3B-818C-C71C7695CDAB}" type="slidenum">
              <a:rPr lang="en-GB" smtClean="0"/>
              <a:t>‹#›</a:t>
            </a:fld>
            <a:endParaRPr lang="en-GB"/>
          </a:p>
        </p:txBody>
      </p:sp>
    </p:spTree>
    <p:extLst>
      <p:ext uri="{BB962C8B-B14F-4D97-AF65-F5344CB8AC3E}">
        <p14:creationId xmlns:p14="http://schemas.microsoft.com/office/powerpoint/2010/main" val="168035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a:t>Which picture is related to what were doing last lesson?</a:t>
            </a:r>
          </a:p>
        </p:txBody>
      </p:sp>
      <p:sp>
        <p:nvSpPr>
          <p:cNvPr id="1026" name="AutoShape 2" descr="data:image/jpeg;base64,/9j/4AAQSkZJRgABAQAAAQABAAD/2wCEAAkGBhIPEA8QDxQUDw8NDw8OEA8PEBAPDw8OFRAVFRUQFBQXGyYeFxojGRUUHy8gJCcpLCwsFR4xNTAqNSYrLCkBCQoKDQwOFw8PFCkcFBgpKSkpKSkpKSkpKSkpKSkpKSk1KikpKSkpKSkpKSkpKSkpKSkpKSkpKSkpKSkpKSkpKf/AABEIAMgAxgMBIgACEQEDEQH/xAAcAAABBQEBAQAAAAAAAAAAAAACAAEDBAUGBwj/xABKEAABAwICBQcHBwkHBQAAAAABAAIDBBEFEgYHITFRExRBYXGRoRUiMnSBsbMjJCVCUqLBCDM0NVNkcnPhQ2KCkrLR8URjo8Lw/8QAGQEBAQEBAQEAAAAAAAAAAAAAAAECAwQF/8QAIREBAQACAQQDAQEAAAAAAAAAAAECETEDEiFBBDJCgRT/2gAMAwEAAhEDEQA/AOVskGqXIiyLs5ocqINUgYiaxUR5E4apsqcMQQhqfKpsifIoIcqINUoYiDFRDlSyqfIlyaIgypi1WMibIrBBlQlqsFibIqKpamLVZLEBYgrFqEtVjImyIKxamsrBYgLEFctUZiBVksQ5EFYUoSVtrElBdyJ8ilDU+VYaRBiIMUgaia1NiPKiaxSZEQYrtNIsiIMUoYlkTZpGGIgxSBiMMTZpDkSyKbInyIIMibIrGRMWKivkTZFYyJsqGlYsQGNWixCWIaVDGmyKzkQliCsWICxWixCWKioY0PJqyWIcihpC1iSnaxJDS0GIgxSZE+RY20iyomtUoYiEaIjDUYYpAxEGIIsiWRT5E4YmxDyaMMU2ROI1REGJ8imDE+RNivkSLFY5NNyaorFiYxq1yaExqbFUsQFitmJAYk2KuRC5itGJC6NWCrkQFitGNCY1TSoWoSxWjEgMaggaxJWGRJKbFrk04jVsQohCsKqNjRiJWmwohCqKoiRiJWhCjbAgqCJEIVcECMU6IpCJGIVdECPkEFEQIuRV4U6Lm6sGfyCRgWjzdLm6ozeQTGBaXN0Jp0GYYUJhWnzdCaZQZZhQugWpzdCadUZfN0JgWpzdA6nQZZgQGBahp0PN0VnshTLSbTpLIm5BGIVb5JG2FRpSEKNsKuCFG2BGVNsCkECuNgUghQUhAibArohRthQUxAjFOrrYVIIUFEQI+QV1sSLkkFDm6XN1f5FPyKDP5umNOtHkUJhQZxp0HN1pOhQ8ggzeboXU60uQQuhQZxp1GadahhQOhQZZp03ILRdCg5JBSbTpK82JJGgCNG2NSBqkDVkRCNSNjRhqka1aRGI1II1IGow1ERCNG2NShqMNQRNjUgjUgajDUEORFyalDU9kEOROGKWyQagiyJGNTZUsqCsWJixWHNQ2QVyxCY1YIQEIK5YgcxWHKJyCu5qAsU5UZRdAASTgpIoEYUV0QKyJmqRqhaVI0qiYI2qMFG0qoluiaowUYKIlaiCBqIFAQT3QpICSTXT3QJK6YhMgRKC6IoEAkoCURQOCAHOUTipCFG4IInFRlykcEBajQAUk4CSmxVbOLgXBvuIVlqrxwFxJtla29uoKNxcyxaT5x3HaLcSvFj17j93sz6Ev1aARtVKKuubOFusbQQrsLg4XaQ4dRXpxzxy4rzZYZY8xI1SNQtapGtXSOdOFI0IQ1GEQQRhCEYCBBPZIBFZUDZPZPZKyBkKOyayACgspcqGyioiELgpbJi1VUBagLVYLUJagquYhyKwWpsigrNjSVlrElBjU1Vm2XuOvcStNlOHDb/8AdS84w/HLdPcV0FPpILb183HKTmPq5dO/l0ElENu7f7+CpzxW9G4PG9jfgCFUbpCOkiylbirHbiP6q3tvCTHL2s09ZIzYbyAfa9Ltv0rRpqtr9gO3padhVWBzZD0cN6OShDXh1twtcHbbjdd8M8573HHPpYXjxWiEYWe+dzBcvBA+0OjtCrYNpNHUzSQCzZI2ZxYgh7QQDbp2XC9HfN6eTLp5Ty2nPAFyQBxJACeWZrGlzyGtAuXHdbj2LzjXDpZzaFtNGRyk/pdNmdJXlFHppVwQOp45nmnkaWmJ5zsbst5t9rfYV1mNrk+j2aUUjo3yxzxTMjBLhDIx7xbf5l7rPwTWPQVkrYYZHiV3otkic0H27QvmdkZcHOH1bXK6zVNBnxWDqDj7gr2j1Gr120MUksboqkmGSSNzmthLSWOLSRd97bF3tNUCRkcjNrZY2yNuLHK5uYXHRvXyhjWypqrdFTUeErl9Q6NSF1FRE73UtOTu38m1SySDnMY1t0dLUTUz2TvfTvMb3MZHlLhvtd1yLrpsExqKugjqac5opr2vsc1wNixw6HA9C+cdYuzFsRsdnOpSCOBN16XqCmJpKxp3MqYyB1ui2+4JcZPJGjjeuGnpKianfBK8wSuiL2Sx2Lm7/NO0LotF9MqXE2OdTOIfGLywyDLLHfYCQNhB4heAadm+K4h63Mfv2sux1FH55WeqD4wVsmtkd1pHrKgoZnwPhmkMRaHPjMWQEtBttNxvCn0Y1h0eIOMcZMM/RBPlDnjjG4HK7sG1eR61AfKeIkGwBgGw2B8yIWPHpKxNCBfEsOA2HntOL9P5wX8Fe2aPb2PTLWUcOndA2nE/Jsie55nyEF4vbIGnvQ6La2aWte2GZppJnuyxhzuUhkN/QDwLtceBFutcHreaXYrOBuFPBu6LQE2K4rCh8vTgbzPCOw8o1O2aHuukusuKgqZKd8EspiDC6SN0eUFzc1i07elW8A1iUNa5sbJDDM7dFUDky7+F/onsuF5rrVF8WnDdj8zMzukN5BhAPVsPiuAB2dm0dR4qdsJXv1drSo4JHxPZPeNzmFzWMyktNjYl3EJLxmoe4yvuXWcS7MDtJ2bfEn2pleyG3vNXgtPNcyRMc4/WDcr/APM2xWXPoRAfQfLEep4ePvLeaUd1wuON5jrOplOK5OTQOSxDKkdWeIjxDvwWRVYbWUpu+N7mD+0iBlZ7S3aPaF6MHKRr7Lnfj4V2x+Vnjz5ebUmlQbszAHgSAe5bEemoDSCQR0X2rr5adkn5xjJL/bjY+/eFQqNFKKX06aHtYwxH7hCxPj2cV2/2Y3nF59pBpa1zDlNj1OsEWqinldUz4jLdtNTwSxCQizZJHWOVvQcobcnrAXcw6v8ADmuzClY4j9o6SRv+UussDW/pC2koWUkNmPqrsDWANDIB6Vg2wHDYuuHS1d1x6nyO6ak1HkmmGPurqyacklpdljH9wHZ3qbSPBuaQ0jHfnZY+VfxF9v4jxR6vdHefV8MZF44zysnAMadg9psrGtDERNiU4b6FPaBlt3mjb4r0vIggw4MwqWoO+Wo5Np6bCw2eK39SMGbE81vQj97wg0tpeb4JhUO507nzu9oLvxWlqDhvWVD/ALEcY73kpsefaQC1VWetVPxXL6c0TPzCgP7nT/DavmTSL9LrfWqr4zl9L6Iu+j6D1OD4QUy4V8/ayhbFsQ9Yf716H+T675CvHCenPex3+y8+1m/rev653H2WC738n9/yeID/ALtMfuSJeEed6bH6UxH1ufvznYuz1Egc8rfVG/FC4rTcfSeI+tTEe167bUP+lV3qsfxVr8k5c/rWcfKldbcZYxs6ombD7Vmavo74rh3rcR7tv4LT1qu+kqy/TKBfrAGw+zaqOrdt8Ww/1gHuY4/ghGrreP0pVdUdK0dXyAufFctgZJqqUdJqafv5Vq6bW48+U6odUXtHN2DZ3G65rR79Lo/Wqbt/OtSDq9ashGLVrgdrTCARsI+SaD4ErgzuPZsXdaybvxasbaw5U2I6QIG7R2WN+1cKRs7lPRGpirbSyW3B7gkrOkeyokvua4s4bQ53ektD3oSJ+UWSK8JxiI4rg3psCRG2RYoxIcUbcSHFVG2JUYlWIMSHFE3EQqmm62QdJsOPAW3r5y0+0jNfXTSg/JMPJQ/y2ki/tNz7V6drD0r5vRPbGbS1V4GEb2tI8947Bs/xLxzBcNNTPDA3+1eGnqb9Z3ddWD17VNhYosPnr5RZ0zJJRfeIWNJHeRdeQNzVVRt9OqnF/wCKR/8AVex6wsXbTYU+GLzeUEVLGB9jefut8V5pq7pRJiVLf0YnGY8LMaSPGysqOp12EMkw+mbugpTs7SGj3LV1ARW54/8Avws8Lrktbdfy2JEA3EVPCzwLj/qC7DUpKI6Wdx2Z6m3cwJ6HlukI+d1vrVT8Vy+ktEH/AEdQeqQfDC+bMcdeqqzxqag98rl9A6IV48n0IvupIf8ASmXCvG9aZ+lqy37X/wBGH8V2X5P8n6xHqrvF4XD6ypL4rW2/ag98bNvgur1Dz5Za8cY6c/8Akcl4Rx2mw+k8QP73UD739V2uok/Oa71aL4q4bTB98SrzffVznvcu21GSWqK6+y9PF8Va/JGDrQd9IVvVMPH/AI2+xVdWX63oP5rj3QvUmseUOxCvtbbUg7Pb47Pcg1Yfreh/mS/AkT0LOtWX6UrRvGaK3RY8hGNhWForsrqL1umHfK1aus6a+K13DlWgdoiYP91Q0Nhz4hQt2j53AbjqkB/BINnWHc4tiDd4M7jt4iJvcetcaOjtH4LrNPp/pPEDfzjUuaP4cliuVj3t63NHiAoRv6Rn51OG2b8pJfzcwuJHDdxsmUWkUpFVUn94lA7M7re5JLVkehPe5V5J3jiuxdhLCoX6PtPUuLpXGuxB4QeVnLq5dEwdxVGo0Hcd1u9VlieV3cU4xl3FT1GhdS30W5+whZ1Vo3Vta75GW9jYtYXWPGwVK4/SzGTUz77shHJt4Xv5x9p9yu6FN5Nz6g7wOTZ1E+ke7Ysx+jFXnDObzlznZReCUAkniQtuPROtibldDKMp3tY5w+6ummLUenGMmYwR32MDpCOs7B4AqLQiXkpJZekMEY/xG58As/EcKqOUOaKXZYbYZd3ctDD9Ga3kw5tPNkf5wIjccw3Xta6aTbN0kqzNVzvPS+w7GtDR7l1Oh2KGCma0G2aRz/ED8Fy1RglTmdmgnvmN7wTcf4VuU2idc2KN3N5spGYWjdex3HLvHtCulc1WOzSSn7Ush73leg4JpE5lNAwH0ImN7guMfo9V3Pzapvc/9NNx/hXSwaC14hjcIJLFgOWwDhs3Fu8FMpNDltJqgy1c8h+u4bevI1a2gGMGmlmLfrxsHc+6p4hotWiR16Wo222iCQ7bW3gK3gmhtdI5+WmnFmgnPE6Lp3AusD7ERjYrOZampkO98r3HtLl0WgGNGjlncNvKRhvc+6z6jQmva996SoNz0ROcD7RdaeD6B18me1PIzK0fnRyWYkndm3q+isPSSvM9TVSdEk2Y8em3uUuh2I82rqeY7RGXk9hjc38VcrNAsRa53zWZwcbktaH7uwqXDdX2IPkHzaRgAJzS5Y2jZuuSp4X0yNLMR5zW1U37SZzh2WFh4JaMVggrKWZ18sNRHI632Wm5WlW6vMRa8nmsrvO3syv9xU+FavMQfKwGmfEHEgvmytY0WNydt1JoZeleJietqpWejLM9w2cd3gsuI+czgHtJ7MwK7Gt1T4gCS1kb9v1ZmNv7DZBFqrxEuF4mNFxcunisBxNin9Vh4rVNlqZiD5hklIOwX+UNvApLq5tTtZc5JIHbd+Z7fe1MpuNR7M3DUXk1JJcwQw1GMNSSRBtw9ScxSSQN5O6yjZhttxPekkgPyffpPenGH2496SS0H8ndZ7ynGH2SSRk/k7t70/k9OkgbycE4w8JJLIXk8JeTwkkil5PCXMG8EkkUuYDgmNCOCSSBuZN4JczHBJJAm0gSSSRp/9k="/>
          <p:cNvSpPr>
            <a:spLocks noChangeAspect="1" noChangeArrowheads="1"/>
          </p:cNvSpPr>
          <p:nvPr/>
        </p:nvSpPr>
        <p:spPr bwMode="auto">
          <a:xfrm>
            <a:off x="63500" y="-927100"/>
            <a:ext cx="1885950" cy="19050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8" name="Picture 4" descr="http://4.bp.blogspot.com/-7jR01R4LWYw/TXUeou_eJxI/AAAAAAAAAe8/Hk657fBjeCA/s320/dominoeffect.jpg"/>
          <p:cNvPicPr>
            <a:picLocks noChangeAspect="1" noChangeArrowheads="1"/>
          </p:cNvPicPr>
          <p:nvPr/>
        </p:nvPicPr>
        <p:blipFill>
          <a:blip r:embed="rId2" cstate="print"/>
          <a:srcRect/>
          <a:stretch>
            <a:fillRect/>
          </a:stretch>
        </p:blipFill>
        <p:spPr bwMode="auto">
          <a:xfrm>
            <a:off x="3347864" y="2492896"/>
            <a:ext cx="2362200" cy="2381250"/>
          </a:xfrm>
          <a:prstGeom prst="rect">
            <a:avLst/>
          </a:prstGeom>
          <a:ln>
            <a:noFill/>
          </a:ln>
          <a:effectLst>
            <a:softEdge rad="112500"/>
          </a:effectLst>
        </p:spPr>
      </p:pic>
      <p:pic>
        <p:nvPicPr>
          <p:cNvPr id="1030" name="Picture 6" descr="http://mylenebustamante.files.wordpress.com/2010/01/potter_clay.jpg"/>
          <p:cNvPicPr>
            <a:picLocks noChangeAspect="1" noChangeArrowheads="1"/>
          </p:cNvPicPr>
          <p:nvPr/>
        </p:nvPicPr>
        <p:blipFill>
          <a:blip r:embed="rId3" cstate="print"/>
          <a:srcRect/>
          <a:stretch>
            <a:fillRect/>
          </a:stretch>
        </p:blipFill>
        <p:spPr bwMode="auto">
          <a:xfrm>
            <a:off x="611560" y="2492896"/>
            <a:ext cx="2088232" cy="2349261"/>
          </a:xfrm>
          <a:prstGeom prst="rect">
            <a:avLst/>
          </a:prstGeom>
          <a:ln>
            <a:noFill/>
          </a:ln>
          <a:effectLst>
            <a:softEdge rad="112500"/>
          </a:effectLst>
        </p:spPr>
      </p:pic>
      <p:pic>
        <p:nvPicPr>
          <p:cNvPr id="1032" name="Picture 8" descr="http://scienceblogs.com/startswithabang/files/2011/06/bigbang.jpeg"/>
          <p:cNvPicPr>
            <a:picLocks noChangeAspect="1" noChangeArrowheads="1"/>
          </p:cNvPicPr>
          <p:nvPr/>
        </p:nvPicPr>
        <p:blipFill>
          <a:blip r:embed="rId4" cstate="print"/>
          <a:srcRect/>
          <a:stretch>
            <a:fillRect/>
          </a:stretch>
        </p:blipFill>
        <p:spPr bwMode="auto">
          <a:xfrm>
            <a:off x="6442896" y="2492896"/>
            <a:ext cx="2305568" cy="2264324"/>
          </a:xfrm>
          <a:prstGeom prst="rect">
            <a:avLst/>
          </a:prstGeom>
          <a:ln>
            <a:noFill/>
          </a:ln>
          <a:effectLst>
            <a:softEdge rad="112500"/>
          </a:effectLst>
        </p:spPr>
      </p:pic>
    </p:spTree>
    <p:extLst>
      <p:ext uri="{BB962C8B-B14F-4D97-AF65-F5344CB8AC3E}">
        <p14:creationId xmlns:p14="http://schemas.microsoft.com/office/powerpoint/2010/main" val="263581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Aristotle’s epistemology</a:t>
            </a:r>
          </a:p>
        </p:txBody>
      </p:sp>
      <p:sp>
        <p:nvSpPr>
          <p:cNvPr id="3" name="Content Placeholder 2"/>
          <p:cNvSpPr>
            <a:spLocks noGrp="1"/>
          </p:cNvSpPr>
          <p:nvPr>
            <p:ph idx="1"/>
          </p:nvPr>
        </p:nvSpPr>
        <p:spPr>
          <a:xfrm>
            <a:off x="457200" y="1600200"/>
            <a:ext cx="8291264" cy="5069160"/>
          </a:xfrm>
        </p:spPr>
        <p:txBody>
          <a:bodyPr>
            <a:normAutofit/>
          </a:bodyPr>
          <a:lstStyle/>
          <a:p>
            <a:pPr marL="0" indent="0" algn="ctr">
              <a:buNone/>
            </a:pPr>
            <a:r>
              <a:rPr lang="en-GB" sz="3600" dirty="0"/>
              <a:t>Complete the crib sheet to demonstrate your understanding of Aristotle.</a:t>
            </a:r>
          </a:p>
          <a:p>
            <a:pPr marL="0" indent="0">
              <a:buNone/>
            </a:pPr>
            <a:endParaRPr lang="en-GB" sz="3600" dirty="0"/>
          </a:p>
          <a:p>
            <a:pPr marL="0" indent="0">
              <a:buNone/>
            </a:pPr>
            <a:r>
              <a:rPr lang="en-GB" sz="3600" dirty="0">
                <a:solidFill>
                  <a:srgbClr val="FF0000"/>
                </a:solidFill>
              </a:rPr>
              <a:t>It covers:</a:t>
            </a:r>
          </a:p>
          <a:p>
            <a:pPr marL="0" indent="0">
              <a:buNone/>
            </a:pPr>
            <a:r>
              <a:rPr lang="en-GB" sz="3600" dirty="0"/>
              <a:t>Four Causes</a:t>
            </a:r>
          </a:p>
          <a:p>
            <a:pPr marL="0" indent="0">
              <a:buNone/>
            </a:pPr>
            <a:r>
              <a:rPr lang="en-GB" sz="3600" dirty="0"/>
              <a:t>Substance Categories</a:t>
            </a:r>
          </a:p>
          <a:p>
            <a:pPr marL="0" indent="0">
              <a:buNone/>
            </a:pPr>
            <a:r>
              <a:rPr lang="en-GB" sz="3600" dirty="0"/>
              <a:t>Prime Mover</a:t>
            </a:r>
          </a:p>
        </p:txBody>
      </p:sp>
      <p:sp>
        <p:nvSpPr>
          <p:cNvPr id="4" name="TextBox 3"/>
          <p:cNvSpPr txBox="1"/>
          <p:nvPr/>
        </p:nvSpPr>
        <p:spPr>
          <a:xfrm>
            <a:off x="4499992" y="5887591"/>
            <a:ext cx="3672408"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a:solidFill>
                  <a:srgbClr val="FF0000"/>
                </a:solidFill>
              </a:rPr>
              <a:t>Stretch yourself: </a:t>
            </a:r>
            <a:r>
              <a:rPr lang="en-GB" dirty="0">
                <a:solidFill>
                  <a:schemeClr val="tx1"/>
                </a:solidFill>
              </a:rPr>
              <a:t>Include his influence on St Aquinas. </a:t>
            </a:r>
          </a:p>
        </p:txBody>
      </p:sp>
      <p:pic>
        <p:nvPicPr>
          <p:cNvPr id="5" name="Picture 4"/>
          <p:cNvPicPr>
            <a:picLocks noChangeAspect="1"/>
          </p:cNvPicPr>
          <p:nvPr/>
        </p:nvPicPr>
        <p:blipFill>
          <a:blip r:embed="rId2"/>
          <a:stretch>
            <a:fillRect/>
          </a:stretch>
        </p:blipFill>
        <p:spPr>
          <a:xfrm>
            <a:off x="5264633" y="3063217"/>
            <a:ext cx="2143125" cy="2143125"/>
          </a:xfrm>
          <a:prstGeom prst="rect">
            <a:avLst/>
          </a:prstGeom>
        </p:spPr>
      </p:pic>
    </p:spTree>
    <p:extLst>
      <p:ext uri="{BB962C8B-B14F-4D97-AF65-F5344CB8AC3E}">
        <p14:creationId xmlns:p14="http://schemas.microsoft.com/office/powerpoint/2010/main" val="91085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Think, pair, share</a:t>
            </a:r>
          </a:p>
        </p:txBody>
      </p:sp>
      <p:sp>
        <p:nvSpPr>
          <p:cNvPr id="3" name="Content Placeholder 2"/>
          <p:cNvSpPr>
            <a:spLocks noGrp="1"/>
          </p:cNvSpPr>
          <p:nvPr>
            <p:ph idx="1"/>
          </p:nvPr>
        </p:nvSpPr>
        <p:spPr/>
        <p:txBody>
          <a:bodyPr/>
          <a:lstStyle/>
          <a:p>
            <a:pPr marL="0" indent="0">
              <a:buNone/>
            </a:pPr>
            <a:r>
              <a:rPr lang="en-GB" dirty="0"/>
              <a:t>A: Describe the purpose of Prime Mover</a:t>
            </a:r>
          </a:p>
          <a:p>
            <a:pPr marL="0" indent="0">
              <a:buNone/>
            </a:pPr>
            <a:r>
              <a:rPr lang="en-GB" dirty="0">
                <a:solidFill>
                  <a:srgbClr val="FF0000"/>
                </a:solidFill>
              </a:rPr>
              <a:t>B: Explain the qualities of Prime Mover</a:t>
            </a:r>
          </a:p>
          <a:p>
            <a:pPr marL="0" indent="0">
              <a:buNone/>
            </a:pPr>
            <a:endParaRPr lang="en-GB" dirty="0"/>
          </a:p>
          <a:p>
            <a:pPr marL="0" indent="0">
              <a:buNone/>
            </a:pPr>
            <a:r>
              <a:rPr lang="en-GB" dirty="0"/>
              <a:t>A: Why does Aristotle need a Prime Mover in his epistemology?</a:t>
            </a:r>
          </a:p>
          <a:p>
            <a:pPr marL="0" indent="0">
              <a:buNone/>
            </a:pPr>
            <a:r>
              <a:rPr lang="en-GB" dirty="0">
                <a:solidFill>
                  <a:srgbClr val="FF0000"/>
                </a:solidFill>
              </a:rPr>
              <a:t>B: What would Christians say the efficient cause of the universe is?</a:t>
            </a:r>
          </a:p>
        </p:txBody>
      </p:sp>
    </p:spTree>
    <p:extLst>
      <p:ext uri="{BB962C8B-B14F-4D97-AF65-F5344CB8AC3E}">
        <p14:creationId xmlns:p14="http://schemas.microsoft.com/office/powerpoint/2010/main" val="327411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Evaluation of Aristotle’s thought</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080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Lesson Outcomes</a:t>
            </a:r>
          </a:p>
        </p:txBody>
      </p:sp>
      <p:sp>
        <p:nvSpPr>
          <p:cNvPr id="3" name="Content Placeholder 2"/>
          <p:cNvSpPr>
            <a:spLocks noGrp="1"/>
          </p:cNvSpPr>
          <p:nvPr>
            <p:ph idx="1"/>
          </p:nvPr>
        </p:nvSpPr>
        <p:spPr/>
        <p:txBody>
          <a:bodyPr/>
          <a:lstStyle/>
          <a:p>
            <a:pPr marL="514350" indent="-514350">
              <a:buFont typeface="+mj-lt"/>
              <a:buAutoNum type="arabicPeriod"/>
            </a:pPr>
            <a:r>
              <a:rPr lang="en-GB" dirty="0"/>
              <a:t>To be able to describe the qualities of the Prime Mover.</a:t>
            </a:r>
          </a:p>
          <a:p>
            <a:pPr marL="514350" indent="-514350">
              <a:buFont typeface="+mj-lt"/>
              <a:buAutoNum type="arabicPeriod"/>
            </a:pPr>
            <a:endParaRPr lang="en-GB" dirty="0"/>
          </a:p>
          <a:p>
            <a:pPr marL="514350" indent="-514350">
              <a:buFont typeface="+mj-lt"/>
              <a:buAutoNum type="arabicPeriod"/>
            </a:pPr>
            <a:r>
              <a:rPr lang="en-GB" dirty="0"/>
              <a:t> To be able to evaluate Aristotle’s epistemology.</a:t>
            </a:r>
          </a:p>
        </p:txBody>
      </p:sp>
    </p:spTree>
    <p:extLst>
      <p:ext uri="{BB962C8B-B14F-4D97-AF65-F5344CB8AC3E}">
        <p14:creationId xmlns:p14="http://schemas.microsoft.com/office/powerpoint/2010/main" val="390120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a:t>Cow time! Literacy Target</a:t>
            </a:r>
          </a:p>
        </p:txBody>
      </p:sp>
      <p:sp>
        <p:nvSpPr>
          <p:cNvPr id="3" name="Content Placeholder 2"/>
          <p:cNvSpPr>
            <a:spLocks noGrp="1"/>
          </p:cNvSpPr>
          <p:nvPr>
            <p:ph idx="1"/>
          </p:nvPr>
        </p:nvSpPr>
        <p:spPr>
          <a:xfrm>
            <a:off x="457200" y="1600201"/>
            <a:ext cx="8291264" cy="3917032"/>
          </a:xfrm>
        </p:spPr>
        <p:txBody>
          <a:bodyPr>
            <a:normAutofit fontScale="92500" lnSpcReduction="20000"/>
          </a:bodyPr>
          <a:lstStyle/>
          <a:p>
            <a:pPr algn="ctr">
              <a:buNone/>
            </a:pPr>
            <a:r>
              <a:rPr lang="en-GB" sz="4000" dirty="0">
                <a:latin typeface="Calibri" pitchFamily="34" charset="0"/>
              </a:rPr>
              <a:t>Check that you have spelt all the </a:t>
            </a:r>
            <a:r>
              <a:rPr lang="en-GB" sz="4000" b="1" u="sng" dirty="0">
                <a:latin typeface="Calibri" pitchFamily="34" charset="0"/>
              </a:rPr>
              <a:t>key words</a:t>
            </a:r>
            <a:r>
              <a:rPr lang="en-GB" sz="4000" b="1" dirty="0">
                <a:latin typeface="Calibri" pitchFamily="34" charset="0"/>
              </a:rPr>
              <a:t> c</a:t>
            </a:r>
            <a:r>
              <a:rPr lang="en-GB" sz="4000" dirty="0">
                <a:latin typeface="Calibri" pitchFamily="34" charset="0"/>
              </a:rPr>
              <a:t>orrectly.</a:t>
            </a:r>
          </a:p>
          <a:p>
            <a:pPr algn="ctr">
              <a:buNone/>
            </a:pPr>
            <a:endParaRPr lang="en-GB" dirty="0">
              <a:latin typeface="Calibri" pitchFamily="34" charset="0"/>
            </a:endParaRPr>
          </a:p>
          <a:p>
            <a:pPr algn="ctr">
              <a:buNone/>
            </a:pPr>
            <a:r>
              <a:rPr lang="en-GB" dirty="0">
                <a:latin typeface="Calibri" pitchFamily="34" charset="0"/>
              </a:rPr>
              <a:t>Take the time to check over the rest of your work for any </a:t>
            </a:r>
            <a:r>
              <a:rPr lang="en-GB" b="1" dirty="0">
                <a:latin typeface="Calibri" pitchFamily="34" charset="0"/>
              </a:rPr>
              <a:t>other spelling mistakes</a:t>
            </a:r>
            <a:r>
              <a:rPr lang="en-GB" dirty="0">
                <a:latin typeface="Calibri" pitchFamily="34" charset="0"/>
              </a:rPr>
              <a:t>. </a:t>
            </a:r>
          </a:p>
          <a:p>
            <a:pPr algn="ctr">
              <a:buNone/>
            </a:pPr>
            <a:endParaRPr lang="en-GB" dirty="0">
              <a:latin typeface="Calibri" pitchFamily="34" charset="0"/>
            </a:endParaRPr>
          </a:p>
          <a:p>
            <a:pPr algn="ctr">
              <a:buNone/>
            </a:pPr>
            <a:r>
              <a:rPr lang="en-GB" dirty="0">
                <a:latin typeface="Calibri" pitchFamily="34" charset="0"/>
              </a:rPr>
              <a:t>Ask for a dictionary or use the internet to check over any words that you are not sure are correct.</a:t>
            </a:r>
          </a:p>
          <a:p>
            <a:endParaRPr lang="en-GB" dirty="0"/>
          </a:p>
        </p:txBody>
      </p:sp>
      <p:pic>
        <p:nvPicPr>
          <p:cNvPr id="4" name="Picture 3" descr="T:\Captain Cow\Captain Cow! 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5093180"/>
            <a:ext cx="1312912" cy="17648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409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An evaluation of Aristotle’s thought</a:t>
            </a:r>
          </a:p>
        </p:txBody>
      </p:sp>
      <p:sp>
        <p:nvSpPr>
          <p:cNvPr id="3" name="Content Placeholder 2"/>
          <p:cNvSpPr>
            <a:spLocks noGrp="1"/>
          </p:cNvSpPr>
          <p:nvPr>
            <p:ph sz="half" idx="1"/>
          </p:nvPr>
        </p:nvSpPr>
        <p:spPr/>
        <p:txBody>
          <a:bodyPr>
            <a:normAutofit fontScale="92500" lnSpcReduction="10000"/>
          </a:bodyPr>
          <a:lstStyle/>
          <a:p>
            <a:pPr marL="0" indent="0" algn="ctr">
              <a:buNone/>
            </a:pPr>
            <a:r>
              <a:rPr lang="en-GB" dirty="0"/>
              <a:t>Although Aristotle was a genius, he did not inherit Plato’s academy. </a:t>
            </a:r>
          </a:p>
          <a:p>
            <a:pPr marL="0" indent="0" algn="ctr">
              <a:buNone/>
            </a:pPr>
            <a:endParaRPr lang="en-GB" dirty="0"/>
          </a:p>
          <a:p>
            <a:pPr marL="0" indent="0" algn="ctr">
              <a:buNone/>
            </a:pPr>
            <a:r>
              <a:rPr lang="en-GB" dirty="0"/>
              <a:t>Plato left it to a nephew instead. This may have been due to family loyalties but probably, it was because Plato know that Aristotle’s beliefs were just too different to his own.</a:t>
            </a:r>
          </a:p>
        </p:txBody>
      </p:sp>
      <p:sp>
        <p:nvSpPr>
          <p:cNvPr id="4" name="Content Placeholder 3"/>
          <p:cNvSpPr>
            <a:spLocks noGrp="1"/>
          </p:cNvSpPr>
          <p:nvPr>
            <p:ph sz="half" idx="2"/>
          </p:nvPr>
        </p:nvSpPr>
        <p:spPr/>
        <p:txBody>
          <a:bodyPr>
            <a:normAutofit fontScale="92500" lnSpcReduction="20000"/>
          </a:bodyPr>
          <a:lstStyle/>
          <a:p>
            <a:pPr marL="0" indent="0" algn="ctr">
              <a:buNone/>
            </a:pPr>
            <a:r>
              <a:rPr lang="en-GB" dirty="0"/>
              <a:t>Aristotle’s work is difficult to evaluate because it often lacks clarity. Although Plato wrote in clear elegant prose, with plenty of examples to make sure others understood him, in contrast Aristotle’s work is difficult to follow. Many scholars believe the surviving writings of Aristotle were only meant to be lecture notes. </a:t>
            </a:r>
          </a:p>
          <a:p>
            <a:endParaRPr lang="en-GB" dirty="0"/>
          </a:p>
        </p:txBody>
      </p:sp>
      <p:pic>
        <p:nvPicPr>
          <p:cNvPr id="5" name="Picture 4"/>
          <p:cNvPicPr>
            <a:picLocks noChangeAspect="1"/>
          </p:cNvPicPr>
          <p:nvPr/>
        </p:nvPicPr>
        <p:blipFill>
          <a:blip r:embed="rId2"/>
          <a:stretch>
            <a:fillRect/>
          </a:stretch>
        </p:blipFill>
        <p:spPr>
          <a:xfrm>
            <a:off x="3878582" y="5360491"/>
            <a:ext cx="1234436" cy="1468140"/>
          </a:xfrm>
          <a:prstGeom prst="rect">
            <a:avLst/>
          </a:prstGeom>
        </p:spPr>
      </p:pic>
    </p:spTree>
    <p:extLst>
      <p:ext uri="{BB962C8B-B14F-4D97-AF65-F5344CB8AC3E}">
        <p14:creationId xmlns:p14="http://schemas.microsoft.com/office/powerpoint/2010/main" val="1500276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Plato’s Form of the Good compared to Aristotle’s Prime Mover</a:t>
            </a:r>
          </a:p>
        </p:txBody>
      </p:sp>
      <p:sp>
        <p:nvSpPr>
          <p:cNvPr id="3" name="Content Placeholder 2"/>
          <p:cNvSpPr>
            <a:spLocks noGrp="1"/>
          </p:cNvSpPr>
          <p:nvPr>
            <p:ph idx="1"/>
          </p:nvPr>
        </p:nvSpPr>
        <p:spPr/>
        <p:txBody>
          <a:bodyPr>
            <a:normAutofit/>
          </a:bodyPr>
          <a:lstStyle/>
          <a:p>
            <a:pPr marL="0" indent="0" algn="ctr">
              <a:buNone/>
            </a:pPr>
            <a:r>
              <a:rPr lang="en-GB" sz="2800" dirty="0"/>
              <a:t>In some ways, these two different ideas have a lot in common. Both Plato’s ideas about the form of the Good, and Aristotle’s ideas about the Prime Mover, have been influential on the Christian idea of God.</a:t>
            </a:r>
          </a:p>
          <a:p>
            <a:pPr marL="0" indent="0" algn="ctr">
              <a:buNone/>
            </a:pPr>
            <a:r>
              <a:rPr lang="en-GB" sz="2800" dirty="0"/>
              <a:t> Plato’s Form of the Good gives them the concept of God as the perfect form of Goodness. Aristotle’s Prime Mover gives them the concept of God who is the ultimate cause of all that exists. </a:t>
            </a:r>
          </a:p>
        </p:txBody>
      </p:sp>
      <p:pic>
        <p:nvPicPr>
          <p:cNvPr id="4" name="Picture 3"/>
          <p:cNvPicPr>
            <a:picLocks noChangeAspect="1"/>
          </p:cNvPicPr>
          <p:nvPr/>
        </p:nvPicPr>
        <p:blipFill>
          <a:blip r:embed="rId2"/>
          <a:stretch>
            <a:fillRect/>
          </a:stretch>
        </p:blipFill>
        <p:spPr>
          <a:xfrm>
            <a:off x="3419872" y="5301208"/>
            <a:ext cx="2448272" cy="1371032"/>
          </a:xfrm>
          <a:prstGeom prst="rect">
            <a:avLst/>
          </a:prstGeom>
        </p:spPr>
      </p:pic>
    </p:spTree>
    <p:extLst>
      <p:ext uri="{BB962C8B-B14F-4D97-AF65-F5344CB8AC3E}">
        <p14:creationId xmlns:p14="http://schemas.microsoft.com/office/powerpoint/2010/main" val="396914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a:t>Prime Mover Versus the Form of Good </a:t>
            </a:r>
          </a:p>
        </p:txBody>
      </p:sp>
      <p:sp>
        <p:nvSpPr>
          <p:cNvPr id="3" name="Content Placeholder 2"/>
          <p:cNvSpPr>
            <a:spLocks noGrp="1"/>
          </p:cNvSpPr>
          <p:nvPr>
            <p:ph idx="1"/>
          </p:nvPr>
        </p:nvSpPr>
        <p:spPr/>
        <p:txBody>
          <a:bodyPr/>
          <a:lstStyle/>
          <a:p>
            <a:pPr marL="0" indent="0" algn="ctr">
              <a:buNone/>
            </a:pPr>
            <a:r>
              <a:rPr lang="en-GB" dirty="0"/>
              <a:t>Compare and Contrast the Prime Mover with the Form of the Good…</a:t>
            </a:r>
          </a:p>
          <a:p>
            <a:pPr marL="0" indent="0" algn="ctr">
              <a:buNone/>
            </a:pPr>
            <a:endParaRPr lang="en-GB" dirty="0"/>
          </a:p>
          <a:p>
            <a:pPr marL="0" indent="0" algn="ctr">
              <a:buNone/>
            </a:pPr>
            <a:endParaRPr lang="en-GB" dirty="0"/>
          </a:p>
          <a:p>
            <a:pPr marL="0" indent="0" algn="ctr">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86856467"/>
              </p:ext>
            </p:extLst>
          </p:nvPr>
        </p:nvGraphicFramePr>
        <p:xfrm>
          <a:off x="1691680" y="2833524"/>
          <a:ext cx="6096000" cy="2931160"/>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a:t>Similarities</a:t>
                      </a:r>
                    </a:p>
                  </a:txBody>
                  <a:tcPr/>
                </a:tc>
                <a:tc>
                  <a:txBody>
                    <a:bodyPr/>
                    <a:lstStyle/>
                    <a:p>
                      <a:r>
                        <a:rPr lang="en-GB" dirty="0"/>
                        <a:t>Difference</a:t>
                      </a:r>
                    </a:p>
                  </a:txBody>
                  <a:tcPr/>
                </a:tc>
                <a:extLst>
                  <a:ext uri="{0D108BD9-81ED-4DB2-BD59-A6C34878D82A}">
                    <a16:rowId xmlns:a16="http://schemas.microsoft.com/office/drawing/2014/main" val="10000"/>
                  </a:ext>
                </a:extLst>
              </a:tr>
              <a:tr h="370840">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3"/>
                  </a:ext>
                </a:extLst>
              </a:tr>
              <a:tr h="370840">
                <a:tc>
                  <a:txBody>
                    <a:bodyPr/>
                    <a:lstStyle/>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0" y="5934670"/>
            <a:ext cx="381642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solidFill>
                  <a:srgbClr val="FF0000"/>
                </a:solidFill>
              </a:rPr>
              <a:t>Stretch yourself:</a:t>
            </a:r>
          </a:p>
          <a:p>
            <a:r>
              <a:rPr lang="en-GB" dirty="0"/>
              <a:t>How have both these ideas influenced Christianity? </a:t>
            </a:r>
          </a:p>
        </p:txBody>
      </p:sp>
      <p:sp>
        <p:nvSpPr>
          <p:cNvPr id="7" name="TextBox 6"/>
          <p:cNvSpPr txBox="1"/>
          <p:nvPr/>
        </p:nvSpPr>
        <p:spPr>
          <a:xfrm>
            <a:off x="4685109" y="5011340"/>
            <a:ext cx="4474840" cy="184665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dirty="0">
                <a:solidFill>
                  <a:srgbClr val="FF0000"/>
                </a:solidFill>
              </a:rPr>
              <a:t>Hints: </a:t>
            </a:r>
          </a:p>
          <a:p>
            <a:r>
              <a:rPr lang="en-GB" sz="1600" dirty="0"/>
              <a:t>Cause of everything</a:t>
            </a:r>
          </a:p>
          <a:p>
            <a:r>
              <a:rPr lang="en-GB" sz="1600" dirty="0"/>
              <a:t>Necessary existence</a:t>
            </a:r>
          </a:p>
          <a:p>
            <a:r>
              <a:rPr lang="en-GB" sz="1600" dirty="0"/>
              <a:t>Not interactive</a:t>
            </a:r>
          </a:p>
          <a:p>
            <a:r>
              <a:rPr lang="en-GB" sz="1600" dirty="0"/>
              <a:t>Perfect nature</a:t>
            </a:r>
          </a:p>
          <a:p>
            <a:r>
              <a:rPr lang="en-GB" sz="1600" dirty="0"/>
              <a:t>Being/essence</a:t>
            </a:r>
          </a:p>
          <a:p>
            <a:r>
              <a:rPr lang="en-GB" sz="1600" dirty="0"/>
              <a:t>Can we experience them? </a:t>
            </a:r>
          </a:p>
        </p:txBody>
      </p:sp>
    </p:spTree>
    <p:extLst>
      <p:ext uri="{BB962C8B-B14F-4D97-AF65-F5344CB8AC3E}">
        <p14:creationId xmlns:p14="http://schemas.microsoft.com/office/powerpoint/2010/main" val="43100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a:t>A02 Giant Evaluation zigzag</a:t>
            </a:r>
          </a:p>
        </p:txBody>
      </p:sp>
      <p:sp>
        <p:nvSpPr>
          <p:cNvPr id="3" name="Content Placeholder 2"/>
          <p:cNvSpPr>
            <a:spLocks noGrp="1"/>
          </p:cNvSpPr>
          <p:nvPr>
            <p:ph idx="1"/>
          </p:nvPr>
        </p:nvSpPr>
        <p:spPr/>
        <p:txBody>
          <a:bodyPr/>
          <a:lstStyle/>
          <a:p>
            <a:pPr marL="0" indent="0" algn="ctr">
              <a:buNone/>
            </a:pPr>
            <a:r>
              <a:rPr lang="en-GB" dirty="0"/>
              <a:t>Sort out the arguments cards into statements that </a:t>
            </a:r>
            <a:r>
              <a:rPr lang="en-GB" b="1" dirty="0">
                <a:solidFill>
                  <a:srgbClr val="FF0000"/>
                </a:solidFill>
              </a:rPr>
              <a:t>support and criticise </a:t>
            </a:r>
            <a:r>
              <a:rPr lang="en-GB" dirty="0"/>
              <a:t>Aristotle’s epistemology...</a:t>
            </a:r>
          </a:p>
        </p:txBody>
      </p:sp>
      <p:pic>
        <p:nvPicPr>
          <p:cNvPr id="1027" name="Picture 3"/>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2843808" y="3455422"/>
            <a:ext cx="324036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03848" y="3193812"/>
            <a:ext cx="720080" cy="523220"/>
          </a:xfrm>
          <a:prstGeom prst="rect">
            <a:avLst/>
          </a:prstGeom>
          <a:noFill/>
        </p:spPr>
        <p:txBody>
          <a:bodyPr wrap="square" rtlCol="0">
            <a:spAutoFit/>
          </a:bodyPr>
          <a:lstStyle/>
          <a:p>
            <a:r>
              <a:rPr lang="en-GB" sz="2800" b="1" dirty="0"/>
              <a:t>For </a:t>
            </a:r>
          </a:p>
        </p:txBody>
      </p:sp>
      <p:sp>
        <p:nvSpPr>
          <p:cNvPr id="8" name="TextBox 7"/>
          <p:cNvSpPr txBox="1"/>
          <p:nvPr/>
        </p:nvSpPr>
        <p:spPr>
          <a:xfrm>
            <a:off x="5220072" y="3738153"/>
            <a:ext cx="1368152" cy="523220"/>
          </a:xfrm>
          <a:prstGeom prst="rect">
            <a:avLst/>
          </a:prstGeom>
          <a:noFill/>
        </p:spPr>
        <p:txBody>
          <a:bodyPr wrap="square" rtlCol="0">
            <a:spAutoFit/>
          </a:bodyPr>
          <a:lstStyle/>
          <a:p>
            <a:r>
              <a:rPr lang="en-GB" sz="2800" b="1" dirty="0"/>
              <a:t>Against</a:t>
            </a:r>
          </a:p>
        </p:txBody>
      </p:sp>
      <p:sp>
        <p:nvSpPr>
          <p:cNvPr id="9" name="TextBox 8"/>
          <p:cNvSpPr txBox="1"/>
          <p:nvPr/>
        </p:nvSpPr>
        <p:spPr>
          <a:xfrm>
            <a:off x="3059832" y="4149080"/>
            <a:ext cx="720080" cy="523220"/>
          </a:xfrm>
          <a:prstGeom prst="rect">
            <a:avLst/>
          </a:prstGeom>
          <a:noFill/>
        </p:spPr>
        <p:txBody>
          <a:bodyPr wrap="square" rtlCol="0">
            <a:spAutoFit/>
          </a:bodyPr>
          <a:lstStyle/>
          <a:p>
            <a:r>
              <a:rPr lang="en-GB" sz="2800" b="1" dirty="0"/>
              <a:t>For </a:t>
            </a:r>
          </a:p>
        </p:txBody>
      </p:sp>
      <p:sp>
        <p:nvSpPr>
          <p:cNvPr id="11" name="TextBox 10"/>
          <p:cNvSpPr txBox="1"/>
          <p:nvPr/>
        </p:nvSpPr>
        <p:spPr>
          <a:xfrm>
            <a:off x="5400092" y="4661764"/>
            <a:ext cx="1368152" cy="523220"/>
          </a:xfrm>
          <a:prstGeom prst="rect">
            <a:avLst/>
          </a:prstGeom>
          <a:noFill/>
        </p:spPr>
        <p:txBody>
          <a:bodyPr wrap="square" rtlCol="0">
            <a:spAutoFit/>
          </a:bodyPr>
          <a:lstStyle/>
          <a:p>
            <a:r>
              <a:rPr lang="en-GB" sz="2800" b="1" dirty="0"/>
              <a:t>Against</a:t>
            </a:r>
          </a:p>
        </p:txBody>
      </p:sp>
      <p:sp>
        <p:nvSpPr>
          <p:cNvPr id="6" name="TextBox 5"/>
          <p:cNvSpPr txBox="1"/>
          <p:nvPr/>
        </p:nvSpPr>
        <p:spPr>
          <a:xfrm>
            <a:off x="323528" y="4923374"/>
            <a:ext cx="2304256"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solidFill>
                  <a:srgbClr val="FF0000"/>
                </a:solidFill>
              </a:rPr>
              <a:t>Stretch yourself:</a:t>
            </a:r>
          </a:p>
          <a:p>
            <a:r>
              <a:rPr lang="en-GB" dirty="0">
                <a:solidFill>
                  <a:schemeClr val="tx1"/>
                </a:solidFill>
              </a:rPr>
              <a:t>Add your own arguments to the zig-zag…</a:t>
            </a:r>
          </a:p>
        </p:txBody>
      </p:sp>
    </p:spTree>
    <p:extLst>
      <p:ext uri="{BB962C8B-B14F-4D97-AF65-F5344CB8AC3E}">
        <p14:creationId xmlns:p14="http://schemas.microsoft.com/office/powerpoint/2010/main" val="318102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5868144" y="260648"/>
            <a:ext cx="2915816" cy="122413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solidFill>
                  <a:schemeClr val="tx1"/>
                </a:solidFill>
              </a:rPr>
              <a:t>Most people agree the universe is in a constant state of flux and concepts of Potentiality and Actuality.</a:t>
            </a:r>
          </a:p>
        </p:txBody>
      </p:sp>
      <p:sp>
        <p:nvSpPr>
          <p:cNvPr id="5" name="Rectangle 4"/>
          <p:cNvSpPr/>
          <p:nvPr/>
        </p:nvSpPr>
        <p:spPr>
          <a:xfrm>
            <a:off x="2673648" y="1772816"/>
            <a:ext cx="45720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dirty="0">
                <a:solidFill>
                  <a:schemeClr val="tx1"/>
                </a:solidFill>
              </a:rPr>
              <a:t>Aristotle does not personify the primer mover which leaves it open for interpretation. </a:t>
            </a:r>
          </a:p>
        </p:txBody>
      </p:sp>
      <p:sp>
        <p:nvSpPr>
          <p:cNvPr id="6" name="Rectangle 5"/>
          <p:cNvSpPr/>
          <p:nvPr/>
        </p:nvSpPr>
        <p:spPr>
          <a:xfrm>
            <a:off x="387648" y="2996952"/>
            <a:ext cx="3968328"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solidFill>
                  <a:schemeClr val="tx1"/>
                </a:solidFill>
              </a:rPr>
              <a:t>Based on empirical knowledge unlike Plato. This is unusual in Aristotle’s time.</a:t>
            </a:r>
          </a:p>
        </p:txBody>
      </p:sp>
      <p:sp>
        <p:nvSpPr>
          <p:cNvPr id="7" name="Rectangle 6"/>
          <p:cNvSpPr/>
          <p:nvPr/>
        </p:nvSpPr>
        <p:spPr>
          <a:xfrm>
            <a:off x="425484" y="4534655"/>
            <a:ext cx="367240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t>Why do we need the prime mover? (criticised by  theists) Why can’t the chain of cause and effect not go on forever?</a:t>
            </a:r>
          </a:p>
        </p:txBody>
      </p:sp>
      <p:sp>
        <p:nvSpPr>
          <p:cNvPr id="8" name="Rectangle 7"/>
          <p:cNvSpPr/>
          <p:nvPr/>
        </p:nvSpPr>
        <p:spPr>
          <a:xfrm>
            <a:off x="5652120" y="3429000"/>
            <a:ext cx="2952328" cy="149387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t>Aristotle’s writing is unclear and often lack clarity. Scholars argue they were meant to be just lecture notes.</a:t>
            </a:r>
          </a:p>
        </p:txBody>
      </p:sp>
      <p:sp>
        <p:nvSpPr>
          <p:cNvPr id="9" name="Rectangle 8"/>
          <p:cNvSpPr/>
          <p:nvPr/>
        </p:nvSpPr>
        <p:spPr>
          <a:xfrm>
            <a:off x="539552" y="549550"/>
            <a:ext cx="45720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dirty="0"/>
              <a:t>Russell criticised the idea that universe has a purpose. Could it not be chance? </a:t>
            </a:r>
          </a:p>
        </p:txBody>
      </p:sp>
      <p:sp>
        <p:nvSpPr>
          <p:cNvPr id="10" name="Rectangle 9"/>
          <p:cNvSpPr/>
          <p:nvPr/>
        </p:nvSpPr>
        <p:spPr>
          <a:xfrm>
            <a:off x="5292080" y="5727739"/>
            <a:ext cx="357279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t>Is it wrong to totally reject the idea of spiritual or intuitive knowledge?</a:t>
            </a:r>
          </a:p>
        </p:txBody>
      </p:sp>
    </p:spTree>
    <p:extLst>
      <p:ext uri="{BB962C8B-B14F-4D97-AF65-F5344CB8AC3E}">
        <p14:creationId xmlns:p14="http://schemas.microsoft.com/office/powerpoint/2010/main" val="698506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579</Words>
  <Application>Microsoft Office PowerPoint</Application>
  <PresentationFormat>On-screen Show (4:3)</PresentationFormat>
  <Paragraphs>63</Paragraphs>
  <Slides>11</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Which picture is related to what were doing last lesson?</vt:lpstr>
      <vt:lpstr>Evaluation of Aristotle’s thought</vt:lpstr>
      <vt:lpstr>Lesson Outcomes</vt:lpstr>
      <vt:lpstr>Cow time! Literacy Target</vt:lpstr>
      <vt:lpstr>An evaluation of Aristotle’s thought</vt:lpstr>
      <vt:lpstr>Plato’s Form of the Good compared to Aristotle’s Prime Mover</vt:lpstr>
      <vt:lpstr>Prime Mover Versus the Form of Good </vt:lpstr>
      <vt:lpstr>A02 Giant Evaluation zigzag</vt:lpstr>
      <vt:lpstr>PowerPoint Presentation</vt:lpstr>
      <vt:lpstr>Aristotle’s epistemology</vt:lpstr>
      <vt:lpstr>Think, pair, share</vt:lpstr>
    </vt:vector>
  </TitlesOfParts>
  <Company>Rosset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picture is related to what were doing last lesson?</dc:title>
  <dc:creator>NVeitch</dc:creator>
  <cp:lastModifiedBy>NVeitch</cp:lastModifiedBy>
  <cp:revision>13</cp:revision>
  <cp:lastPrinted>2017-10-03T10:07:29Z</cp:lastPrinted>
  <dcterms:created xsi:type="dcterms:W3CDTF">2017-10-03T09:42:35Z</dcterms:created>
  <dcterms:modified xsi:type="dcterms:W3CDTF">2017-10-03T11:20:53Z</dcterms:modified>
</cp:coreProperties>
</file>