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56" r:id="rId3"/>
    <p:sldId id="257" r:id="rId4"/>
    <p:sldId id="258" r:id="rId5"/>
    <p:sldId id="260" r:id="rId6"/>
    <p:sldId id="262" r:id="rId7"/>
    <p:sldId id="261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913168-25A5-41B2-9149-97DDE7F367E6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DE885-5AB5-4016-B27D-6FDCF4A9B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11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A61570-952C-4183-8BCB-2BC01A857D9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037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22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80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01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67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6123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34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208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95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5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164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254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1E29A-525E-4F3C-B9DD-619A2F11ED92}" type="datetimeFigureOut">
              <a:rPr lang="en-GB" smtClean="0"/>
              <a:t>20/09/2017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80FAD-11DB-49CF-8706-E2C2B66105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11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How would Plato say we recognised these?</a:t>
            </a:r>
          </a:p>
        </p:txBody>
      </p:sp>
      <p:pic>
        <p:nvPicPr>
          <p:cNvPr id="4" name="Picture 2" descr="http://3.bp.blogspot.com/_8kXsPIEkJZI/RyYMf8ITYrI/AAAAAAAAAJE/vyXclNBa_cw/s400/big-and-small-dog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92896"/>
            <a:ext cx="4880926" cy="3611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03847" y="1741756"/>
            <a:ext cx="2615061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Think, Pair, Share!</a:t>
            </a:r>
          </a:p>
        </p:txBody>
      </p:sp>
    </p:spTree>
    <p:extLst>
      <p:ext uri="{BB962C8B-B14F-4D97-AF65-F5344CB8AC3E}">
        <p14:creationId xmlns:p14="http://schemas.microsoft.com/office/powerpoint/2010/main" val="257578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Plato’s epistemology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600" dirty="0"/>
              <a:t>Complete the crib </a:t>
            </a:r>
            <a:r>
              <a:rPr lang="en-GB" sz="3600"/>
              <a:t>sheet to demonstrate </a:t>
            </a:r>
            <a:r>
              <a:rPr lang="en-GB" sz="3600" dirty="0"/>
              <a:t>your understanding of Plato.</a:t>
            </a:r>
          </a:p>
          <a:p>
            <a:pPr marL="0" indent="0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>
                <a:solidFill>
                  <a:srgbClr val="FF0000"/>
                </a:solidFill>
              </a:rPr>
              <a:t>It covers:</a:t>
            </a:r>
          </a:p>
          <a:p>
            <a:pPr marL="0" indent="0">
              <a:buNone/>
            </a:pPr>
            <a:r>
              <a:rPr lang="en-GB" sz="3600" dirty="0"/>
              <a:t>Analogy of the cave</a:t>
            </a:r>
          </a:p>
          <a:p>
            <a:pPr marL="0" indent="0">
              <a:buNone/>
            </a:pPr>
            <a:r>
              <a:rPr lang="en-GB" sz="3600" dirty="0"/>
              <a:t>Concept of Form</a:t>
            </a:r>
          </a:p>
          <a:p>
            <a:pPr marL="0" indent="0">
              <a:buNone/>
            </a:pPr>
            <a:r>
              <a:rPr lang="en-GB" sz="3600" dirty="0"/>
              <a:t>Form of the Good</a:t>
            </a:r>
          </a:p>
          <a:p>
            <a:pPr marL="0" indent="0">
              <a:buNone/>
            </a:pPr>
            <a:r>
              <a:rPr lang="en-GB" sz="3600" dirty="0"/>
              <a:t>Demiurge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99992" y="5887591"/>
            <a:ext cx="3672408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 </a:t>
            </a:r>
            <a:r>
              <a:rPr lang="en-GB" dirty="0"/>
              <a:t>Include your group’s opinions on Plato’s epistemology.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12976"/>
            <a:ext cx="1944216" cy="1819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748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dirty="0"/>
              <a:t>Think, pair,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8092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A: Explain the difference between our world and the world of the Forms.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B:Explain </a:t>
            </a:r>
            <a:r>
              <a:rPr lang="en-GB" b="1" i="1" dirty="0">
                <a:solidFill>
                  <a:srgbClr val="FF0000"/>
                </a:solidFill>
              </a:rPr>
              <a:t>why</a:t>
            </a:r>
            <a:r>
              <a:rPr lang="en-GB" dirty="0">
                <a:solidFill>
                  <a:srgbClr val="FF0000"/>
                </a:solidFill>
              </a:rPr>
              <a:t> Plato says the world we live in is not the real world.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A: Explain what the Form of the Good is.</a:t>
            </a: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</a:rPr>
              <a:t>B: Explain what the Demiurge is.</a:t>
            </a:r>
          </a:p>
        </p:txBody>
      </p:sp>
    </p:spTree>
    <p:extLst>
      <p:ext uri="{BB962C8B-B14F-4D97-AF65-F5344CB8AC3E}">
        <p14:creationId xmlns:p14="http://schemas.microsoft.com/office/powerpoint/2010/main" val="940565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Plato’s Form of the Good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975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be able describe the concept of the Form of the Good.</a:t>
            </a:r>
          </a:p>
          <a:p>
            <a:r>
              <a:rPr lang="en-GB" dirty="0"/>
              <a:t>To be able to explain how the Form of the Good fits into Plato’s epistemology. </a:t>
            </a:r>
          </a:p>
        </p:txBody>
      </p:sp>
    </p:spTree>
    <p:extLst>
      <p:ext uri="{BB962C8B-B14F-4D97-AF65-F5344CB8AC3E}">
        <p14:creationId xmlns:p14="http://schemas.microsoft.com/office/powerpoint/2010/main" val="3642711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Taboo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dirty="0"/>
              <a:t>Try to explain the concepts given to you without using the word </a:t>
            </a:r>
            <a:r>
              <a:rPr lang="en-GB" sz="3600" dirty="0">
                <a:solidFill>
                  <a:srgbClr val="FF0000"/>
                </a:solidFill>
              </a:rPr>
              <a:t>Good.</a:t>
            </a:r>
          </a:p>
          <a:p>
            <a:pPr marL="0" indent="0" algn="ctr">
              <a:buNone/>
            </a:pPr>
            <a:endParaRPr lang="en-GB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GB" sz="3600" dirty="0">
                <a:solidFill>
                  <a:srgbClr val="FF0000"/>
                </a:solidFill>
              </a:rPr>
              <a:t>Good is taboo!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557" y="4221088"/>
            <a:ext cx="2459279" cy="2459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64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en-GB" dirty="0"/>
              <a:t>Form of the Good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5040313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GB" dirty="0"/>
              <a:t>People do not learn new things they actually  learn the reality of how things </a:t>
            </a:r>
            <a:r>
              <a:rPr lang="en-GB"/>
              <a:t>are (anamnesis).</a:t>
            </a:r>
            <a:endParaRPr lang="en-GB" dirty="0"/>
          </a:p>
          <a:p>
            <a:pPr eaLnBrk="1" hangingPunct="1"/>
            <a:r>
              <a:rPr lang="en-GB" dirty="0">
                <a:solidFill>
                  <a:srgbClr val="FF0000"/>
                </a:solidFill>
              </a:rPr>
              <a:t>The Form of the Good is the highest of all forms and the source of other forms.</a:t>
            </a:r>
          </a:p>
          <a:p>
            <a:pPr eaLnBrk="1" hangingPunct="1"/>
            <a:r>
              <a:rPr lang="en-GB" dirty="0">
                <a:solidFill>
                  <a:srgbClr val="FF0000"/>
                </a:solidFill>
              </a:rPr>
              <a:t>The Form of the Good makes other concepts   ‘knowable’ e.g. Justice.</a:t>
            </a:r>
          </a:p>
          <a:p>
            <a:pPr marL="0" indent="0" eaLnBrk="1" hangingPunct="1">
              <a:buNone/>
            </a:pPr>
            <a:endParaRPr lang="en-GB" dirty="0"/>
          </a:p>
          <a:p>
            <a:pPr marL="0" indent="0" algn="ctr" eaLnBrk="1" hangingPunct="1">
              <a:buNone/>
            </a:pPr>
            <a:r>
              <a:rPr lang="en-GB" dirty="0"/>
              <a:t>‘without the source (Form) of Goodness it’s like trying to see in the dark’ –it is the sun in the analogy.</a:t>
            </a:r>
          </a:p>
        </p:txBody>
      </p:sp>
    </p:spTree>
    <p:extLst>
      <p:ext uri="{BB962C8B-B14F-4D97-AF65-F5344CB8AC3E}">
        <p14:creationId xmlns:p14="http://schemas.microsoft.com/office/powerpoint/2010/main" val="2335652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07904" y="0"/>
            <a:ext cx="1512168" cy="1412776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>
                <a:solidFill>
                  <a:sysClr val="windowText" lastClr="000000"/>
                </a:solidFill>
              </a:rPr>
              <a:t>The Good</a:t>
            </a:r>
          </a:p>
        </p:txBody>
      </p:sp>
      <p:sp>
        <p:nvSpPr>
          <p:cNvPr id="5" name="Oval 4"/>
          <p:cNvSpPr/>
          <p:nvPr/>
        </p:nvSpPr>
        <p:spPr>
          <a:xfrm>
            <a:off x="2411760" y="1556792"/>
            <a:ext cx="864096" cy="101649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ysClr val="windowText" lastClr="000000"/>
                </a:solidFill>
              </a:rPr>
              <a:t>Justice</a:t>
            </a:r>
          </a:p>
        </p:txBody>
      </p:sp>
      <p:sp>
        <p:nvSpPr>
          <p:cNvPr id="6" name="Oval 5"/>
          <p:cNvSpPr/>
          <p:nvPr/>
        </p:nvSpPr>
        <p:spPr>
          <a:xfrm>
            <a:off x="4067944" y="1556792"/>
            <a:ext cx="864096" cy="101649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ysClr val="windowText" lastClr="000000"/>
                </a:solidFill>
              </a:rPr>
              <a:t>Truth</a:t>
            </a:r>
          </a:p>
        </p:txBody>
      </p:sp>
      <p:sp>
        <p:nvSpPr>
          <p:cNvPr id="7" name="Oval 6"/>
          <p:cNvSpPr/>
          <p:nvPr/>
        </p:nvSpPr>
        <p:spPr>
          <a:xfrm>
            <a:off x="5652120" y="1556792"/>
            <a:ext cx="864096" cy="9444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ysClr val="windowText" lastClr="000000"/>
                </a:solidFill>
              </a:rPr>
              <a:t>Beauty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47864" y="2636912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Universal Qualities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47864" y="41490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Concepts and ideals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7864" y="537321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Physical living objects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75856" y="64886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Physical inanimate object </a:t>
            </a:r>
          </a:p>
        </p:txBody>
      </p:sp>
      <p:sp>
        <p:nvSpPr>
          <p:cNvPr id="12" name="Oval 11"/>
          <p:cNvSpPr/>
          <p:nvPr/>
        </p:nvSpPr>
        <p:spPr>
          <a:xfrm>
            <a:off x="755576" y="3284984"/>
            <a:ext cx="720080" cy="7920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051720" y="3212976"/>
            <a:ext cx="720080" cy="7920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3419872" y="3212976"/>
            <a:ext cx="720080" cy="7920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4716016" y="3212976"/>
            <a:ext cx="720080" cy="7920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5868144" y="3212976"/>
            <a:ext cx="720080" cy="7920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7092280" y="3212976"/>
            <a:ext cx="720080" cy="79208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8172400" y="4437112"/>
            <a:ext cx="720080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7164288" y="4437112"/>
            <a:ext cx="720080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6156176" y="4437112"/>
            <a:ext cx="720080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5148064" y="4437112"/>
            <a:ext cx="720080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4139952" y="4509120"/>
            <a:ext cx="720080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987824" y="4581128"/>
            <a:ext cx="720080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1835696" y="4581128"/>
            <a:ext cx="720080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611560" y="4581128"/>
            <a:ext cx="720080" cy="79208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6588224" y="5733256"/>
            <a:ext cx="720080" cy="7920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220072" y="5733256"/>
            <a:ext cx="720080" cy="7920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779912" y="5805264"/>
            <a:ext cx="720080" cy="7920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2411760" y="5733256"/>
            <a:ext cx="720080" cy="7920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1115616" y="5733256"/>
            <a:ext cx="720080" cy="7920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7884368" y="5805264"/>
            <a:ext cx="720080" cy="792088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084168" y="260648"/>
            <a:ext cx="288032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Once you understand Good you can understand everything else....</a:t>
            </a:r>
          </a:p>
        </p:txBody>
      </p:sp>
    </p:spTree>
    <p:extLst>
      <p:ext uri="{BB962C8B-B14F-4D97-AF65-F5344CB8AC3E}">
        <p14:creationId xmlns:p14="http://schemas.microsoft.com/office/powerpoint/2010/main" val="174047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The Form of the Good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47248" cy="463711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GB" dirty="0">
                <a:solidFill>
                  <a:srgbClr val="FF0000"/>
                </a:solidFill>
              </a:rPr>
              <a:t>When we understand something as “good” we are recollecting  the Form of the Good in the world of Forms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GB" dirty="0">
                <a:solidFill>
                  <a:srgbClr val="FF0000"/>
                </a:solidFill>
              </a:rPr>
              <a:t>Any good action in this world is a pale reflection of the perfect Form of the Good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GB" sz="2800" dirty="0"/>
          </a:p>
          <a:p>
            <a:pPr marL="0" indent="0" algn="ctr">
              <a:lnSpc>
                <a:spcPct val="90000"/>
              </a:lnSpc>
              <a:buNone/>
            </a:pPr>
            <a:endParaRPr lang="en-GB" sz="28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GB" sz="2800" dirty="0"/>
              <a:t>The Form of the Good was later taken by Christian theologians to mean God.</a:t>
            </a:r>
          </a:p>
        </p:txBody>
      </p:sp>
    </p:spTree>
    <p:extLst>
      <p:ext uri="{BB962C8B-B14F-4D97-AF65-F5344CB8AC3E}">
        <p14:creationId xmlns:p14="http://schemas.microsoft.com/office/powerpoint/2010/main" val="1948531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Form of the Good?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b="1" dirty="0">
                <a:solidFill>
                  <a:srgbClr val="FF0000"/>
                </a:solidFill>
              </a:rPr>
              <a:t>Draw your own timeline that helps you understand the Form of the Good.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The end point should be: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‘Woman see the beautiful bouquet of flowers and cries’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1560" y="5733256"/>
            <a:ext cx="432048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Stretch yourself: </a:t>
            </a:r>
            <a:r>
              <a:rPr lang="en-GB" dirty="0"/>
              <a:t>Find out 5 pieces of information about Plato’s demiurge.  </a:t>
            </a:r>
          </a:p>
        </p:txBody>
      </p:sp>
    </p:spTree>
    <p:extLst>
      <p:ext uri="{BB962C8B-B14F-4D97-AF65-F5344CB8AC3E}">
        <p14:creationId xmlns:p14="http://schemas.microsoft.com/office/powerpoint/2010/main" val="1231061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Note: The Demiurge (craftsman)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06916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Plato believed that the world was created by a </a:t>
            </a:r>
          </a:p>
          <a:p>
            <a:pPr algn="ctr">
              <a:buNone/>
            </a:pPr>
            <a:r>
              <a:rPr lang="en-GB" dirty="0">
                <a:solidFill>
                  <a:srgbClr val="FF0000"/>
                </a:solidFill>
              </a:rPr>
              <a:t>god he called the demiurge. 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The Demiurge made the world by fashioning it out </a:t>
            </a:r>
          </a:p>
          <a:p>
            <a:pPr algn="ctr">
              <a:buNone/>
            </a:pPr>
            <a:r>
              <a:rPr lang="en-GB" dirty="0"/>
              <a:t>of material that was already there, but which was a </a:t>
            </a:r>
          </a:p>
          <a:p>
            <a:pPr algn="ctr">
              <a:buNone/>
            </a:pPr>
            <a:r>
              <a:rPr lang="en-GB" dirty="0"/>
              <a:t>shapeless mess before the demiurge got to work. </a:t>
            </a:r>
          </a:p>
          <a:p>
            <a:pPr algn="ctr">
              <a:buNone/>
            </a:pPr>
            <a:endParaRPr lang="en-GB" dirty="0"/>
          </a:p>
          <a:p>
            <a:pPr algn="ctr">
              <a:buNone/>
            </a:pPr>
            <a:r>
              <a:rPr lang="en-GB" dirty="0"/>
              <a:t>However he is not omnipotent and that is why the world is not perfect. Goodness still comes from the Form of the Good.</a:t>
            </a:r>
          </a:p>
        </p:txBody>
      </p:sp>
    </p:spTree>
    <p:extLst>
      <p:ext uri="{BB962C8B-B14F-4D97-AF65-F5344CB8AC3E}">
        <p14:creationId xmlns:p14="http://schemas.microsoft.com/office/powerpoint/2010/main" val="215349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458</Words>
  <Application>Microsoft Office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How would Plato say we recognised these?</vt:lpstr>
      <vt:lpstr>Plato’s Form of the Good</vt:lpstr>
      <vt:lpstr>Learning Outcomes</vt:lpstr>
      <vt:lpstr>Taboo</vt:lpstr>
      <vt:lpstr>Form of the Good</vt:lpstr>
      <vt:lpstr>PowerPoint Presentation</vt:lpstr>
      <vt:lpstr>The Form of the Good</vt:lpstr>
      <vt:lpstr>Form of the Good?</vt:lpstr>
      <vt:lpstr>Note: The Demiurge (craftsman)</vt:lpstr>
      <vt:lpstr>Plato’s epistemology</vt:lpstr>
      <vt:lpstr>Think, pair, share</vt:lpstr>
    </vt:vector>
  </TitlesOfParts>
  <Company>Rosset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would Plato say we recognised these?</dc:title>
  <dc:creator>NVeitch</dc:creator>
  <cp:lastModifiedBy>NVeitch</cp:lastModifiedBy>
  <cp:revision>14</cp:revision>
  <dcterms:created xsi:type="dcterms:W3CDTF">2013-09-19T15:53:23Z</dcterms:created>
  <dcterms:modified xsi:type="dcterms:W3CDTF">2017-09-20T14:06:12Z</dcterms:modified>
</cp:coreProperties>
</file>