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57" r:id="rId3"/>
    <p:sldId id="279" r:id="rId4"/>
    <p:sldId id="273" r:id="rId5"/>
    <p:sldId id="274" r:id="rId6"/>
    <p:sldId id="276" r:id="rId7"/>
    <p:sldId id="277" r:id="rId8"/>
    <p:sldId id="278" r:id="rId9"/>
    <p:sldId id="271"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228" autoAdjust="0"/>
  </p:normalViewPr>
  <p:slideViewPr>
    <p:cSldViewPr snapToGrid="0">
      <p:cViewPr varScale="1">
        <p:scale>
          <a:sx n="61" d="100"/>
          <a:sy n="61" d="100"/>
        </p:scale>
        <p:origin x="7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6200A-005A-4284-B481-4B9B1815798C}" type="datetimeFigureOut">
              <a:rPr lang="en-GB" smtClean="0"/>
              <a:t>01/05/2018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F26DF-8980-4872-892A-015D99B586FA}" type="slidenum">
              <a:rPr lang="en-GB" smtClean="0"/>
              <a:t>‹#›</a:t>
            </a:fld>
            <a:endParaRPr lang="en-GB"/>
          </a:p>
        </p:txBody>
      </p:sp>
    </p:spTree>
    <p:extLst>
      <p:ext uri="{BB962C8B-B14F-4D97-AF65-F5344CB8AC3E}">
        <p14:creationId xmlns:p14="http://schemas.microsoft.com/office/powerpoint/2010/main" val="324952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5F26DF-8980-4872-892A-015D99B586FA}" type="slidenum">
              <a:rPr lang="en-GB" smtClean="0"/>
              <a:t>2</a:t>
            </a:fld>
            <a:endParaRPr lang="en-GB"/>
          </a:p>
        </p:txBody>
      </p:sp>
    </p:spTree>
    <p:extLst>
      <p:ext uri="{BB962C8B-B14F-4D97-AF65-F5344CB8AC3E}">
        <p14:creationId xmlns:p14="http://schemas.microsoft.com/office/powerpoint/2010/main" val="370233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262480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105961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13310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170931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D3325-1DC1-41C3-8160-DEFF7088EF54}" type="datetimeFigureOut">
              <a:rPr lang="en-GB" smtClean="0"/>
              <a:t>01/05/2018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52152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D3325-1DC1-41C3-8160-DEFF7088EF54}" type="datetimeFigureOut">
              <a:rPr lang="en-GB" smtClean="0"/>
              <a:t>01/05/2018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348072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D3325-1DC1-41C3-8160-DEFF7088EF54}" type="datetimeFigureOut">
              <a:rPr lang="en-GB" smtClean="0"/>
              <a:t>01/05/2018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253908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D3325-1DC1-41C3-8160-DEFF7088EF54}" type="datetimeFigureOut">
              <a:rPr lang="en-GB" smtClean="0"/>
              <a:t>01/05/2018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399473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D3325-1DC1-41C3-8160-DEFF7088EF54}" type="datetimeFigureOut">
              <a:rPr lang="en-GB" smtClean="0"/>
              <a:t>01/05/2018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48362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CD3325-1DC1-41C3-8160-DEFF7088EF54}" type="datetimeFigureOut">
              <a:rPr lang="en-GB" smtClean="0"/>
              <a:t>01/05/2018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36067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CD3325-1DC1-41C3-8160-DEFF7088EF54}" type="datetimeFigureOut">
              <a:rPr lang="en-GB" smtClean="0"/>
              <a:t>01/05/2018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278044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D3325-1DC1-41C3-8160-DEFF7088EF54}" type="datetimeFigureOut">
              <a:rPr lang="en-GB" smtClean="0"/>
              <a:t>01/05/2018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4C772-3522-44A9-96CE-E19C09C9426D}" type="slidenum">
              <a:rPr lang="en-GB" smtClean="0"/>
              <a:t>‹#›</a:t>
            </a:fld>
            <a:endParaRPr lang="en-GB"/>
          </a:p>
        </p:txBody>
      </p:sp>
    </p:spTree>
    <p:extLst>
      <p:ext uri="{BB962C8B-B14F-4D97-AF65-F5344CB8AC3E}">
        <p14:creationId xmlns:p14="http://schemas.microsoft.com/office/powerpoint/2010/main" val="320692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NxTr5rBKN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shOctgIzM8" TargetMode="External"/><Relationship Id="rId2" Type="http://schemas.openxmlformats.org/officeDocument/2006/relationships/hyperlink" Target="https://www.youtube.com/watch?v=QIiMQ0FZNCc"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968" y="294968"/>
            <a:ext cx="8421329" cy="646331"/>
          </a:xfrm>
          <a:prstGeom prst="rect">
            <a:avLst/>
          </a:prstGeom>
          <a:noFill/>
        </p:spPr>
        <p:txBody>
          <a:bodyPr wrap="square" rtlCol="0">
            <a:spAutoFit/>
          </a:bodyPr>
          <a:lstStyle/>
          <a:p>
            <a:pPr algn="ctr"/>
            <a:r>
              <a:rPr lang="en-GB" sz="3600" b="1" dirty="0"/>
              <a:t>If I ruled the world…</a:t>
            </a:r>
          </a:p>
        </p:txBody>
      </p:sp>
      <p:sp>
        <p:nvSpPr>
          <p:cNvPr id="3" name="TextBox 2"/>
          <p:cNvSpPr txBox="1"/>
          <p:nvPr/>
        </p:nvSpPr>
        <p:spPr>
          <a:xfrm>
            <a:off x="176980" y="1342104"/>
            <a:ext cx="8657303" cy="1077218"/>
          </a:xfrm>
          <a:prstGeom prst="rect">
            <a:avLst/>
          </a:prstGeom>
          <a:noFill/>
        </p:spPr>
        <p:txBody>
          <a:bodyPr wrap="square" rtlCol="0">
            <a:spAutoFit/>
          </a:bodyPr>
          <a:lstStyle/>
          <a:p>
            <a:pPr algn="ctr"/>
            <a:r>
              <a:rPr lang="en-GB" sz="3200" dirty="0"/>
              <a:t>What 5 rules or laws do you think are absolutely essential for a society to run ethically?</a:t>
            </a:r>
          </a:p>
        </p:txBody>
      </p:sp>
      <p:pic>
        <p:nvPicPr>
          <p:cNvPr id="1026" name="Picture 2" descr="http://www.trinfocafe.org/wp-content/uploads/2009/09/rules_do_do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839" y="2820127"/>
            <a:ext cx="6131910" cy="315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6" y="257577"/>
            <a:ext cx="8113690" cy="584775"/>
          </a:xfrm>
          <a:prstGeom prst="rect">
            <a:avLst/>
          </a:prstGeom>
          <a:noFill/>
        </p:spPr>
        <p:txBody>
          <a:bodyPr wrap="square" rtlCol="0">
            <a:spAutoFit/>
          </a:bodyPr>
          <a:lstStyle/>
          <a:p>
            <a:pPr algn="ctr"/>
            <a:r>
              <a:rPr lang="en-GB" sz="3200" b="1" dirty="0"/>
              <a:t>And finally…</a:t>
            </a:r>
          </a:p>
        </p:txBody>
      </p:sp>
      <p:sp>
        <p:nvSpPr>
          <p:cNvPr id="3" name="TextBox 2"/>
          <p:cNvSpPr txBox="1"/>
          <p:nvPr/>
        </p:nvSpPr>
        <p:spPr>
          <a:xfrm>
            <a:off x="502276" y="1171977"/>
            <a:ext cx="5151549" cy="4524315"/>
          </a:xfrm>
          <a:prstGeom prst="rect">
            <a:avLst/>
          </a:prstGeom>
          <a:noFill/>
        </p:spPr>
        <p:txBody>
          <a:bodyPr wrap="square" rtlCol="0">
            <a:spAutoFit/>
          </a:bodyPr>
          <a:lstStyle/>
          <a:p>
            <a:pPr marL="342900" indent="-342900">
              <a:buAutoNum type="arabicPeriod"/>
            </a:pPr>
            <a:r>
              <a:rPr lang="en-GB" sz="2400" b="1" dirty="0"/>
              <a:t>Sum up </a:t>
            </a:r>
            <a:r>
              <a:rPr lang="en-GB" sz="2400" dirty="0"/>
              <a:t>what you have learnt today in your </a:t>
            </a:r>
            <a:r>
              <a:rPr lang="en-GB" sz="2400" b="1" dirty="0"/>
              <a:t>SOL booklet.</a:t>
            </a:r>
          </a:p>
          <a:p>
            <a:pPr marL="342900" indent="-342900">
              <a:buAutoNum type="arabicPeriod"/>
            </a:pPr>
            <a:endParaRPr lang="en-GB" sz="2400" dirty="0"/>
          </a:p>
          <a:p>
            <a:pPr marL="342900" indent="-342900">
              <a:buAutoNum type="arabicPeriod"/>
            </a:pPr>
            <a:r>
              <a:rPr lang="en-GB" sz="2400" dirty="0"/>
              <a:t>Add the </a:t>
            </a:r>
            <a:r>
              <a:rPr lang="en-GB" sz="2400" b="1" dirty="0"/>
              <a:t>definitions</a:t>
            </a:r>
            <a:r>
              <a:rPr lang="en-GB" sz="2400" dirty="0"/>
              <a:t> of any new </a:t>
            </a:r>
            <a:r>
              <a:rPr lang="en-GB" sz="2400" b="1" dirty="0"/>
              <a:t>key terms </a:t>
            </a:r>
            <a:r>
              <a:rPr lang="en-GB" sz="2400" dirty="0"/>
              <a:t>you have learnt to your </a:t>
            </a:r>
            <a:r>
              <a:rPr lang="en-GB" sz="2400" b="1" dirty="0"/>
              <a:t>glossary</a:t>
            </a:r>
            <a:r>
              <a:rPr lang="en-GB" sz="2400" dirty="0"/>
              <a:t>.</a:t>
            </a:r>
          </a:p>
          <a:p>
            <a:pPr marL="342900" indent="-342900">
              <a:buAutoNum type="arabicPeriod"/>
            </a:pPr>
            <a:endParaRPr lang="en-GB" sz="2400" dirty="0"/>
          </a:p>
          <a:p>
            <a:pPr marL="342900" indent="-342900">
              <a:buAutoNum type="arabicPeriod"/>
            </a:pPr>
            <a:r>
              <a:rPr lang="en-GB" sz="2400" dirty="0"/>
              <a:t>Make a note of anything you need to do some </a:t>
            </a:r>
            <a:r>
              <a:rPr lang="en-GB" sz="2400" b="1" dirty="0"/>
              <a:t>further research </a:t>
            </a:r>
            <a:r>
              <a:rPr lang="en-GB" sz="2400" dirty="0"/>
              <a:t>on, or that you need to </a:t>
            </a:r>
            <a:r>
              <a:rPr lang="en-GB" sz="2400" b="1" dirty="0"/>
              <a:t>email</a:t>
            </a:r>
            <a:r>
              <a:rPr lang="en-GB" sz="2400" dirty="0"/>
              <a:t> me to arrange a time for me to go over with you before next lesson.</a:t>
            </a:r>
          </a:p>
        </p:txBody>
      </p:sp>
      <p:pic>
        <p:nvPicPr>
          <p:cNvPr id="6148" name="Picture 4" descr="Image result for keep calm and refl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070" y="1545464"/>
            <a:ext cx="2694904" cy="3593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44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326" y="794208"/>
            <a:ext cx="10071279" cy="646331"/>
          </a:xfrm>
          <a:prstGeom prst="rect">
            <a:avLst/>
          </a:prstGeom>
          <a:noFill/>
        </p:spPr>
        <p:txBody>
          <a:bodyPr wrap="square" rtlCol="0">
            <a:spAutoFit/>
          </a:bodyPr>
          <a:lstStyle/>
          <a:p>
            <a:pPr algn="ctr"/>
            <a:r>
              <a:rPr lang="en-GB" sz="3600" b="1" u="sng" dirty="0"/>
              <a:t>Buddhist Ethics</a:t>
            </a:r>
          </a:p>
        </p:txBody>
      </p:sp>
      <p:sp>
        <p:nvSpPr>
          <p:cNvPr id="3" name="Date Placeholder 2"/>
          <p:cNvSpPr>
            <a:spLocks noGrp="1"/>
          </p:cNvSpPr>
          <p:nvPr>
            <p:ph type="dt" sz="half" idx="10"/>
          </p:nvPr>
        </p:nvSpPr>
        <p:spPr>
          <a:xfrm>
            <a:off x="189963" y="260698"/>
            <a:ext cx="2743200" cy="365125"/>
          </a:xfrm>
        </p:spPr>
        <p:txBody>
          <a:bodyPr/>
          <a:lstStyle/>
          <a:p>
            <a:fld id="{F009FF9A-89C9-498E-BB3E-CE6EFE212EE2}" type="datetime1">
              <a:rPr lang="en-GB" sz="2400" b="1" u="sng">
                <a:solidFill>
                  <a:schemeClr val="tx1"/>
                </a:solidFill>
              </a:rPr>
              <a:t>01/05/2018</a:t>
            </a:fld>
            <a:endParaRPr lang="en-GB" sz="2400" b="1" u="sng" dirty="0">
              <a:solidFill>
                <a:schemeClr val="tx1"/>
              </a:solidFill>
            </a:endParaRPr>
          </a:p>
        </p:txBody>
      </p:sp>
      <p:sp>
        <p:nvSpPr>
          <p:cNvPr id="4" name="TextBox 3"/>
          <p:cNvSpPr txBox="1"/>
          <p:nvPr/>
        </p:nvSpPr>
        <p:spPr>
          <a:xfrm>
            <a:off x="606086" y="2044859"/>
            <a:ext cx="4865566" cy="3785652"/>
          </a:xfrm>
          <a:prstGeom prst="rect">
            <a:avLst/>
          </a:prstGeom>
          <a:noFill/>
          <a:ln>
            <a:solidFill>
              <a:schemeClr val="tx1"/>
            </a:solidFill>
          </a:ln>
        </p:spPr>
        <p:txBody>
          <a:bodyPr wrap="square" rtlCol="0">
            <a:spAutoFit/>
          </a:bodyPr>
          <a:lstStyle/>
          <a:p>
            <a:pPr algn="ctr"/>
            <a:r>
              <a:rPr lang="en-GB" sz="2400" b="1" dirty="0"/>
              <a:t>Learning Objectives:</a:t>
            </a:r>
          </a:p>
          <a:p>
            <a:endParaRPr lang="en-GB" sz="2400" dirty="0"/>
          </a:p>
          <a:p>
            <a:pPr marL="342891" indent="-342891">
              <a:buAutoNum type="arabicPeriod"/>
            </a:pPr>
            <a:r>
              <a:rPr lang="en-GB" sz="2400" b="1" dirty="0"/>
              <a:t>Identify </a:t>
            </a:r>
            <a:r>
              <a:rPr lang="en-GB" sz="2400" dirty="0"/>
              <a:t>the 5 precepts of Buddhism</a:t>
            </a:r>
          </a:p>
          <a:p>
            <a:pPr marL="342891" indent="-342891">
              <a:buAutoNum type="arabicPeriod"/>
            </a:pPr>
            <a:endParaRPr lang="en-GB" sz="2400" dirty="0"/>
          </a:p>
          <a:p>
            <a:pPr marL="342891" indent="-342891">
              <a:buAutoNum type="arabicPeriod"/>
            </a:pPr>
            <a:r>
              <a:rPr lang="en-GB" sz="2400" b="1" dirty="0"/>
              <a:t>Explain</a:t>
            </a:r>
            <a:r>
              <a:rPr lang="en-GB" sz="2400" dirty="0"/>
              <a:t> how these differ from the 10 commandments</a:t>
            </a:r>
          </a:p>
          <a:p>
            <a:pPr marL="342891" indent="-342891">
              <a:buAutoNum type="arabicPeriod"/>
            </a:pPr>
            <a:endParaRPr lang="en-GB" sz="2400" dirty="0"/>
          </a:p>
          <a:p>
            <a:pPr marL="342891" indent="-342891">
              <a:buAutoNum type="arabicPeriod"/>
            </a:pPr>
            <a:r>
              <a:rPr lang="en-GB" sz="2400" b="1" dirty="0"/>
              <a:t>Analyse</a:t>
            </a:r>
            <a:r>
              <a:rPr lang="en-GB" sz="2400" dirty="0"/>
              <a:t> some of the ethical dilemmas faced by Buddhists</a:t>
            </a:r>
          </a:p>
        </p:txBody>
      </p:sp>
      <p:sp>
        <p:nvSpPr>
          <p:cNvPr id="5" name="TextBox 4"/>
          <p:cNvSpPr txBox="1"/>
          <p:nvPr/>
        </p:nvSpPr>
        <p:spPr>
          <a:xfrm>
            <a:off x="5779199" y="4612655"/>
            <a:ext cx="2897918" cy="1323439"/>
          </a:xfrm>
          <a:prstGeom prst="rect">
            <a:avLst/>
          </a:prstGeom>
          <a:solidFill>
            <a:srgbClr val="FFFF00"/>
          </a:solidFill>
          <a:ln>
            <a:solidFill>
              <a:schemeClr val="tx1"/>
            </a:solidFill>
          </a:ln>
        </p:spPr>
        <p:txBody>
          <a:bodyPr wrap="square" rtlCol="0">
            <a:spAutoFit/>
          </a:bodyPr>
          <a:lstStyle/>
          <a:p>
            <a:pPr algn="ctr"/>
            <a:r>
              <a:rPr lang="en-GB" sz="2000" b="1" dirty="0"/>
              <a:t>Key Terms</a:t>
            </a:r>
          </a:p>
          <a:p>
            <a:pPr algn="ctr"/>
            <a:r>
              <a:rPr lang="en-GB" sz="2000" dirty="0"/>
              <a:t>Dharma</a:t>
            </a:r>
          </a:p>
          <a:p>
            <a:pPr algn="ctr"/>
            <a:r>
              <a:rPr lang="en-GB" sz="2000" dirty="0"/>
              <a:t>Metta</a:t>
            </a:r>
          </a:p>
          <a:p>
            <a:pPr algn="ctr"/>
            <a:r>
              <a:rPr lang="en-GB" sz="2000" dirty="0"/>
              <a:t>Ahimsa</a:t>
            </a:r>
          </a:p>
        </p:txBody>
      </p:sp>
      <p:pic>
        <p:nvPicPr>
          <p:cNvPr id="6" name="Picture 2" descr="http://blogs.warwick.ac.uk/images/ikaldi/2012/04/17/rightwrong.jpg?maxWidth=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87" y="2044859"/>
            <a:ext cx="2384742" cy="23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5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1594" y="361771"/>
            <a:ext cx="6174922" cy="5809992"/>
          </a:xfrm>
          <a:prstGeom prst="rect">
            <a:avLst/>
          </a:prstGeom>
        </p:spPr>
      </p:pic>
      <p:sp>
        <p:nvSpPr>
          <p:cNvPr id="3" name="TextBox 2"/>
          <p:cNvSpPr txBox="1"/>
          <p:nvPr/>
        </p:nvSpPr>
        <p:spPr>
          <a:xfrm>
            <a:off x="324465" y="368710"/>
            <a:ext cx="2344993" cy="5825613"/>
          </a:xfrm>
          <a:prstGeom prst="rect">
            <a:avLst/>
          </a:prstGeom>
          <a:noFill/>
          <a:ln w="31750">
            <a:solidFill>
              <a:srgbClr val="00B050"/>
            </a:solidFill>
          </a:ln>
        </p:spPr>
        <p:txBody>
          <a:bodyPr wrap="square" rtlCol="0">
            <a:spAutoFit/>
          </a:bodyPr>
          <a:lstStyle/>
          <a:p>
            <a:endParaRPr lang="en-GB" dirty="0"/>
          </a:p>
        </p:txBody>
      </p:sp>
    </p:spTree>
    <p:extLst>
      <p:ext uri="{BB962C8B-B14F-4D97-AF65-F5344CB8AC3E}">
        <p14:creationId xmlns:p14="http://schemas.microsoft.com/office/powerpoint/2010/main" val="373643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968" y="324465"/>
            <a:ext cx="8554064" cy="6494085"/>
          </a:xfrm>
          <a:prstGeom prst="rect">
            <a:avLst/>
          </a:prstGeom>
          <a:noFill/>
        </p:spPr>
        <p:txBody>
          <a:bodyPr wrap="square" rtlCol="0">
            <a:spAutoFit/>
          </a:bodyPr>
          <a:lstStyle/>
          <a:p>
            <a:pPr algn="ctr"/>
            <a:r>
              <a:rPr lang="en-GB" sz="2800" b="1" dirty="0"/>
              <a:t>Ethical behaviour is central to Buddha Dharma (Buddha’s teachings):</a:t>
            </a:r>
          </a:p>
          <a:p>
            <a:endParaRPr lang="en-GB" sz="2400" dirty="0"/>
          </a:p>
          <a:p>
            <a:pPr marL="342900" indent="-342900">
              <a:buFont typeface="Arial" panose="020B0604020202020204" pitchFamily="34" charset="0"/>
              <a:buChar char="•"/>
            </a:pPr>
            <a:r>
              <a:rPr lang="en-GB" sz="2400" dirty="0"/>
              <a:t>Morality is one of the three divisions of the Eight Fold Path (Right action, right speech, right livelihood)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Making moral/ethical choices produce good karma and therefore a positive rebirth and closer to enlightenment.  Making unethical/immoral choices produces negative karma and results in a negative rebirth and therefore further away from enlightenment.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But how do Buddhists know what things are right and what things are wrong?  Well, the Buddha did give instruction on some fundamental ethical behaviours, the most famous of which being the 5 precepts, which are 5 rules that all Buddhists must follow: </a:t>
            </a:r>
            <a:r>
              <a:rPr lang="en-GB" sz="2400" dirty="0">
                <a:hlinkClick r:id="rId2"/>
              </a:rPr>
              <a:t>5 Precepts</a:t>
            </a:r>
            <a:endParaRPr lang="en-GB" sz="2400" dirty="0"/>
          </a:p>
        </p:txBody>
      </p:sp>
    </p:spTree>
    <p:extLst>
      <p:ext uri="{BB962C8B-B14F-4D97-AF65-F5344CB8AC3E}">
        <p14:creationId xmlns:p14="http://schemas.microsoft.com/office/powerpoint/2010/main" val="23335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716" y="309716"/>
            <a:ext cx="8406581" cy="830997"/>
          </a:xfrm>
          <a:prstGeom prst="rect">
            <a:avLst/>
          </a:prstGeom>
          <a:noFill/>
        </p:spPr>
        <p:txBody>
          <a:bodyPr wrap="square" rtlCol="0">
            <a:spAutoFit/>
          </a:bodyPr>
          <a:lstStyle/>
          <a:p>
            <a:pPr algn="ctr"/>
            <a:r>
              <a:rPr lang="en-GB" sz="2400" b="1" dirty="0"/>
              <a:t>What are the similarities/differences between the 5 Precepts of Buddhism and the 10 commandments of Judeo/Christianity?</a:t>
            </a:r>
          </a:p>
        </p:txBody>
      </p:sp>
      <p:sp>
        <p:nvSpPr>
          <p:cNvPr id="3" name="Oval 2"/>
          <p:cNvSpPr/>
          <p:nvPr/>
        </p:nvSpPr>
        <p:spPr>
          <a:xfrm>
            <a:off x="457200" y="1533832"/>
            <a:ext cx="5424948" cy="45572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p:cNvSpPr/>
          <p:nvPr/>
        </p:nvSpPr>
        <p:spPr>
          <a:xfrm>
            <a:off x="3452965" y="1533832"/>
            <a:ext cx="5263331" cy="45572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784555" y="1760145"/>
            <a:ext cx="2551471" cy="400110"/>
          </a:xfrm>
          <a:prstGeom prst="rect">
            <a:avLst/>
          </a:prstGeom>
          <a:noFill/>
        </p:spPr>
        <p:txBody>
          <a:bodyPr wrap="square" rtlCol="0">
            <a:spAutoFit/>
          </a:bodyPr>
          <a:lstStyle/>
          <a:p>
            <a:pPr algn="ctr"/>
            <a:r>
              <a:rPr lang="en-GB" sz="2000" b="1" dirty="0"/>
              <a:t>5 Precepts</a:t>
            </a:r>
          </a:p>
        </p:txBody>
      </p:sp>
      <p:sp>
        <p:nvSpPr>
          <p:cNvPr id="7" name="TextBox 6"/>
          <p:cNvSpPr txBox="1"/>
          <p:nvPr/>
        </p:nvSpPr>
        <p:spPr>
          <a:xfrm>
            <a:off x="4790767" y="1760145"/>
            <a:ext cx="2551471" cy="400110"/>
          </a:xfrm>
          <a:prstGeom prst="rect">
            <a:avLst/>
          </a:prstGeom>
          <a:noFill/>
        </p:spPr>
        <p:txBody>
          <a:bodyPr wrap="square" rtlCol="0">
            <a:spAutoFit/>
          </a:bodyPr>
          <a:lstStyle/>
          <a:p>
            <a:pPr algn="ctr"/>
            <a:r>
              <a:rPr lang="en-GB" sz="2000" b="1" dirty="0"/>
              <a:t>10 Commandments</a:t>
            </a:r>
          </a:p>
        </p:txBody>
      </p:sp>
      <p:sp>
        <p:nvSpPr>
          <p:cNvPr id="8" name="TextBox 7"/>
          <p:cNvSpPr txBox="1"/>
          <p:nvPr/>
        </p:nvSpPr>
        <p:spPr>
          <a:xfrm>
            <a:off x="3583858" y="2386568"/>
            <a:ext cx="2129912" cy="923330"/>
          </a:xfrm>
          <a:prstGeom prst="rect">
            <a:avLst/>
          </a:prstGeom>
          <a:noFill/>
        </p:spPr>
        <p:txBody>
          <a:bodyPr wrap="square" rtlCol="0">
            <a:spAutoFit/>
          </a:bodyPr>
          <a:lstStyle/>
          <a:p>
            <a:pPr algn="ctr"/>
            <a:r>
              <a:rPr lang="en-GB" dirty="0"/>
              <a:t>Following them leads to a more ethical society</a:t>
            </a:r>
          </a:p>
        </p:txBody>
      </p:sp>
      <p:sp>
        <p:nvSpPr>
          <p:cNvPr id="10" name="TextBox 9"/>
          <p:cNvSpPr txBox="1"/>
          <p:nvPr/>
        </p:nvSpPr>
        <p:spPr>
          <a:xfrm>
            <a:off x="3583858" y="3479338"/>
            <a:ext cx="2129912" cy="646331"/>
          </a:xfrm>
          <a:prstGeom prst="rect">
            <a:avLst/>
          </a:prstGeom>
          <a:noFill/>
        </p:spPr>
        <p:txBody>
          <a:bodyPr wrap="square" rtlCol="0">
            <a:spAutoFit/>
          </a:bodyPr>
          <a:lstStyle/>
          <a:p>
            <a:pPr algn="ctr"/>
            <a:r>
              <a:rPr lang="en-GB" dirty="0"/>
              <a:t>Consequences if not followed</a:t>
            </a:r>
          </a:p>
        </p:txBody>
      </p:sp>
      <p:sp>
        <p:nvSpPr>
          <p:cNvPr id="11" name="TextBox 10"/>
          <p:cNvSpPr txBox="1"/>
          <p:nvPr/>
        </p:nvSpPr>
        <p:spPr>
          <a:xfrm>
            <a:off x="3642852" y="4125669"/>
            <a:ext cx="2129912" cy="923330"/>
          </a:xfrm>
          <a:prstGeom prst="rect">
            <a:avLst/>
          </a:prstGeom>
          <a:noFill/>
        </p:spPr>
        <p:txBody>
          <a:bodyPr wrap="square" rtlCol="0">
            <a:spAutoFit/>
          </a:bodyPr>
          <a:lstStyle/>
          <a:p>
            <a:pPr algn="ctr"/>
            <a:r>
              <a:rPr lang="en-GB" dirty="0"/>
              <a:t>Some rules are the same e.g. do not kill, do not steal</a:t>
            </a:r>
          </a:p>
        </p:txBody>
      </p:sp>
      <p:sp>
        <p:nvSpPr>
          <p:cNvPr id="12" name="TextBox 11"/>
          <p:cNvSpPr txBox="1"/>
          <p:nvPr/>
        </p:nvSpPr>
        <p:spPr>
          <a:xfrm>
            <a:off x="869538" y="2332789"/>
            <a:ext cx="3024035" cy="923330"/>
          </a:xfrm>
          <a:prstGeom prst="rect">
            <a:avLst/>
          </a:prstGeom>
          <a:noFill/>
        </p:spPr>
        <p:txBody>
          <a:bodyPr wrap="square" rtlCol="0">
            <a:spAutoFit/>
          </a:bodyPr>
          <a:lstStyle/>
          <a:p>
            <a:pPr algn="ctr"/>
            <a:r>
              <a:rPr lang="en-GB" dirty="0"/>
              <a:t>Not linked to a divine being who will punish you if you break them</a:t>
            </a:r>
          </a:p>
        </p:txBody>
      </p:sp>
      <p:sp>
        <p:nvSpPr>
          <p:cNvPr id="13" name="TextBox 12"/>
          <p:cNvSpPr txBox="1"/>
          <p:nvPr/>
        </p:nvSpPr>
        <p:spPr>
          <a:xfrm>
            <a:off x="351196" y="3478057"/>
            <a:ext cx="3123277" cy="923330"/>
          </a:xfrm>
          <a:prstGeom prst="rect">
            <a:avLst/>
          </a:prstGeom>
          <a:noFill/>
        </p:spPr>
        <p:txBody>
          <a:bodyPr wrap="square" rtlCol="0">
            <a:spAutoFit/>
          </a:bodyPr>
          <a:lstStyle/>
          <a:p>
            <a:pPr algn="ctr"/>
            <a:r>
              <a:rPr lang="en-GB" dirty="0"/>
              <a:t>Following precepts leads to good karma, not following leads to bad karma</a:t>
            </a:r>
          </a:p>
        </p:txBody>
      </p:sp>
      <p:sp>
        <p:nvSpPr>
          <p:cNvPr id="14" name="TextBox 13"/>
          <p:cNvSpPr txBox="1"/>
          <p:nvPr/>
        </p:nvSpPr>
        <p:spPr>
          <a:xfrm>
            <a:off x="973393" y="4632548"/>
            <a:ext cx="2755491" cy="923330"/>
          </a:xfrm>
          <a:prstGeom prst="rect">
            <a:avLst/>
          </a:prstGeom>
          <a:noFill/>
        </p:spPr>
        <p:txBody>
          <a:bodyPr wrap="square" rtlCol="0">
            <a:spAutoFit/>
          </a:bodyPr>
          <a:lstStyle/>
          <a:p>
            <a:pPr algn="ctr"/>
            <a:r>
              <a:rPr lang="en-GB" dirty="0"/>
              <a:t>Not seen as absolute rules – Buddha disagreed with blind faith!</a:t>
            </a:r>
          </a:p>
        </p:txBody>
      </p:sp>
      <p:sp>
        <p:nvSpPr>
          <p:cNvPr id="15" name="TextBox 14"/>
          <p:cNvSpPr txBox="1"/>
          <p:nvPr/>
        </p:nvSpPr>
        <p:spPr>
          <a:xfrm>
            <a:off x="5713770" y="2305068"/>
            <a:ext cx="2647950" cy="923330"/>
          </a:xfrm>
          <a:prstGeom prst="rect">
            <a:avLst/>
          </a:prstGeom>
          <a:noFill/>
        </p:spPr>
        <p:txBody>
          <a:bodyPr wrap="square" rtlCol="0">
            <a:spAutoFit/>
          </a:bodyPr>
          <a:lstStyle/>
          <a:p>
            <a:pPr algn="ctr"/>
            <a:r>
              <a:rPr lang="en-GB" dirty="0"/>
              <a:t>Rules set out by God who rewards/punishes accordingly (heaven/hell)</a:t>
            </a:r>
          </a:p>
        </p:txBody>
      </p:sp>
      <p:sp>
        <p:nvSpPr>
          <p:cNvPr id="16" name="TextBox 15"/>
          <p:cNvSpPr txBox="1"/>
          <p:nvPr/>
        </p:nvSpPr>
        <p:spPr>
          <a:xfrm>
            <a:off x="5713770" y="3413064"/>
            <a:ext cx="3061520" cy="1200329"/>
          </a:xfrm>
          <a:prstGeom prst="rect">
            <a:avLst/>
          </a:prstGeom>
          <a:noFill/>
        </p:spPr>
        <p:txBody>
          <a:bodyPr wrap="square" rtlCol="0">
            <a:spAutoFit/>
          </a:bodyPr>
          <a:lstStyle/>
          <a:p>
            <a:pPr algn="ctr"/>
            <a:r>
              <a:rPr lang="en-GB" dirty="0"/>
              <a:t>Not just focussed on ethical conduct, also includes rules about showing respect for God etc.</a:t>
            </a:r>
          </a:p>
        </p:txBody>
      </p:sp>
      <p:sp>
        <p:nvSpPr>
          <p:cNvPr id="17" name="TextBox 16"/>
          <p:cNvSpPr txBox="1"/>
          <p:nvPr/>
        </p:nvSpPr>
        <p:spPr>
          <a:xfrm>
            <a:off x="5598548" y="4709949"/>
            <a:ext cx="2611081" cy="1200329"/>
          </a:xfrm>
          <a:prstGeom prst="rect">
            <a:avLst/>
          </a:prstGeom>
          <a:noFill/>
        </p:spPr>
        <p:txBody>
          <a:bodyPr wrap="square" rtlCol="0">
            <a:spAutoFit/>
          </a:bodyPr>
          <a:lstStyle/>
          <a:p>
            <a:pPr algn="ctr"/>
            <a:r>
              <a:rPr lang="en-GB" dirty="0"/>
              <a:t>Usually seen as absolute because given by an omnipotent, omniscient God.</a:t>
            </a:r>
          </a:p>
        </p:txBody>
      </p:sp>
    </p:spTree>
    <p:extLst>
      <p:ext uri="{BB962C8B-B14F-4D97-AF65-F5344CB8AC3E}">
        <p14:creationId xmlns:p14="http://schemas.microsoft.com/office/powerpoint/2010/main" val="39093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710" y="206477"/>
            <a:ext cx="8259096" cy="584775"/>
          </a:xfrm>
          <a:prstGeom prst="rect">
            <a:avLst/>
          </a:prstGeom>
          <a:noFill/>
        </p:spPr>
        <p:txBody>
          <a:bodyPr wrap="square" rtlCol="0">
            <a:spAutoFit/>
          </a:bodyPr>
          <a:lstStyle/>
          <a:p>
            <a:pPr algn="ctr"/>
            <a:r>
              <a:rPr lang="en-GB" sz="3200" b="1" dirty="0"/>
              <a:t>Metta and Ahimsa</a:t>
            </a:r>
          </a:p>
        </p:txBody>
      </p:sp>
      <p:sp>
        <p:nvSpPr>
          <p:cNvPr id="3" name="TextBox 2"/>
          <p:cNvSpPr txBox="1"/>
          <p:nvPr/>
        </p:nvSpPr>
        <p:spPr>
          <a:xfrm>
            <a:off x="368710" y="1017639"/>
            <a:ext cx="8259096" cy="5447645"/>
          </a:xfrm>
          <a:prstGeom prst="rect">
            <a:avLst/>
          </a:prstGeom>
          <a:noFill/>
        </p:spPr>
        <p:txBody>
          <a:bodyPr wrap="square" rtlCol="0">
            <a:spAutoFit/>
          </a:bodyPr>
          <a:lstStyle/>
          <a:p>
            <a:pPr algn="ctr"/>
            <a:r>
              <a:rPr lang="en-GB" sz="2400" dirty="0"/>
              <a:t>The concepts of </a:t>
            </a:r>
            <a:r>
              <a:rPr lang="en-GB" sz="2400" b="1" dirty="0"/>
              <a:t>Metta (Loving Kindness</a:t>
            </a:r>
            <a:r>
              <a:rPr lang="en-GB" sz="2400" dirty="0"/>
              <a:t>) and </a:t>
            </a:r>
            <a:r>
              <a:rPr lang="en-GB" sz="2400" b="1" dirty="0"/>
              <a:t>Ahimsa (Non-violence)</a:t>
            </a:r>
            <a:r>
              <a:rPr lang="en-GB" sz="2400" dirty="0"/>
              <a:t> are central to Buddha Dharma.</a:t>
            </a:r>
          </a:p>
          <a:p>
            <a:pPr algn="ctr"/>
            <a:endParaRPr lang="en-GB" sz="2400" dirty="0"/>
          </a:p>
          <a:p>
            <a:pPr algn="ctr"/>
            <a:r>
              <a:rPr lang="en-GB" sz="2400" dirty="0"/>
              <a:t>Both these concepts link to the first precept </a:t>
            </a:r>
            <a:r>
              <a:rPr lang="en-GB" sz="2400" b="1" dirty="0"/>
              <a:t>‘do not harm any living thing’. </a:t>
            </a:r>
            <a:r>
              <a:rPr lang="en-GB" sz="2400" dirty="0"/>
              <a:t> For Buddhists this includes animals too and hence most are </a:t>
            </a:r>
            <a:r>
              <a:rPr lang="en-GB" sz="2400" b="1" dirty="0"/>
              <a:t>vegetarian</a:t>
            </a:r>
            <a:r>
              <a:rPr lang="en-GB" sz="2400" dirty="0"/>
              <a:t>.  A minority of Buddhist monks take this to extremes and wear special face masks to avoid breathing in tiny insects!</a:t>
            </a:r>
          </a:p>
          <a:p>
            <a:pPr algn="ctr"/>
            <a:endParaRPr lang="en-GB" sz="2400" dirty="0"/>
          </a:p>
          <a:p>
            <a:pPr algn="ctr"/>
            <a:r>
              <a:rPr lang="en-GB" sz="2400" dirty="0"/>
              <a:t>Many people therefore assume that all Buddhists are </a:t>
            </a:r>
            <a:r>
              <a:rPr lang="en-GB" sz="2400" b="1" dirty="0"/>
              <a:t>pacifists</a:t>
            </a:r>
            <a:r>
              <a:rPr lang="en-GB" sz="2400" dirty="0"/>
              <a:t> but it isn’t necessarily as simple as this.  Some Buddhists argue that non-violence is not the same as pacifism and use this story to illustrate their point:</a:t>
            </a:r>
          </a:p>
          <a:p>
            <a:endParaRPr lang="en-GB" dirty="0"/>
          </a:p>
          <a:p>
            <a:endParaRPr lang="en-GB" dirty="0"/>
          </a:p>
        </p:txBody>
      </p:sp>
    </p:spTree>
    <p:extLst>
      <p:ext uri="{BB962C8B-B14F-4D97-AF65-F5344CB8AC3E}">
        <p14:creationId xmlns:p14="http://schemas.microsoft.com/office/powerpoint/2010/main" val="104783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465" y="585891"/>
            <a:ext cx="4572000" cy="5632311"/>
          </a:xfrm>
          <a:prstGeom prst="rect">
            <a:avLst/>
          </a:prstGeom>
          <a:solidFill>
            <a:srgbClr val="FFFF00"/>
          </a:solidFill>
          <a:ln>
            <a:solidFill>
              <a:schemeClr val="tx1"/>
            </a:solidFill>
          </a:ln>
        </p:spPr>
        <p:txBody>
          <a:bodyPr>
            <a:spAutoFit/>
          </a:bodyPr>
          <a:lstStyle/>
          <a:p>
            <a:pPr algn="ctr"/>
            <a:r>
              <a:rPr lang="en-GB" sz="2000" dirty="0">
                <a:solidFill>
                  <a:srgbClr val="333333"/>
                </a:solidFill>
                <a:latin typeface="Guardian Text Egyptian Web"/>
              </a:rPr>
              <a:t>The Buddha, in a past life as a ship's captain named Super Compassionate, discovered a criminal on board who intended to kill the 500 passengers. If he told the passengers, they would panic and become killers themselves.  With no other way out, he compassionately stabbed the criminal to death. Captain Compassionate saved the passengers not only from murder, but from becoming murderers themselves. Unlike him, they would have killed in rage and suffered hell. He saved the criminal from becoming a mass murderer and even worse suffering. He himself generated vast karmic merit by acting with compassion.</a:t>
            </a:r>
            <a:endParaRPr lang="en-GB" sz="2000" dirty="0"/>
          </a:p>
        </p:txBody>
      </p:sp>
      <p:sp>
        <p:nvSpPr>
          <p:cNvPr id="3" name="TextBox 2"/>
          <p:cNvSpPr txBox="1"/>
          <p:nvPr/>
        </p:nvSpPr>
        <p:spPr>
          <a:xfrm>
            <a:off x="5206181" y="293502"/>
            <a:ext cx="3701845" cy="6278642"/>
          </a:xfrm>
          <a:prstGeom prst="rect">
            <a:avLst/>
          </a:prstGeom>
          <a:noFill/>
        </p:spPr>
        <p:txBody>
          <a:bodyPr wrap="square" rtlCol="0">
            <a:spAutoFit/>
          </a:bodyPr>
          <a:lstStyle/>
          <a:p>
            <a:pPr algn="ctr"/>
            <a:r>
              <a:rPr lang="en-GB" sz="2400" b="1" dirty="0"/>
              <a:t>Points for Discussion:</a:t>
            </a:r>
          </a:p>
          <a:p>
            <a:endParaRPr lang="en-GB" sz="2000" dirty="0"/>
          </a:p>
          <a:p>
            <a:r>
              <a:rPr lang="en-GB" sz="2000" dirty="0"/>
              <a:t>1) Do you think this story goes against the following Buddhist teachings?</a:t>
            </a:r>
          </a:p>
          <a:p>
            <a:endParaRPr lang="en-GB" sz="2000" dirty="0"/>
          </a:p>
          <a:p>
            <a:pPr marL="285750" indent="-285750">
              <a:buFont typeface="Arial" panose="020B0604020202020204" pitchFamily="34" charset="0"/>
              <a:buChar char="•"/>
            </a:pPr>
            <a:r>
              <a:rPr lang="en-GB" sz="2000" dirty="0"/>
              <a:t>1</a:t>
            </a:r>
            <a:r>
              <a:rPr lang="en-GB" sz="2000" baseline="30000" dirty="0"/>
              <a:t>st</a:t>
            </a:r>
            <a:r>
              <a:rPr lang="en-GB" sz="2000" dirty="0"/>
              <a:t> Precept – ‘Do not harm any living thing.</a:t>
            </a:r>
          </a:p>
          <a:p>
            <a:pPr marL="285750" indent="-285750">
              <a:buFont typeface="Arial" panose="020B0604020202020204" pitchFamily="34" charset="0"/>
              <a:buChar char="•"/>
            </a:pPr>
            <a:r>
              <a:rPr lang="en-GB" sz="2000" dirty="0"/>
              <a:t>Ahimsa</a:t>
            </a:r>
          </a:p>
          <a:p>
            <a:pPr marL="285750" indent="-285750">
              <a:buFont typeface="Arial" panose="020B0604020202020204" pitchFamily="34" charset="0"/>
              <a:buChar char="•"/>
            </a:pPr>
            <a:r>
              <a:rPr lang="en-GB" sz="2000" dirty="0"/>
              <a:t>Metta</a:t>
            </a:r>
          </a:p>
          <a:p>
            <a:pPr marL="285750" indent="-285750">
              <a:buFont typeface="Arial" panose="020B0604020202020204" pitchFamily="34" charset="0"/>
              <a:buChar char="•"/>
            </a:pPr>
            <a:endParaRPr lang="en-GB" sz="2000" dirty="0"/>
          </a:p>
          <a:p>
            <a:r>
              <a:rPr lang="en-GB" sz="2000" dirty="0"/>
              <a:t>2) How does the concept of karma link to this story?</a:t>
            </a:r>
          </a:p>
          <a:p>
            <a:endParaRPr lang="en-GB" sz="2000" dirty="0"/>
          </a:p>
          <a:p>
            <a:r>
              <a:rPr lang="en-GB" sz="2000" dirty="0"/>
              <a:t>3) What would you have done in this situation?  Why?</a:t>
            </a:r>
          </a:p>
          <a:p>
            <a:endParaRPr lang="en-GB" sz="2000" dirty="0"/>
          </a:p>
          <a:p>
            <a:r>
              <a:rPr lang="en-GB" sz="2000" dirty="0"/>
              <a:t>4) Do you think all Buddhists would agree with this story?</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636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716" y="324465"/>
            <a:ext cx="8554065" cy="584775"/>
          </a:xfrm>
          <a:prstGeom prst="rect">
            <a:avLst/>
          </a:prstGeom>
          <a:noFill/>
        </p:spPr>
        <p:txBody>
          <a:bodyPr wrap="square" rtlCol="0">
            <a:spAutoFit/>
          </a:bodyPr>
          <a:lstStyle/>
          <a:p>
            <a:pPr algn="ctr"/>
            <a:r>
              <a:rPr lang="en-GB" sz="3200" b="1" dirty="0"/>
              <a:t>Buddhist Ethics Case Study: Free Tibet</a:t>
            </a:r>
          </a:p>
        </p:txBody>
      </p:sp>
      <p:sp>
        <p:nvSpPr>
          <p:cNvPr id="3" name="TextBox 2"/>
          <p:cNvSpPr txBox="1"/>
          <p:nvPr/>
        </p:nvSpPr>
        <p:spPr>
          <a:xfrm>
            <a:off x="309716" y="1327355"/>
            <a:ext cx="8554065" cy="3046988"/>
          </a:xfrm>
          <a:prstGeom prst="rect">
            <a:avLst/>
          </a:prstGeom>
          <a:noFill/>
        </p:spPr>
        <p:txBody>
          <a:bodyPr wrap="square" rtlCol="0">
            <a:spAutoFit/>
          </a:bodyPr>
          <a:lstStyle/>
          <a:p>
            <a:r>
              <a:rPr lang="en-GB" sz="2400" i="1" dirty="0"/>
              <a:t>Watch the two video clips and make notes on the following:</a:t>
            </a:r>
          </a:p>
          <a:p>
            <a:endParaRPr lang="en-GB" sz="2400" dirty="0"/>
          </a:p>
          <a:p>
            <a:r>
              <a:rPr lang="en-GB" sz="2400" dirty="0"/>
              <a:t>1) Who is the Dalai Lama?</a:t>
            </a:r>
          </a:p>
          <a:p>
            <a:endParaRPr lang="en-GB" sz="2400" dirty="0"/>
          </a:p>
          <a:p>
            <a:r>
              <a:rPr lang="en-GB" sz="2400" dirty="0"/>
              <a:t>2) Why is there conflict in Tibet?</a:t>
            </a:r>
          </a:p>
          <a:p>
            <a:endParaRPr lang="en-GB" sz="2400" dirty="0"/>
          </a:p>
          <a:p>
            <a:r>
              <a:rPr lang="en-GB" sz="2400" dirty="0">
                <a:hlinkClick r:id="rId2"/>
              </a:rPr>
              <a:t>Tibetan Buddhism</a:t>
            </a:r>
            <a:endParaRPr lang="en-GB" sz="2400" dirty="0"/>
          </a:p>
          <a:p>
            <a:r>
              <a:rPr lang="en-GB" sz="2400" dirty="0">
                <a:hlinkClick r:id="rId3"/>
              </a:rPr>
              <a:t>Situation in Tibet</a:t>
            </a:r>
            <a:endParaRPr lang="en-GB" sz="2400" dirty="0"/>
          </a:p>
        </p:txBody>
      </p:sp>
      <p:pic>
        <p:nvPicPr>
          <p:cNvPr id="1026" name="Picture 2" descr="Image result for free tib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021" y="2326160"/>
            <a:ext cx="3455207" cy="345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6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6" y="175786"/>
            <a:ext cx="8345510" cy="584775"/>
          </a:xfrm>
          <a:prstGeom prst="rect">
            <a:avLst/>
          </a:prstGeom>
          <a:noFill/>
        </p:spPr>
        <p:txBody>
          <a:bodyPr wrap="square" rtlCol="0">
            <a:spAutoFit/>
          </a:bodyPr>
          <a:lstStyle/>
          <a:p>
            <a:pPr algn="ctr"/>
            <a:r>
              <a:rPr lang="en-GB" sz="3200" b="1" dirty="0"/>
              <a:t>Homework</a:t>
            </a:r>
          </a:p>
        </p:txBody>
      </p:sp>
      <p:sp>
        <p:nvSpPr>
          <p:cNvPr id="6" name="TextBox 5"/>
          <p:cNvSpPr txBox="1"/>
          <p:nvPr/>
        </p:nvSpPr>
        <p:spPr>
          <a:xfrm>
            <a:off x="0" y="771529"/>
            <a:ext cx="9038107" cy="1569660"/>
          </a:xfrm>
          <a:prstGeom prst="rect">
            <a:avLst/>
          </a:prstGeom>
          <a:noFill/>
        </p:spPr>
        <p:txBody>
          <a:bodyPr wrap="square" rtlCol="0">
            <a:spAutoFit/>
          </a:bodyPr>
          <a:lstStyle/>
          <a:p>
            <a:pPr algn="ctr"/>
            <a:r>
              <a:rPr lang="en-GB" sz="2400" dirty="0"/>
              <a:t>Read the article from the Guardian about the Dalai Lama’s attitude towards violence.  Based on everything you had learnt today, write a </a:t>
            </a:r>
            <a:r>
              <a:rPr lang="en-GB" sz="2400" b="1" dirty="0"/>
              <a:t>persuasive speech </a:t>
            </a:r>
            <a:r>
              <a:rPr lang="en-GB" sz="2400" dirty="0"/>
              <a:t>arguing that Tibetan Buddhists either </a:t>
            </a:r>
            <a:r>
              <a:rPr lang="en-GB" sz="2400" b="1" dirty="0"/>
              <a:t>should</a:t>
            </a:r>
            <a:r>
              <a:rPr lang="en-GB" sz="2400" dirty="0"/>
              <a:t> or </a:t>
            </a:r>
            <a:r>
              <a:rPr lang="en-GB" sz="2400" b="1" dirty="0"/>
              <a:t>should not </a:t>
            </a:r>
            <a:r>
              <a:rPr lang="en-GB" sz="2400" dirty="0"/>
              <a:t>use violence in their struggle for independence.</a:t>
            </a:r>
          </a:p>
        </p:txBody>
      </p:sp>
      <p:sp>
        <p:nvSpPr>
          <p:cNvPr id="7" name="TextBox 6"/>
          <p:cNvSpPr txBox="1"/>
          <p:nvPr/>
        </p:nvSpPr>
        <p:spPr>
          <a:xfrm>
            <a:off x="386366" y="5268686"/>
            <a:ext cx="3967920" cy="1323439"/>
          </a:xfrm>
          <a:prstGeom prst="rect">
            <a:avLst/>
          </a:prstGeom>
          <a:solidFill>
            <a:schemeClr val="tx2">
              <a:lumMod val="20000"/>
              <a:lumOff val="80000"/>
            </a:schemeClr>
          </a:solidFill>
          <a:ln>
            <a:solidFill>
              <a:schemeClr val="tx1"/>
            </a:solidFill>
          </a:ln>
        </p:spPr>
        <p:txBody>
          <a:bodyPr wrap="square" rtlCol="0">
            <a:spAutoFit/>
          </a:bodyPr>
          <a:lstStyle/>
          <a:p>
            <a:pPr algn="ctr"/>
            <a:r>
              <a:rPr lang="en-GB" sz="2000" b="1" dirty="0"/>
              <a:t>Further Reading:</a:t>
            </a:r>
          </a:p>
          <a:p>
            <a:pPr algn="ctr"/>
            <a:r>
              <a:rPr lang="en-GB" sz="2000" dirty="0"/>
              <a:t>Keown, D. (2013) </a:t>
            </a:r>
            <a:r>
              <a:rPr lang="en-GB" sz="2000" i="1" dirty="0"/>
              <a:t>Buddhism: A Very Short Introduction</a:t>
            </a:r>
            <a:r>
              <a:rPr lang="en-GB" sz="2000" dirty="0"/>
              <a:t>. Oxford University Press, Pp. 112-127</a:t>
            </a:r>
          </a:p>
        </p:txBody>
      </p:sp>
      <p:sp>
        <p:nvSpPr>
          <p:cNvPr id="8" name="TextBox 7"/>
          <p:cNvSpPr txBox="1"/>
          <p:nvPr/>
        </p:nvSpPr>
        <p:spPr>
          <a:xfrm>
            <a:off x="4905829" y="2498697"/>
            <a:ext cx="3826047" cy="4093428"/>
          </a:xfrm>
          <a:prstGeom prst="rect">
            <a:avLst/>
          </a:prstGeom>
          <a:solidFill>
            <a:srgbClr val="FFFF00"/>
          </a:solidFill>
          <a:ln>
            <a:solidFill>
              <a:schemeClr val="tx1"/>
            </a:solidFill>
          </a:ln>
        </p:spPr>
        <p:txBody>
          <a:bodyPr wrap="square" rtlCol="0">
            <a:spAutoFit/>
          </a:bodyPr>
          <a:lstStyle/>
          <a:p>
            <a:pPr algn="ctr"/>
            <a:r>
              <a:rPr lang="en-GB" sz="2000" b="1" dirty="0"/>
              <a:t>Homework Tips</a:t>
            </a:r>
          </a:p>
          <a:p>
            <a:pPr algn="ctr"/>
            <a:endParaRPr lang="en-GB" sz="2000" b="1" dirty="0"/>
          </a:p>
          <a:p>
            <a:pPr marL="342900" indent="-342900">
              <a:buFont typeface="Arial" panose="020B0604020202020204" pitchFamily="34" charset="0"/>
              <a:buChar char="•"/>
            </a:pPr>
            <a:r>
              <a:rPr lang="en-GB" sz="2000" dirty="0"/>
              <a:t>Your speech should be about 1-2 sides of A4 (hand written)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You should include religious teachings and examples in your speech</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best speeches will predict counter arguments and contradict them in their own speech</a:t>
            </a:r>
          </a:p>
        </p:txBody>
      </p:sp>
    </p:spTree>
    <p:extLst>
      <p:ext uri="{BB962C8B-B14F-4D97-AF65-F5344CB8AC3E}">
        <p14:creationId xmlns:p14="http://schemas.microsoft.com/office/powerpoint/2010/main" val="2864413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TotalTime>
  <Words>821</Words>
  <Application>Microsoft Office PowerPoint</Application>
  <PresentationFormat>On-screen Show (4:3)</PresentationFormat>
  <Paragraphs>81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Guardian Text Egyptian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roberts</dc:creator>
  <cp:lastModifiedBy>VFarr</cp:lastModifiedBy>
  <cp:revision>59</cp:revision>
  <dcterms:created xsi:type="dcterms:W3CDTF">2016-08-30T14:35:39Z</dcterms:created>
  <dcterms:modified xsi:type="dcterms:W3CDTF">2018-05-01T12:28:05Z</dcterms:modified>
</cp:coreProperties>
</file>