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6" r:id="rId3"/>
    <p:sldId id="258" r:id="rId4"/>
    <p:sldId id="261" r:id="rId5"/>
    <p:sldId id="263" r:id="rId6"/>
    <p:sldId id="262" r:id="rId7"/>
    <p:sldId id="265" r:id="rId8"/>
    <p:sldId id="264" r:id="rId9"/>
    <p:sldId id="269" r:id="rId10"/>
    <p:sldId id="268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E9CC5-B074-4038-80B1-588A44E62A70}" type="datetimeFigureOut">
              <a:rPr lang="en-GB" smtClean="0"/>
              <a:pPr/>
              <a:t>15/09/2017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44044-5F1F-4954-9CA8-A56F4D07527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E9CC5-B074-4038-80B1-588A44E62A70}" type="datetimeFigureOut">
              <a:rPr lang="en-GB" smtClean="0"/>
              <a:pPr/>
              <a:t>15/09/2017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44044-5F1F-4954-9CA8-A56F4D07527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E9CC5-B074-4038-80B1-588A44E62A70}" type="datetimeFigureOut">
              <a:rPr lang="en-GB" smtClean="0"/>
              <a:pPr/>
              <a:t>15/09/2017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44044-5F1F-4954-9CA8-A56F4D07527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E9CC5-B074-4038-80B1-588A44E62A70}" type="datetimeFigureOut">
              <a:rPr lang="en-GB" smtClean="0"/>
              <a:pPr/>
              <a:t>15/09/2017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44044-5F1F-4954-9CA8-A56F4D07527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E9CC5-B074-4038-80B1-588A44E62A70}" type="datetimeFigureOut">
              <a:rPr lang="en-GB" smtClean="0"/>
              <a:pPr/>
              <a:t>15/09/2017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44044-5F1F-4954-9CA8-A56F4D07527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E9CC5-B074-4038-80B1-588A44E62A70}" type="datetimeFigureOut">
              <a:rPr lang="en-GB" smtClean="0"/>
              <a:pPr/>
              <a:t>15/09/2017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44044-5F1F-4954-9CA8-A56F4D07527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E9CC5-B074-4038-80B1-588A44E62A70}" type="datetimeFigureOut">
              <a:rPr lang="en-GB" smtClean="0"/>
              <a:pPr/>
              <a:t>15/09/2017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44044-5F1F-4954-9CA8-A56F4D07527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E9CC5-B074-4038-80B1-588A44E62A70}" type="datetimeFigureOut">
              <a:rPr lang="en-GB" smtClean="0"/>
              <a:pPr/>
              <a:t>15/09/2017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44044-5F1F-4954-9CA8-A56F4D07527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E9CC5-B074-4038-80B1-588A44E62A70}" type="datetimeFigureOut">
              <a:rPr lang="en-GB" smtClean="0"/>
              <a:pPr/>
              <a:t>15/09/2017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44044-5F1F-4954-9CA8-A56F4D07527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E9CC5-B074-4038-80B1-588A44E62A70}" type="datetimeFigureOut">
              <a:rPr lang="en-GB" smtClean="0"/>
              <a:pPr/>
              <a:t>15/09/2017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44044-5F1F-4954-9CA8-A56F4D07527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E9CC5-B074-4038-80B1-588A44E62A70}" type="datetimeFigureOut">
              <a:rPr lang="en-GB" smtClean="0"/>
              <a:pPr/>
              <a:t>15/09/2017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44044-5F1F-4954-9CA8-A56F4D07527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BE9CC5-B074-4038-80B1-588A44E62A70}" type="datetimeFigureOut">
              <a:rPr lang="en-GB" smtClean="0"/>
              <a:pPr/>
              <a:t>15/09/2017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744044-5F1F-4954-9CA8-A56F4D075274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youtube.com/watch?v=te6qG4yn-Ps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hyperlink" Target="https://www.youtube.com/watch?v=69F7GhASOdM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hyperlink" Target="http://www.veoh.com/watch/v15793308aja2QaWG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GB" dirty="0" smtClean="0"/>
              <a:t>Metaphysics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GB" dirty="0" smtClean="0"/>
              <a:t>Think, pair, share</a:t>
            </a:r>
          </a:p>
          <a:p>
            <a:pPr algn="ctr">
              <a:buNone/>
            </a:pPr>
            <a:r>
              <a:rPr lang="en-GB" sz="3600" dirty="0" smtClean="0">
                <a:solidFill>
                  <a:srgbClr val="FF0000"/>
                </a:solidFill>
              </a:rPr>
              <a:t>How do you know something is real?</a:t>
            </a:r>
            <a:endParaRPr lang="en-GB" sz="3600" dirty="0">
              <a:solidFill>
                <a:srgbClr val="FF0000"/>
              </a:solidFill>
            </a:endParaRPr>
          </a:p>
        </p:txBody>
      </p:sp>
      <p:pic>
        <p:nvPicPr>
          <p:cNvPr id="4" name="Picture 6" descr="red-pill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99791" y="3284984"/>
            <a:ext cx="3936437" cy="29523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67544" y="404664"/>
            <a:ext cx="8352928" cy="2304256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GB" dirty="0" smtClean="0"/>
              <a:t>M</a:t>
            </a:r>
            <a:r>
              <a:rPr lang="en-GB" dirty="0" smtClean="0"/>
              <a:t>ake </a:t>
            </a:r>
            <a:r>
              <a:rPr lang="en-GB" dirty="0" smtClean="0"/>
              <a:t>a key explaining </a:t>
            </a:r>
            <a:r>
              <a:rPr lang="en-GB" dirty="0" smtClean="0"/>
              <a:t>what </a:t>
            </a:r>
            <a:r>
              <a:rPr lang="en-GB" dirty="0" smtClean="0"/>
              <a:t>each part </a:t>
            </a:r>
            <a:r>
              <a:rPr lang="en-GB" dirty="0" smtClean="0"/>
              <a:t>of the analogy </a:t>
            </a:r>
            <a:r>
              <a:rPr lang="en-GB" dirty="0" smtClean="0"/>
              <a:t>represents…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95536" y="3140968"/>
            <a:ext cx="5832648" cy="3168352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GB" dirty="0" smtClean="0"/>
              <a:t>1)The Cave </a:t>
            </a:r>
          </a:p>
          <a:p>
            <a:pPr>
              <a:buNone/>
            </a:pPr>
            <a:r>
              <a:rPr lang="en-GB" dirty="0" smtClean="0"/>
              <a:t>2)The prisoners</a:t>
            </a:r>
          </a:p>
          <a:p>
            <a:pPr>
              <a:buNone/>
            </a:pPr>
            <a:r>
              <a:rPr lang="en-GB" dirty="0" smtClean="0"/>
              <a:t>3)The Shadows                        </a:t>
            </a:r>
          </a:p>
          <a:p>
            <a:pPr>
              <a:buNone/>
            </a:pPr>
            <a:r>
              <a:rPr lang="en-GB" dirty="0" smtClean="0"/>
              <a:t>4)The outside world                           </a:t>
            </a:r>
          </a:p>
          <a:p>
            <a:pPr>
              <a:buNone/>
            </a:pPr>
            <a:r>
              <a:rPr lang="en-GB" dirty="0" smtClean="0"/>
              <a:t>5) The prisoner who leaves the cave</a:t>
            </a:r>
          </a:p>
          <a:p>
            <a:pPr>
              <a:buNone/>
            </a:pPr>
            <a:r>
              <a:rPr lang="en-GB" dirty="0" smtClean="0"/>
              <a:t>6) The return to the cave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6444208" y="3573016"/>
            <a:ext cx="2304256" cy="2246769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2000" dirty="0" smtClean="0">
                <a:solidFill>
                  <a:srgbClr val="FF0000"/>
                </a:solidFill>
              </a:rPr>
              <a:t>Stretch yourself:</a:t>
            </a:r>
          </a:p>
          <a:p>
            <a:pPr algn="ctr"/>
            <a:r>
              <a:rPr lang="en-GB" sz="2000" dirty="0" smtClean="0"/>
              <a:t> What do you think the sun represents? </a:t>
            </a:r>
          </a:p>
          <a:p>
            <a:pPr algn="ctr"/>
            <a:endParaRPr lang="en-GB" sz="2000" dirty="0"/>
          </a:p>
          <a:p>
            <a:pPr algn="ctr"/>
            <a:r>
              <a:rPr lang="en-GB" sz="2000" dirty="0" smtClean="0"/>
              <a:t>This is one of the most </a:t>
            </a:r>
            <a:r>
              <a:rPr lang="en-GB" sz="2000" smtClean="0"/>
              <a:t>important parts </a:t>
            </a:r>
            <a:r>
              <a:rPr lang="en-GB" sz="2000" dirty="0" smtClean="0"/>
              <a:t>of the analogy.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80920" cy="1858218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GB" dirty="0" smtClean="0"/>
              <a:t>What link is there between Plato’s </a:t>
            </a:r>
            <a:r>
              <a:rPr lang="en-GB" dirty="0"/>
              <a:t>A</a:t>
            </a:r>
            <a:r>
              <a:rPr lang="en-GB" dirty="0" smtClean="0"/>
              <a:t>nalogy of the Cave  and The Matrix? Discuss in pairs.</a:t>
            </a:r>
            <a:endParaRPr lang="en-GB" dirty="0"/>
          </a:p>
        </p:txBody>
      </p:sp>
      <p:pic>
        <p:nvPicPr>
          <p:cNvPr id="19458" name="Picture 2" descr="http://t0.gstatic.com/images?q=tbn:ANd9GcTvK19jDWnp2DvoxHq3aWKzh_Pl0YmLpSbmnRv1bt8pZ26I1gW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27784" y="2924944"/>
            <a:ext cx="4497024" cy="346060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Plato’s analogy of the cave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GB" dirty="0" smtClean="0"/>
              <a:t>Learning outcomes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To be able to explain what the Greek Philosopher Plato thought about reality.</a:t>
            </a:r>
          </a:p>
          <a:p>
            <a:r>
              <a:rPr lang="en-GB" dirty="0" smtClean="0"/>
              <a:t>To be able to explain the purpose of Plato's analogy of the cave.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en-GB" altLang="en-US" dirty="0"/>
              <a:t>What </a:t>
            </a:r>
            <a:r>
              <a:rPr lang="en-GB" altLang="en-US" dirty="0" smtClean="0"/>
              <a:t>are these?</a:t>
            </a:r>
            <a:endParaRPr lang="en-US" altLang="en-US" dirty="0"/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2348880"/>
            <a:ext cx="4284652" cy="3089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196" name="WordArt 4"/>
          <p:cNvSpPr>
            <a:spLocks noChangeArrowheads="1" noChangeShapeType="1"/>
          </p:cNvSpPr>
          <p:nvPr/>
        </p:nvSpPr>
        <p:spPr bwMode="auto">
          <a:xfrm>
            <a:off x="3997325" y="5876925"/>
            <a:ext cx="4699000" cy="6445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b="1">
                <a:ln w="9525">
                  <a:noFill/>
                  <a:round/>
                  <a:headEnd/>
                  <a:tailEnd/>
                </a:ln>
                <a:solidFill>
                  <a:schemeClr val="hlink"/>
                </a:solidFill>
                <a:effectLst>
                  <a:outerShdw dist="38100" algn="ctr" rotWithShape="0">
                    <a:srgbClr val="B2B2B2">
                      <a:alpha val="79999"/>
                    </a:srgbClr>
                  </a:outerShdw>
                </a:effectLst>
                <a:latin typeface="Arial Black"/>
              </a:rPr>
              <a:t>How do you know?</a:t>
            </a:r>
          </a:p>
        </p:txBody>
      </p:sp>
      <p:pic>
        <p:nvPicPr>
          <p:cNvPr id="5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 b="3021"/>
          <a:stretch>
            <a:fillRect/>
          </a:stretch>
        </p:blipFill>
        <p:spPr>
          <a:xfrm>
            <a:off x="5364088" y="1628800"/>
            <a:ext cx="2952328" cy="3816424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en-GB" dirty="0" smtClean="0"/>
              <a:t>Plato’s epistemology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GB" dirty="0" smtClean="0"/>
              <a:t>Plato used an analogy to explain this views of the world.</a:t>
            </a:r>
          </a:p>
          <a:p>
            <a:pPr algn="ctr">
              <a:buNone/>
            </a:pPr>
            <a:r>
              <a:rPr lang="en-GB" dirty="0" smtClean="0">
                <a:solidFill>
                  <a:srgbClr val="FF0000"/>
                </a:solidFill>
              </a:rPr>
              <a:t>Watch the video and write a brief explanation of what you think it is trying to say.</a:t>
            </a:r>
            <a:endParaRPr lang="en-GB" dirty="0">
              <a:solidFill>
                <a:srgbClr val="FF0000"/>
              </a:solidFill>
            </a:endParaRPr>
          </a:p>
        </p:txBody>
      </p:sp>
      <p:pic>
        <p:nvPicPr>
          <p:cNvPr id="4" name="Picture 2" descr="http://faculty.washington.edu/smcohen/320/platoscave.gif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27784" y="4005064"/>
            <a:ext cx="4248472" cy="262031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864096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GB" dirty="0" smtClean="0"/>
              <a:t>Plato’s epistemology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196752"/>
            <a:ext cx="8784976" cy="540060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GB" sz="2800" dirty="0" smtClean="0">
                <a:solidFill>
                  <a:srgbClr val="FF0000"/>
                </a:solidFill>
              </a:rPr>
              <a:t>He believed that the world we are in is merely an illusion: </a:t>
            </a:r>
          </a:p>
          <a:p>
            <a:pPr algn="ctr">
              <a:buNone/>
            </a:pPr>
            <a:r>
              <a:rPr lang="en-GB" sz="2800" dirty="0" smtClean="0">
                <a:solidFill>
                  <a:srgbClr val="FF0000"/>
                </a:solidFill>
              </a:rPr>
              <a:t>a ‘copy’ if you like, of the real world of the forms. </a:t>
            </a:r>
          </a:p>
          <a:p>
            <a:pPr algn="ctr">
              <a:buNone/>
            </a:pPr>
            <a:endParaRPr lang="en-GB" sz="2800" dirty="0"/>
          </a:p>
          <a:p>
            <a:pPr algn="ctr">
              <a:buNone/>
            </a:pPr>
            <a:r>
              <a:rPr lang="en-GB" sz="2800" dirty="0" smtClean="0"/>
              <a:t>The mind craves knowledge of that real world but, </a:t>
            </a:r>
          </a:p>
          <a:p>
            <a:pPr algn="ctr">
              <a:buNone/>
            </a:pPr>
            <a:r>
              <a:rPr lang="en-GB" sz="2800" dirty="0" smtClean="0"/>
              <a:t>because it is trapped inside the body, it is forced to </a:t>
            </a:r>
          </a:p>
          <a:p>
            <a:pPr algn="ctr">
              <a:buNone/>
            </a:pPr>
            <a:r>
              <a:rPr lang="en-GB" sz="2800" dirty="0" smtClean="0"/>
              <a:t>experience the poor imitation we experience through our</a:t>
            </a:r>
          </a:p>
          <a:p>
            <a:pPr algn="ctr">
              <a:buNone/>
            </a:pPr>
            <a:r>
              <a:rPr lang="en-GB" sz="2800" dirty="0" smtClean="0"/>
              <a:t>senses. </a:t>
            </a:r>
          </a:p>
          <a:p>
            <a:pPr algn="ctr">
              <a:buNone/>
            </a:pPr>
            <a:r>
              <a:rPr lang="en-GB" sz="2800" dirty="0" smtClean="0">
                <a:solidFill>
                  <a:srgbClr val="FF0000"/>
                </a:solidFill>
              </a:rPr>
              <a:t>Plato believed that philosophers were the ones who were </a:t>
            </a:r>
          </a:p>
          <a:p>
            <a:pPr algn="ctr">
              <a:buNone/>
            </a:pPr>
            <a:r>
              <a:rPr lang="en-GB" sz="2800" dirty="0" smtClean="0">
                <a:solidFill>
                  <a:srgbClr val="FF0000"/>
                </a:solidFill>
              </a:rPr>
              <a:t>able to see the truth and therefore philosophers should be </a:t>
            </a:r>
          </a:p>
          <a:p>
            <a:pPr algn="ctr">
              <a:buNone/>
            </a:pPr>
            <a:r>
              <a:rPr lang="en-GB" sz="2800" dirty="0" smtClean="0">
                <a:solidFill>
                  <a:srgbClr val="FF0000"/>
                </a:solidFill>
              </a:rPr>
              <a:t>in charge of society.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GB" dirty="0" smtClean="0"/>
              <a:t>The purpose of the analogy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600200"/>
            <a:ext cx="8686800" cy="5257800"/>
          </a:xfrm>
        </p:spPr>
        <p:txBody>
          <a:bodyPr>
            <a:normAutofit fontScale="85000" lnSpcReduction="10000"/>
          </a:bodyPr>
          <a:lstStyle/>
          <a:p>
            <a:pPr algn="ctr">
              <a:buNone/>
            </a:pPr>
            <a:r>
              <a:rPr lang="en-GB" dirty="0" smtClean="0"/>
              <a:t>    </a:t>
            </a:r>
            <a:r>
              <a:rPr lang="en-GB" dirty="0" smtClean="0">
                <a:solidFill>
                  <a:srgbClr val="FF0000"/>
                </a:solidFill>
              </a:rPr>
              <a:t>According </a:t>
            </a:r>
            <a:r>
              <a:rPr lang="en-GB" dirty="0">
                <a:solidFill>
                  <a:srgbClr val="FF0000"/>
                </a:solidFill>
              </a:rPr>
              <a:t>to Plato, the world outside the cave represents the </a:t>
            </a:r>
            <a:r>
              <a:rPr lang="en-GB" dirty="0" smtClean="0">
                <a:solidFill>
                  <a:srgbClr val="FF0000"/>
                </a:solidFill>
              </a:rPr>
              <a:t>real world </a:t>
            </a:r>
            <a:r>
              <a:rPr lang="en-GB" dirty="0">
                <a:solidFill>
                  <a:srgbClr val="FF0000"/>
                </a:solidFill>
              </a:rPr>
              <a:t>of forms while the shadows on the wall represent objects in </a:t>
            </a:r>
            <a:r>
              <a:rPr lang="en-GB" dirty="0" smtClean="0">
                <a:solidFill>
                  <a:srgbClr val="FF0000"/>
                </a:solidFill>
              </a:rPr>
              <a:t>our </a:t>
            </a:r>
            <a:r>
              <a:rPr lang="en-GB" dirty="0">
                <a:solidFill>
                  <a:srgbClr val="FF0000"/>
                </a:solidFill>
              </a:rPr>
              <a:t>physical world. </a:t>
            </a:r>
            <a:endParaRPr lang="en-GB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en-GB" dirty="0" smtClean="0"/>
              <a:t>     The </a:t>
            </a:r>
            <a:r>
              <a:rPr lang="en-GB" dirty="0"/>
              <a:t>escape of the prisoner represents philosophical enlightenment and the </a:t>
            </a:r>
            <a:r>
              <a:rPr lang="en-GB" dirty="0" smtClean="0"/>
              <a:t>realisation that the realm of the forms </a:t>
            </a:r>
            <a:r>
              <a:rPr lang="en-GB" dirty="0"/>
              <a:t>are the true reality. </a:t>
            </a:r>
            <a:endParaRPr lang="en-GB" dirty="0" smtClean="0"/>
          </a:p>
          <a:p>
            <a:pPr algn="ctr">
              <a:buNone/>
            </a:pPr>
            <a:r>
              <a:rPr lang="en-GB" dirty="0"/>
              <a:t> </a:t>
            </a:r>
            <a:r>
              <a:rPr lang="en-GB" dirty="0" smtClean="0"/>
              <a:t>     </a:t>
            </a:r>
            <a:r>
              <a:rPr lang="en-GB" dirty="0" smtClean="0">
                <a:solidFill>
                  <a:srgbClr val="FF0000"/>
                </a:solidFill>
              </a:rPr>
              <a:t>Most </a:t>
            </a:r>
            <a:r>
              <a:rPr lang="en-GB" dirty="0">
                <a:solidFill>
                  <a:srgbClr val="FF0000"/>
                </a:solidFill>
              </a:rPr>
              <a:t>people are like the prisoners in the cave. They think the shadows are reality. </a:t>
            </a:r>
            <a:r>
              <a:rPr lang="en-GB" dirty="0" smtClean="0">
                <a:solidFill>
                  <a:srgbClr val="FF0000"/>
                </a:solidFill>
              </a:rPr>
              <a:t>The prisoners in the cave are people who just accept everything at face value and never ask questions or try to understand. </a:t>
            </a:r>
          </a:p>
          <a:p>
            <a:pPr algn="ctr">
              <a:buNone/>
            </a:pPr>
            <a:r>
              <a:rPr lang="en-GB" dirty="0"/>
              <a:t> </a:t>
            </a:r>
            <a:r>
              <a:rPr lang="en-GB" dirty="0" smtClean="0"/>
              <a:t>   Philosophers</a:t>
            </a:r>
            <a:r>
              <a:rPr lang="en-GB" dirty="0"/>
              <a:t>, though, are like the man who escapes the cave and sees the real world. They have true knowledge.</a:t>
            </a:r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136904" cy="108012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Create your own cartoon strip to illustrate Plato’s analogy of the cave.</a:t>
            </a:r>
            <a:br>
              <a:rPr lang="en-GB" dirty="0" smtClean="0"/>
            </a:br>
            <a:endParaRPr lang="en-GB" dirty="0"/>
          </a:p>
        </p:txBody>
      </p:sp>
      <p:pic>
        <p:nvPicPr>
          <p:cNvPr id="4" name="Picture 2" descr="http://faculty.washington.edu/smcohen/320/platoscave.gif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2564904"/>
            <a:ext cx="6610397" cy="4077071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1907704" y="1844824"/>
            <a:ext cx="5184576" cy="52322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GB" sz="2800" dirty="0" smtClean="0"/>
              <a:t>Use the worksheet to help you.</a:t>
            </a:r>
            <a:endParaRPr lang="en-GB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7164288" y="3645024"/>
            <a:ext cx="1728192" cy="230832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solidFill>
                  <a:srgbClr val="FF0000"/>
                </a:solidFill>
              </a:rPr>
              <a:t>Stretch yourself:</a:t>
            </a:r>
          </a:p>
          <a:p>
            <a:pPr algn="ctr"/>
            <a:r>
              <a:rPr lang="en-GB" sz="2400" dirty="0" smtClean="0"/>
              <a:t>Add an explanation of the analogy.</a:t>
            </a:r>
            <a:endParaRPr lang="en-GB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en-GB" dirty="0" smtClean="0"/>
              <a:t>Plato’s Republic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GB" dirty="0" smtClean="0"/>
              <a:t>Read Plato’s extract from the republic.</a:t>
            </a:r>
          </a:p>
          <a:p>
            <a:pPr algn="ctr">
              <a:buNone/>
            </a:pPr>
            <a:r>
              <a:rPr lang="en-GB" dirty="0" smtClean="0">
                <a:solidFill>
                  <a:srgbClr val="FF0000"/>
                </a:solidFill>
              </a:rPr>
              <a:t>Find one key sentence that you think sums up Plato’s view of reality.</a:t>
            </a:r>
          </a:p>
          <a:p>
            <a:pPr algn="ctr">
              <a:buNone/>
            </a:pPr>
            <a:endParaRPr lang="en-GB" dirty="0"/>
          </a:p>
          <a:p>
            <a:pPr algn="ctr">
              <a:buNone/>
            </a:pPr>
            <a:r>
              <a:rPr lang="en-GB" dirty="0" smtClean="0"/>
              <a:t>Be prepared to read it to the </a:t>
            </a:r>
            <a:r>
              <a:rPr lang="en-GB" dirty="0" smtClean="0"/>
              <a:t>class…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264</TotalTime>
  <Words>426</Words>
  <Application>Microsoft Office PowerPoint</Application>
  <PresentationFormat>On-screen Show (4:3)</PresentationFormat>
  <Paragraphs>49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Metaphysics</vt:lpstr>
      <vt:lpstr>Plato’s analogy of the cave</vt:lpstr>
      <vt:lpstr>Learning outcomes </vt:lpstr>
      <vt:lpstr>What are these?</vt:lpstr>
      <vt:lpstr>Plato’s epistemology</vt:lpstr>
      <vt:lpstr>Plato’s epistemology</vt:lpstr>
      <vt:lpstr>The purpose of the analogy</vt:lpstr>
      <vt:lpstr> Create your own cartoon strip to illustrate Plato’s analogy of the cave. </vt:lpstr>
      <vt:lpstr>Plato’s Republic</vt:lpstr>
      <vt:lpstr>Make a key explaining what each part of the analogy represents…</vt:lpstr>
      <vt:lpstr>What link is there between Plato’s Analogy of the Cave  and The Matrix? Discuss in pairs.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Timeline!</dc:title>
  <dc:creator>Nicole</dc:creator>
  <cp:lastModifiedBy>NVeitch</cp:lastModifiedBy>
  <cp:revision>24</cp:revision>
  <dcterms:created xsi:type="dcterms:W3CDTF">2013-09-08T11:12:25Z</dcterms:created>
  <dcterms:modified xsi:type="dcterms:W3CDTF">2017-09-15T09:28:03Z</dcterms:modified>
</cp:coreProperties>
</file>