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7" r:id="rId2"/>
    <p:sldId id="256" r:id="rId3"/>
    <p:sldId id="258" r:id="rId4"/>
    <p:sldId id="276" r:id="rId5"/>
    <p:sldId id="268" r:id="rId6"/>
    <p:sldId id="285" r:id="rId7"/>
    <p:sldId id="269" r:id="rId8"/>
    <p:sldId id="283" r:id="rId9"/>
    <p:sldId id="282" r:id="rId10"/>
    <p:sldId id="294" r:id="rId11"/>
    <p:sldId id="263" r:id="rId12"/>
    <p:sldId id="281" r:id="rId13"/>
    <p:sldId id="284" r:id="rId14"/>
    <p:sldId id="277" r:id="rId15"/>
    <p:sldId id="286" r:id="rId16"/>
    <p:sldId id="287" r:id="rId17"/>
    <p:sldId id="288" r:id="rId18"/>
    <p:sldId id="289" r:id="rId19"/>
    <p:sldId id="290" r:id="rId20"/>
    <p:sldId id="291" r:id="rId21"/>
    <p:sldId id="292" r:id="rId22"/>
    <p:sldId id="293" r:id="rId23"/>
  </p:sldIdLst>
  <p:sldSz cx="9144000" cy="6858000" type="screen4x3"/>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82" autoAdjust="0"/>
    <p:restoredTop sz="94660"/>
  </p:normalViewPr>
  <p:slideViewPr>
    <p:cSldViewPr>
      <p:cViewPr varScale="1">
        <p:scale>
          <a:sx n="104" d="100"/>
          <a:sy n="104" d="100"/>
        </p:scale>
        <p:origin x="-9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3633"/>
          </a:xfrm>
          <a:prstGeom prst="rect">
            <a:avLst/>
          </a:prstGeom>
        </p:spPr>
        <p:txBody>
          <a:bodyPr vert="horz" lIns="91440" tIns="45720" rIns="91440" bIns="45720" rtlCol="0"/>
          <a:lstStyle>
            <a:lvl1pPr algn="r">
              <a:defRPr sz="1200"/>
            </a:lvl1pPr>
          </a:lstStyle>
          <a:p>
            <a:fld id="{C3E9C72D-E159-4EFE-9AEE-C0F08232392B}" type="datetimeFigureOut">
              <a:rPr lang="en-GB" smtClean="0"/>
              <a:pPr/>
              <a:t>29/09/2017</a:t>
            </a:fld>
            <a:endParaRPr lang="en-GB"/>
          </a:p>
        </p:txBody>
      </p:sp>
      <p:sp>
        <p:nvSpPr>
          <p:cNvPr id="4" name="Slide Image Placeholder 3"/>
          <p:cNvSpPr>
            <a:spLocks noGrp="1" noRot="1" noChangeAspect="1"/>
          </p:cNvSpPr>
          <p:nvPr>
            <p:ph type="sldImg" idx="2"/>
          </p:nvPr>
        </p:nvSpPr>
        <p:spPr>
          <a:xfrm>
            <a:off x="903288" y="739775"/>
            <a:ext cx="4935537"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689515"/>
            <a:ext cx="5393690" cy="444269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6"/>
            <a:ext cx="2921582" cy="49363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77316"/>
            <a:ext cx="2921582" cy="493633"/>
          </a:xfrm>
          <a:prstGeom prst="rect">
            <a:avLst/>
          </a:prstGeom>
        </p:spPr>
        <p:txBody>
          <a:bodyPr vert="horz" lIns="91440" tIns="45720" rIns="91440" bIns="45720" rtlCol="0" anchor="b"/>
          <a:lstStyle>
            <a:lvl1pPr algn="r">
              <a:defRPr sz="1200"/>
            </a:lvl1pPr>
          </a:lstStyle>
          <a:p>
            <a:fld id="{8367D567-9000-4A7B-B600-31EB845CE862}" type="slidenum">
              <a:rPr lang="en-GB" smtClean="0"/>
              <a:pPr/>
              <a:t>‹#›</a:t>
            </a:fld>
            <a:endParaRPr lang="en-GB"/>
          </a:p>
        </p:txBody>
      </p:sp>
    </p:spTree>
    <p:extLst>
      <p:ext uri="{BB962C8B-B14F-4D97-AF65-F5344CB8AC3E}">
        <p14:creationId xmlns:p14="http://schemas.microsoft.com/office/powerpoint/2010/main" val="3937775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B3A6A7E-8B5C-4B13-9F68-86A9D9FC83BC}" type="datetimeFigureOut">
              <a:rPr lang="en-GB" smtClean="0"/>
              <a:pPr/>
              <a:t>29/09/2017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A324C7-5D2E-49B3-8C13-847CA48621CB}"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B3A6A7E-8B5C-4B13-9F68-86A9D9FC83BC}" type="datetimeFigureOut">
              <a:rPr lang="en-GB" smtClean="0"/>
              <a:pPr/>
              <a:t>29/09/2017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A324C7-5D2E-49B3-8C13-847CA48621CB}"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B3A6A7E-8B5C-4B13-9F68-86A9D9FC83BC}" type="datetimeFigureOut">
              <a:rPr lang="en-GB" smtClean="0"/>
              <a:pPr/>
              <a:t>29/09/2017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A324C7-5D2E-49B3-8C13-847CA48621CB}"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B3A6A7E-8B5C-4B13-9F68-86A9D9FC83BC}" type="datetimeFigureOut">
              <a:rPr lang="en-GB" smtClean="0"/>
              <a:pPr/>
              <a:t>29/09/2017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A324C7-5D2E-49B3-8C13-847CA48621CB}"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3A6A7E-8B5C-4B13-9F68-86A9D9FC83BC}" type="datetimeFigureOut">
              <a:rPr lang="en-GB" smtClean="0"/>
              <a:pPr/>
              <a:t>29/09/2017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A324C7-5D2E-49B3-8C13-847CA48621CB}"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B3A6A7E-8B5C-4B13-9F68-86A9D9FC83BC}" type="datetimeFigureOut">
              <a:rPr lang="en-GB" smtClean="0"/>
              <a:pPr/>
              <a:t>29/09/2017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A324C7-5D2E-49B3-8C13-847CA48621CB}"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B3A6A7E-8B5C-4B13-9F68-86A9D9FC83BC}" type="datetimeFigureOut">
              <a:rPr lang="en-GB" smtClean="0"/>
              <a:pPr/>
              <a:t>29/09/2017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DA324C7-5D2E-49B3-8C13-847CA48621CB}"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B3A6A7E-8B5C-4B13-9F68-86A9D9FC83BC}" type="datetimeFigureOut">
              <a:rPr lang="en-GB" smtClean="0"/>
              <a:pPr/>
              <a:t>29/09/2017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DA324C7-5D2E-49B3-8C13-847CA48621CB}"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3A6A7E-8B5C-4B13-9F68-86A9D9FC83BC}" type="datetimeFigureOut">
              <a:rPr lang="en-GB" smtClean="0"/>
              <a:pPr/>
              <a:t>29/09/2017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DA324C7-5D2E-49B3-8C13-847CA48621CB}"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3A6A7E-8B5C-4B13-9F68-86A9D9FC83BC}" type="datetimeFigureOut">
              <a:rPr lang="en-GB" smtClean="0"/>
              <a:pPr/>
              <a:t>29/09/2017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A324C7-5D2E-49B3-8C13-847CA48621CB}"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3A6A7E-8B5C-4B13-9F68-86A9D9FC83BC}" type="datetimeFigureOut">
              <a:rPr lang="en-GB" smtClean="0"/>
              <a:pPr/>
              <a:t>29/09/2017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A324C7-5D2E-49B3-8C13-847CA48621CB}"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3A6A7E-8B5C-4B13-9F68-86A9D9FC83BC}" type="datetimeFigureOut">
              <a:rPr lang="en-GB" smtClean="0"/>
              <a:pPr/>
              <a:t>29/09/2017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A324C7-5D2E-49B3-8C13-847CA48621CB}"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http://www.stable-cottage-potterne.co.uk/images/Self-Catering_Cottage_Potterne.jpg"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http://www.purelypine.co.uk/product-images/2008420925240.jenna%20chair.jpg" TargetMode="External"/><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r>
              <a:rPr lang="en-GB" dirty="0" smtClean="0"/>
              <a:t>What makes an </a:t>
            </a:r>
            <a:r>
              <a:rPr lang="en-GB" smtClean="0"/>
              <a:t>acorn into a </a:t>
            </a:r>
            <a:r>
              <a:rPr lang="en-GB" dirty="0" smtClean="0"/>
              <a:t>tree?</a:t>
            </a:r>
            <a:endParaRPr lang="en-GB" dirty="0"/>
          </a:p>
        </p:txBody>
      </p:sp>
      <p:pic>
        <p:nvPicPr>
          <p:cNvPr id="2050" name="Picture 2" descr="http://upload.wikimedia.org/wikipedia/commons/thumb/3/3b/WikiVoc-acorn-1.svg/230px-WikiVoc-acorn-1.svg.png"/>
          <p:cNvPicPr>
            <a:picLocks noChangeAspect="1" noChangeArrowheads="1"/>
          </p:cNvPicPr>
          <p:nvPr/>
        </p:nvPicPr>
        <p:blipFill>
          <a:blip r:embed="rId2" cstate="print"/>
          <a:srcRect/>
          <a:stretch>
            <a:fillRect/>
          </a:stretch>
        </p:blipFill>
        <p:spPr bwMode="auto">
          <a:xfrm>
            <a:off x="539552" y="1628800"/>
            <a:ext cx="2521987" cy="3289548"/>
          </a:xfrm>
          <a:prstGeom prst="rect">
            <a:avLst/>
          </a:prstGeom>
          <a:noFill/>
        </p:spPr>
      </p:pic>
      <p:pic>
        <p:nvPicPr>
          <p:cNvPr id="2052" name="Picture 4" descr="http://thought-bricks.com/wp-content/uploads/2011/10/tree-clipart-41.jpg"/>
          <p:cNvPicPr>
            <a:picLocks noChangeAspect="1" noChangeArrowheads="1"/>
          </p:cNvPicPr>
          <p:nvPr/>
        </p:nvPicPr>
        <p:blipFill>
          <a:blip r:embed="rId3" cstate="print"/>
          <a:srcRect/>
          <a:stretch>
            <a:fillRect/>
          </a:stretch>
        </p:blipFill>
        <p:spPr bwMode="auto">
          <a:xfrm>
            <a:off x="4644008" y="1556792"/>
            <a:ext cx="4152031" cy="3586167"/>
          </a:xfrm>
          <a:prstGeom prst="rect">
            <a:avLst/>
          </a:prstGeom>
          <a:noFill/>
        </p:spPr>
      </p:pic>
      <p:sp>
        <p:nvSpPr>
          <p:cNvPr id="5" name="TextBox 4"/>
          <p:cNvSpPr txBox="1"/>
          <p:nvPr/>
        </p:nvSpPr>
        <p:spPr>
          <a:xfrm>
            <a:off x="323528" y="5229200"/>
            <a:ext cx="4032448"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000" dirty="0" smtClean="0"/>
              <a:t>Potentiality is when something contains the ingredients to become something else.</a:t>
            </a:r>
            <a:endParaRPr lang="en-GB" sz="2000" dirty="0"/>
          </a:p>
        </p:txBody>
      </p:sp>
      <p:sp>
        <p:nvSpPr>
          <p:cNvPr id="6" name="TextBox 5"/>
          <p:cNvSpPr txBox="1"/>
          <p:nvPr/>
        </p:nvSpPr>
        <p:spPr>
          <a:xfrm>
            <a:off x="4572000" y="5229200"/>
            <a:ext cx="4032448"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000" dirty="0" smtClean="0"/>
              <a:t>Actuality is when an object fulfils its potential and becomes something else.</a:t>
            </a:r>
            <a:endParaRPr lang="en-GB"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2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fade">
                                      <p:cBhvr>
                                        <p:cTn id="15" dur="2000"/>
                                        <p:tgtEl>
                                          <p:spTgt spid="6">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6" grpId="0" build="allAtOnce"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en-GB" dirty="0" smtClean="0"/>
              <a:t>What are the four cause? </a:t>
            </a:r>
            <a:endParaRPr lang="en-GB" dirty="0"/>
          </a:p>
        </p:txBody>
      </p:sp>
      <p:sp>
        <p:nvSpPr>
          <p:cNvPr id="3" name="Content Placeholder 2"/>
          <p:cNvSpPr>
            <a:spLocks noGrp="1"/>
          </p:cNvSpPr>
          <p:nvPr>
            <p:ph idx="1"/>
          </p:nvPr>
        </p:nvSpPr>
        <p:spPr/>
        <p:txBody>
          <a:bodyPr>
            <a:normAutofit/>
          </a:bodyPr>
          <a:lstStyle/>
          <a:p>
            <a:pPr marL="0" indent="0" algn="ctr">
              <a:buNone/>
            </a:pPr>
            <a:r>
              <a:rPr lang="en-GB" sz="3600" dirty="0" smtClean="0"/>
              <a:t>Move around the room to find out what each of the four causes is…</a:t>
            </a:r>
            <a:endParaRPr lang="en-GB" sz="3600" dirty="0"/>
          </a:p>
        </p:txBody>
      </p:sp>
      <p:sp>
        <p:nvSpPr>
          <p:cNvPr id="4" name="TextBox 3"/>
          <p:cNvSpPr txBox="1"/>
          <p:nvPr/>
        </p:nvSpPr>
        <p:spPr>
          <a:xfrm>
            <a:off x="251520" y="5354549"/>
            <a:ext cx="4680520"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dirty="0" smtClean="0">
                <a:solidFill>
                  <a:schemeClr val="tx1"/>
                </a:solidFill>
              </a:rPr>
              <a:t>Stretch yourself</a:t>
            </a:r>
            <a:r>
              <a:rPr lang="en-GB" dirty="0" smtClean="0">
                <a:solidFill>
                  <a:schemeClr val="tx1"/>
                </a:solidFill>
              </a:rPr>
              <a:t>:   </a:t>
            </a:r>
            <a:endParaRPr lang="en-GB" dirty="0" smtClean="0">
              <a:solidFill>
                <a:schemeClr val="tx1"/>
              </a:solidFill>
            </a:endParaRPr>
          </a:p>
          <a:p>
            <a:pPr algn="ctr"/>
            <a:r>
              <a:rPr lang="en-GB" dirty="0" smtClean="0">
                <a:solidFill>
                  <a:srgbClr val="FF0000"/>
                </a:solidFill>
              </a:rPr>
              <a:t>Compare and contrast Plato and Aristotle.</a:t>
            </a:r>
          </a:p>
          <a:p>
            <a:pPr algn="ctr"/>
            <a:r>
              <a:rPr lang="en-GB" dirty="0" smtClean="0"/>
              <a:t>Write down the similarities and differences on the back of your sheet.</a:t>
            </a:r>
            <a:endParaRPr lang="en-GB" dirty="0"/>
          </a:p>
        </p:txBody>
      </p:sp>
      <p:sp>
        <p:nvSpPr>
          <p:cNvPr id="5" name="TextBox 4"/>
          <p:cNvSpPr txBox="1"/>
          <p:nvPr/>
        </p:nvSpPr>
        <p:spPr>
          <a:xfrm>
            <a:off x="395536" y="3284984"/>
            <a:ext cx="2520280" cy="132343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342900" indent="-342900">
              <a:buAutoNum type="arabicParenR"/>
            </a:pPr>
            <a:r>
              <a:rPr lang="en-GB" sz="2000" b="1" dirty="0" smtClean="0"/>
              <a:t>Material Cause</a:t>
            </a:r>
          </a:p>
          <a:p>
            <a:pPr marL="342900" indent="-342900">
              <a:buAutoNum type="arabicParenR"/>
            </a:pPr>
            <a:r>
              <a:rPr lang="en-GB" sz="2000" b="1" dirty="0" smtClean="0"/>
              <a:t>Efficient cause</a:t>
            </a:r>
          </a:p>
          <a:p>
            <a:pPr marL="342900" indent="-342900">
              <a:buAutoNum type="arabicParenR"/>
            </a:pPr>
            <a:r>
              <a:rPr lang="en-GB" sz="2000" b="1" dirty="0" smtClean="0"/>
              <a:t>Formal cause</a:t>
            </a:r>
          </a:p>
          <a:p>
            <a:pPr marL="342900" indent="-342900">
              <a:buAutoNum type="arabicParenR"/>
            </a:pPr>
            <a:r>
              <a:rPr lang="en-GB" sz="2000" b="1" dirty="0" smtClean="0"/>
              <a:t>Final cause</a:t>
            </a:r>
          </a:p>
        </p:txBody>
      </p:sp>
      <p:sp>
        <p:nvSpPr>
          <p:cNvPr id="6" name="TextBox 5"/>
          <p:cNvSpPr txBox="1"/>
          <p:nvPr/>
        </p:nvSpPr>
        <p:spPr>
          <a:xfrm>
            <a:off x="6372200" y="4797152"/>
            <a:ext cx="2592288" cy="175432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dirty="0" smtClean="0">
                <a:solidFill>
                  <a:srgbClr val="FF0000"/>
                </a:solidFill>
              </a:rPr>
              <a:t>Top Philosopher</a:t>
            </a:r>
            <a:r>
              <a:rPr lang="en-GB" dirty="0" smtClean="0">
                <a:solidFill>
                  <a:srgbClr val="FF0000"/>
                </a:solidFill>
              </a:rPr>
              <a:t>:   </a:t>
            </a:r>
            <a:endParaRPr lang="en-GB" dirty="0" smtClean="0">
              <a:solidFill>
                <a:srgbClr val="FF0000"/>
              </a:solidFill>
            </a:endParaRPr>
          </a:p>
          <a:p>
            <a:pPr algn="ctr"/>
            <a:r>
              <a:rPr lang="en-GB" dirty="0" smtClean="0"/>
              <a:t>What do you think Aristotle says the final cause of human being is? </a:t>
            </a:r>
          </a:p>
          <a:p>
            <a:pPr algn="ctr"/>
            <a:r>
              <a:rPr lang="en-GB" dirty="0" smtClean="0"/>
              <a:t>Write an explanation in your notes!</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5640" y="3056274"/>
            <a:ext cx="1368152" cy="1780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4668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08" y="476672"/>
            <a:ext cx="8229600" cy="1143000"/>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GB" sz="3600" dirty="0" smtClean="0"/>
              <a:t/>
            </a:r>
            <a:br>
              <a:rPr lang="en-GB" sz="3600" dirty="0" smtClean="0"/>
            </a:br>
            <a:r>
              <a:rPr lang="en-GB" sz="4000" dirty="0" smtClean="0"/>
              <a:t>In pairs, explain the four causes of the objects!</a:t>
            </a:r>
            <a:r>
              <a:rPr lang="en-GB" dirty="0" smtClean="0"/>
              <a:t/>
            </a:r>
            <a:br>
              <a:rPr lang="en-GB" dirty="0" smtClean="0"/>
            </a:br>
            <a:endParaRPr lang="en-GB" dirty="0"/>
          </a:p>
        </p:txBody>
      </p:sp>
      <p:pic>
        <p:nvPicPr>
          <p:cNvPr id="1026" name="il_fi" descr="http://www.stable-cottage-potterne.co.uk/images/Self-Catering_Cottage_Potterne.jpg"/>
          <p:cNvPicPr>
            <a:picLocks noChangeAspect="1" noChangeArrowheads="1"/>
          </p:cNvPicPr>
          <p:nvPr/>
        </p:nvPicPr>
        <p:blipFill>
          <a:blip r:embed="rId2" r:link="rId3" cstate="print"/>
          <a:srcRect/>
          <a:stretch>
            <a:fillRect/>
          </a:stretch>
        </p:blipFill>
        <p:spPr bwMode="auto">
          <a:xfrm>
            <a:off x="251520" y="2420888"/>
            <a:ext cx="3787775" cy="2649538"/>
          </a:xfrm>
          <a:prstGeom prst="rect">
            <a:avLst/>
          </a:prstGeom>
          <a:noFill/>
          <a:ln w="9525">
            <a:noFill/>
            <a:miter lim="800000"/>
            <a:headEnd/>
            <a:tailEnd/>
          </a:ln>
        </p:spPr>
      </p:pic>
      <p:pic>
        <p:nvPicPr>
          <p:cNvPr id="1027" name="il_fi" descr="rodin"/>
          <p:cNvPicPr>
            <a:picLocks noChangeAspect="1" noChangeArrowheads="1"/>
          </p:cNvPicPr>
          <p:nvPr/>
        </p:nvPicPr>
        <p:blipFill>
          <a:blip r:embed="rId4" cstate="print"/>
          <a:srcRect/>
          <a:stretch>
            <a:fillRect/>
          </a:stretch>
        </p:blipFill>
        <p:spPr bwMode="auto">
          <a:xfrm>
            <a:off x="6588224" y="2420888"/>
            <a:ext cx="1943100" cy="2705100"/>
          </a:xfrm>
          <a:prstGeom prst="rect">
            <a:avLst/>
          </a:prstGeom>
          <a:noFill/>
          <a:ln w="9525">
            <a:noFill/>
            <a:miter lim="800000"/>
            <a:headEnd/>
            <a:tailEnd/>
          </a:ln>
        </p:spPr>
      </p:pic>
      <p:pic>
        <p:nvPicPr>
          <p:cNvPr id="1028" name="il_fi" descr="http://www.purelypine.co.uk/product-images/2008420925240.jenna%20chair.jpg"/>
          <p:cNvPicPr>
            <a:picLocks noChangeAspect="1" noChangeArrowheads="1"/>
          </p:cNvPicPr>
          <p:nvPr/>
        </p:nvPicPr>
        <p:blipFill>
          <a:blip r:embed="rId5" r:link="rId6" cstate="print"/>
          <a:srcRect/>
          <a:stretch>
            <a:fillRect/>
          </a:stretch>
        </p:blipFill>
        <p:spPr bwMode="auto">
          <a:xfrm>
            <a:off x="4644008" y="2111325"/>
            <a:ext cx="1708150" cy="3014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en-GB" dirty="0" smtClean="0"/>
              <a:t>Four causes diagram!</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72539514"/>
              </p:ext>
            </p:extLst>
          </p:nvPr>
        </p:nvGraphicFramePr>
        <p:xfrm>
          <a:off x="467544" y="1844824"/>
          <a:ext cx="8219256" cy="4205064"/>
        </p:xfrm>
        <a:graphic>
          <a:graphicData uri="http://schemas.openxmlformats.org/drawingml/2006/table">
            <a:tbl>
              <a:tblPr firstRow="1" bandRow="1">
                <a:tableStyleId>{5940675A-B579-460E-94D1-54222C63F5DA}</a:tableStyleId>
              </a:tblPr>
              <a:tblGrid>
                <a:gridCol w="4109628"/>
                <a:gridCol w="4109628"/>
              </a:tblGrid>
              <a:tr h="2102532">
                <a:tc>
                  <a:txBody>
                    <a:bodyPr/>
                    <a:lstStyle/>
                    <a:p>
                      <a:r>
                        <a:rPr lang="en-GB" dirty="0" smtClean="0"/>
                        <a:t>1) Material</a:t>
                      </a:r>
                      <a:endParaRPr lang="en-GB" dirty="0"/>
                    </a:p>
                  </a:txBody>
                  <a:tcPr/>
                </a:tc>
                <a:tc>
                  <a:txBody>
                    <a:bodyPr/>
                    <a:lstStyle/>
                    <a:p>
                      <a:r>
                        <a:rPr lang="en-GB" dirty="0" smtClean="0"/>
                        <a:t>2) efficient</a:t>
                      </a:r>
                      <a:endParaRPr lang="en-GB" dirty="0"/>
                    </a:p>
                  </a:txBody>
                  <a:tcPr/>
                </a:tc>
              </a:tr>
              <a:tr h="2102532">
                <a:tc>
                  <a:txBody>
                    <a:bodyPr/>
                    <a:lstStyle/>
                    <a:p>
                      <a:r>
                        <a:rPr lang="en-GB" dirty="0" smtClean="0"/>
                        <a:t>3)formal</a:t>
                      </a:r>
                      <a:endParaRPr lang="en-GB" dirty="0"/>
                    </a:p>
                  </a:txBody>
                  <a:tcPr/>
                </a:tc>
                <a:tc>
                  <a:txBody>
                    <a:bodyPr/>
                    <a:lstStyle/>
                    <a:p>
                      <a:r>
                        <a:rPr lang="en-GB" dirty="0" smtClean="0"/>
                        <a:t>4) final</a:t>
                      </a:r>
                      <a:endParaRPr lang="en-GB" dirty="0"/>
                    </a:p>
                  </a:txBody>
                  <a:tcPr/>
                </a:tc>
              </a:tr>
            </a:tbl>
          </a:graphicData>
        </a:graphic>
      </p:graphicFrame>
      <p:sp>
        <p:nvSpPr>
          <p:cNvPr id="3" name="TextBox 2"/>
          <p:cNvSpPr txBox="1"/>
          <p:nvPr/>
        </p:nvSpPr>
        <p:spPr>
          <a:xfrm>
            <a:off x="323528" y="6165304"/>
            <a:ext cx="4824536"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b="1" dirty="0" smtClean="0">
                <a:solidFill>
                  <a:srgbClr val="FF0000"/>
                </a:solidFill>
              </a:rPr>
              <a:t>Stretch yourself: </a:t>
            </a:r>
            <a:r>
              <a:rPr lang="en-GB" dirty="0" smtClean="0"/>
              <a:t>Find 5 facts about Aristotle’s Prime Mover.</a:t>
            </a:r>
            <a:endParaRPr lang="en-GB" dirty="0"/>
          </a:p>
        </p:txBody>
      </p:sp>
    </p:spTree>
    <p:extLst>
      <p:ext uri="{BB962C8B-B14F-4D97-AF65-F5344CB8AC3E}">
        <p14:creationId xmlns:p14="http://schemas.microsoft.com/office/powerpoint/2010/main" val="13591619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GB" dirty="0" smtClean="0"/>
              <a:t>What was the difference between Plato and Aristotle? </a:t>
            </a:r>
            <a:endParaRPr lang="en-GB"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0707" y="1844824"/>
            <a:ext cx="3686175" cy="470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6804248" y="2342487"/>
            <a:ext cx="1787415" cy="1073302"/>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dirty="0" smtClean="0"/>
              <a:t>Use the picture as a clue!</a:t>
            </a:r>
            <a:endParaRPr lang="en-GB" dirty="0"/>
          </a:p>
        </p:txBody>
      </p:sp>
    </p:spTree>
    <p:extLst>
      <p:ext uri="{BB962C8B-B14F-4D97-AF65-F5344CB8AC3E}">
        <p14:creationId xmlns:p14="http://schemas.microsoft.com/office/powerpoint/2010/main" val="24291328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GB" smtClean="0"/>
              <a:t>Learning Outcomes</a:t>
            </a:r>
            <a:endParaRPr lang="en-GB" dirty="0"/>
          </a:p>
        </p:txBody>
      </p:sp>
      <p:sp>
        <p:nvSpPr>
          <p:cNvPr id="3" name="Content Placeholder 2"/>
          <p:cNvSpPr>
            <a:spLocks noGrp="1"/>
          </p:cNvSpPr>
          <p:nvPr>
            <p:ph idx="1"/>
          </p:nvPr>
        </p:nvSpPr>
        <p:spPr/>
        <p:txBody>
          <a:bodyPr/>
          <a:lstStyle/>
          <a:p>
            <a:pPr>
              <a:buNone/>
            </a:pPr>
            <a:r>
              <a:rPr lang="en-GB" dirty="0" smtClean="0">
                <a:solidFill>
                  <a:srgbClr val="FF0000"/>
                </a:solidFill>
              </a:rPr>
              <a:t>Learning outcome 1:</a:t>
            </a:r>
          </a:p>
          <a:p>
            <a:pPr>
              <a:buNone/>
            </a:pPr>
            <a:r>
              <a:rPr lang="en-GB" dirty="0" smtClean="0"/>
              <a:t>To be able to describe the relationship between </a:t>
            </a:r>
          </a:p>
          <a:p>
            <a:pPr>
              <a:buNone/>
            </a:pPr>
            <a:r>
              <a:rPr lang="en-GB" dirty="0" smtClean="0"/>
              <a:t>Plato and Aristotle.</a:t>
            </a:r>
          </a:p>
          <a:p>
            <a:pPr>
              <a:buNone/>
            </a:pPr>
            <a:endParaRPr lang="en-GB" dirty="0" smtClean="0">
              <a:solidFill>
                <a:srgbClr val="FF0000"/>
              </a:solidFill>
            </a:endParaRPr>
          </a:p>
          <a:p>
            <a:pPr>
              <a:buNone/>
            </a:pPr>
            <a:r>
              <a:rPr lang="en-GB" dirty="0" smtClean="0">
                <a:solidFill>
                  <a:srgbClr val="FF0000"/>
                </a:solidFill>
              </a:rPr>
              <a:t>Learning outcome 2:</a:t>
            </a:r>
          </a:p>
          <a:p>
            <a:pPr>
              <a:buNone/>
            </a:pPr>
            <a:r>
              <a:rPr lang="en-GB" dirty="0" smtClean="0"/>
              <a:t>To be able to explain Aristotle's </a:t>
            </a:r>
            <a:r>
              <a:rPr lang="en-GB" dirty="0"/>
              <a:t>material, </a:t>
            </a:r>
            <a:endParaRPr lang="en-GB" dirty="0" smtClean="0"/>
          </a:p>
          <a:p>
            <a:pPr>
              <a:buNone/>
            </a:pPr>
            <a:r>
              <a:rPr lang="en-GB" dirty="0" smtClean="0"/>
              <a:t>efficient</a:t>
            </a:r>
            <a:r>
              <a:rPr lang="en-GB" dirty="0"/>
              <a:t>, formal and final </a:t>
            </a:r>
            <a:r>
              <a:rPr lang="en-GB" dirty="0" smtClean="0"/>
              <a:t>cause.</a:t>
            </a:r>
          </a:p>
          <a:p>
            <a:pPr>
              <a:buNone/>
            </a:pPr>
            <a:endParaRPr lang="en-GB" dirty="0" smtClean="0"/>
          </a:p>
          <a:p>
            <a:endParaRPr lang="en-GB" dirty="0"/>
          </a:p>
        </p:txBody>
      </p:sp>
    </p:spTree>
    <p:extLst>
      <p:ext uri="{BB962C8B-B14F-4D97-AF65-F5344CB8AC3E}">
        <p14:creationId xmlns:p14="http://schemas.microsoft.com/office/powerpoint/2010/main" val="21640658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395536" y="2780928"/>
            <a:ext cx="8064896" cy="3140968"/>
          </a:xfrm>
        </p:spPr>
        <p:txBody>
          <a:bodyPr>
            <a:normAutofit fontScale="92500"/>
          </a:bodyPr>
          <a:lstStyle/>
          <a:p>
            <a:pPr marL="1371600" lvl="2" indent="-457200">
              <a:lnSpc>
                <a:spcPct val="80000"/>
              </a:lnSpc>
            </a:pPr>
            <a:endParaRPr lang="en-GB" sz="2800" dirty="0">
              <a:latin typeface="Comic Sans MS" pitchFamily="66" charset="0"/>
            </a:endParaRPr>
          </a:p>
          <a:p>
            <a:pPr marL="609600" indent="-609600" algn="ctr">
              <a:lnSpc>
                <a:spcPct val="80000"/>
              </a:lnSpc>
              <a:buFontTx/>
              <a:buNone/>
            </a:pPr>
            <a:r>
              <a:rPr lang="en-GB" sz="2800" dirty="0" smtClean="0"/>
              <a:t>       His </a:t>
            </a:r>
            <a:r>
              <a:rPr lang="en-GB" sz="2800" dirty="0"/>
              <a:t>first cause, the material, explained what the object or thing being described was made from. Aristotle used the example of a marble sculpture. Marble in this case would be the material cause. However, objects can have more than one material cause. Take for example my laptop. It is made of wires, plastic, alloys and other materials. These things become the material cause of my laptop</a:t>
            </a:r>
            <a:endParaRPr lang="en-GB" sz="2800" dirty="0">
              <a:latin typeface="Comic Sans MS" pitchFamily="66" charset="0"/>
            </a:endParaRPr>
          </a:p>
        </p:txBody>
      </p:sp>
      <p:sp>
        <p:nvSpPr>
          <p:cNvPr id="5" name="Rectangle 4"/>
          <p:cNvSpPr/>
          <p:nvPr/>
        </p:nvSpPr>
        <p:spPr>
          <a:xfrm>
            <a:off x="251520" y="332656"/>
            <a:ext cx="8280920" cy="181588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1371600" lvl="2" indent="-457200" algn="ctr">
              <a:lnSpc>
                <a:spcPct val="80000"/>
              </a:lnSpc>
              <a:buNone/>
            </a:pPr>
            <a:r>
              <a:rPr lang="en-GB" sz="2800" b="1" dirty="0" smtClean="0">
                <a:latin typeface="Calibri" pitchFamily="34" charset="0"/>
              </a:rPr>
              <a:t>The material cause</a:t>
            </a:r>
            <a:r>
              <a:rPr lang="en-GB" sz="2800" dirty="0" smtClean="0">
                <a:latin typeface="Calibri" pitchFamily="34" charset="0"/>
              </a:rPr>
              <a:t>:</a:t>
            </a:r>
          </a:p>
          <a:p>
            <a:pPr marL="1371600" lvl="2" indent="-457200" algn="ctr">
              <a:lnSpc>
                <a:spcPct val="80000"/>
              </a:lnSpc>
              <a:buNone/>
            </a:pPr>
            <a:r>
              <a:rPr lang="en-GB" sz="2800" dirty="0" smtClean="0">
                <a:latin typeface="Calibri" pitchFamily="34" charset="0"/>
              </a:rPr>
              <a:t>‘the ultimate substratum of matter consists of the elements from which all particular things arise. Matter is the possibility of form. Matter has the potential to form.’ </a:t>
            </a:r>
            <a:endParaRPr lang="en-GB" sz="2800" dirty="0">
              <a:latin typeface="Calibri" pitchFamily="34" charset="0"/>
            </a:endParaRPr>
          </a:p>
        </p:txBody>
      </p:sp>
    </p:spTree>
    <p:extLst>
      <p:ext uri="{BB962C8B-B14F-4D97-AF65-F5344CB8AC3E}">
        <p14:creationId xmlns:p14="http://schemas.microsoft.com/office/powerpoint/2010/main" val="3659828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8674" name="Picture 2" descr="http://iraknol.files.wordpress.com/2010/01/aristotlefourc-material1.jpg"/>
          <p:cNvPicPr>
            <a:picLocks noChangeAspect="1" noChangeArrowheads="1"/>
          </p:cNvPicPr>
          <p:nvPr/>
        </p:nvPicPr>
        <p:blipFill>
          <a:blip r:embed="rId2" cstate="print"/>
          <a:srcRect/>
          <a:stretch>
            <a:fillRect/>
          </a:stretch>
        </p:blipFill>
        <p:spPr bwMode="auto">
          <a:xfrm>
            <a:off x="467544" y="404664"/>
            <a:ext cx="8208912" cy="6166319"/>
          </a:xfrm>
          <a:prstGeom prst="rect">
            <a:avLst/>
          </a:prstGeom>
          <a:noFill/>
        </p:spPr>
      </p:pic>
    </p:spTree>
    <p:extLst>
      <p:ext uri="{BB962C8B-B14F-4D97-AF65-F5344CB8AC3E}">
        <p14:creationId xmlns:p14="http://schemas.microsoft.com/office/powerpoint/2010/main" val="725997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55576" y="2393504"/>
            <a:ext cx="7776864" cy="4464496"/>
          </a:xfrm>
        </p:spPr>
        <p:txBody>
          <a:bodyPr>
            <a:noAutofit/>
          </a:bodyPr>
          <a:lstStyle/>
          <a:p>
            <a:r>
              <a:rPr lang="en-GB" sz="2800" dirty="0"/>
              <a:t>His second cause was the efficient cause. In Aristotle’s sculpture idea this was the way in which the marble was moved from its state of potentiality to becoming the actual marble statue. A chisel and sculptor primarily but also a cloth or water perhaps in order to change the material into the shape required. My laptop’s efficient cause may vary from machines and people to plastic moulds and screwdrivers.</a:t>
            </a:r>
            <a:endParaRPr lang="en-US" sz="3600" dirty="0"/>
          </a:p>
        </p:txBody>
      </p:sp>
      <p:sp>
        <p:nvSpPr>
          <p:cNvPr id="5123" name="Rectangle 3"/>
          <p:cNvSpPr>
            <a:spLocks noGrp="1" noChangeArrowheads="1"/>
          </p:cNvSpPr>
          <p:nvPr>
            <p:ph type="body" idx="1"/>
          </p:nvPr>
        </p:nvSpPr>
        <p:spPr>
          <a:xfrm>
            <a:off x="251520" y="404664"/>
            <a:ext cx="8712968" cy="2016224"/>
          </a:xfrm>
        </p:spPr>
        <p:style>
          <a:lnRef idx="2">
            <a:schemeClr val="accent1"/>
          </a:lnRef>
          <a:fillRef idx="1">
            <a:schemeClr val="lt1"/>
          </a:fillRef>
          <a:effectRef idx="0">
            <a:schemeClr val="accent1"/>
          </a:effectRef>
          <a:fontRef idx="minor">
            <a:schemeClr val="dk1"/>
          </a:fontRef>
        </p:style>
        <p:txBody>
          <a:bodyPr>
            <a:noAutofit/>
          </a:bodyPr>
          <a:lstStyle/>
          <a:p>
            <a:pPr algn="ctr">
              <a:lnSpc>
                <a:spcPct val="80000"/>
              </a:lnSpc>
              <a:buFontTx/>
              <a:buNone/>
            </a:pPr>
            <a:r>
              <a:rPr lang="en-GB" sz="2000" b="1" dirty="0">
                <a:latin typeface="Comic Sans MS" pitchFamily="66" charset="0"/>
              </a:rPr>
              <a:t>The efficient cause</a:t>
            </a:r>
            <a:r>
              <a:rPr lang="en-GB" sz="2000" dirty="0" smtClean="0">
                <a:latin typeface="Comic Sans MS" pitchFamily="66" charset="0"/>
              </a:rPr>
              <a:t>:</a:t>
            </a:r>
          </a:p>
          <a:p>
            <a:pPr algn="ctr">
              <a:lnSpc>
                <a:spcPct val="80000"/>
              </a:lnSpc>
              <a:buFontTx/>
              <a:buNone/>
            </a:pPr>
            <a:r>
              <a:rPr lang="en-GB" sz="2000" dirty="0" smtClean="0">
                <a:latin typeface="Comic Sans MS" pitchFamily="66" charset="0"/>
              </a:rPr>
              <a:t> ‘the </a:t>
            </a:r>
            <a:r>
              <a:rPr lang="en-GB" sz="2000" dirty="0">
                <a:latin typeface="Comic Sans MS" pitchFamily="66" charset="0"/>
              </a:rPr>
              <a:t>source of the movement of particular things accounts for the generation or the coming to be and the passing away of those particular things. The efficient factor is what is ordinarily meant by the contemporary use of the term "cause." Although change is the actualization of potential, actuality precedes potentiality in that something actual "causes" potentiality to reach another form</a:t>
            </a:r>
            <a:r>
              <a:rPr lang="en-GB" sz="2000" dirty="0" smtClean="0">
                <a:latin typeface="Comic Sans MS" pitchFamily="66" charset="0"/>
              </a:rPr>
              <a:t>.’</a:t>
            </a:r>
            <a:endParaRPr lang="en-GB" sz="2000" dirty="0">
              <a:latin typeface="Comic Sans MS" pitchFamily="66" charset="0"/>
            </a:endParaRPr>
          </a:p>
        </p:txBody>
      </p:sp>
    </p:spTree>
    <p:extLst>
      <p:ext uri="{BB962C8B-B14F-4D97-AF65-F5344CB8AC3E}">
        <p14:creationId xmlns:p14="http://schemas.microsoft.com/office/powerpoint/2010/main" val="107833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22" name="Picture 2" descr="http://2.bp.blogspot.com/_tZroioKRjYM/SgB3wSluniI/AAAAAAAAAyg/10-GMVSkzkc/s400/AristotleFourC-Efficient.jpg"/>
          <p:cNvPicPr>
            <a:picLocks noChangeAspect="1" noChangeArrowheads="1"/>
          </p:cNvPicPr>
          <p:nvPr/>
        </p:nvPicPr>
        <p:blipFill>
          <a:blip r:embed="rId2" cstate="print"/>
          <a:srcRect/>
          <a:stretch>
            <a:fillRect/>
          </a:stretch>
        </p:blipFill>
        <p:spPr bwMode="auto">
          <a:xfrm>
            <a:off x="611560" y="260648"/>
            <a:ext cx="7848872" cy="5886654"/>
          </a:xfrm>
          <a:prstGeom prst="rect">
            <a:avLst/>
          </a:prstGeom>
          <a:noFill/>
        </p:spPr>
      </p:pic>
    </p:spTree>
    <p:extLst>
      <p:ext uri="{BB962C8B-B14F-4D97-AF65-F5344CB8AC3E}">
        <p14:creationId xmlns:p14="http://schemas.microsoft.com/office/powerpoint/2010/main" val="423040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95536" y="476672"/>
            <a:ext cx="8301608" cy="1296144"/>
          </a:xfrm>
        </p:spPr>
        <p:style>
          <a:lnRef idx="2">
            <a:schemeClr val="accent1"/>
          </a:lnRef>
          <a:fillRef idx="1">
            <a:schemeClr val="lt1"/>
          </a:fillRef>
          <a:effectRef idx="0">
            <a:schemeClr val="accent1"/>
          </a:effectRef>
          <a:fontRef idx="minor">
            <a:schemeClr val="dk1"/>
          </a:fontRef>
        </p:style>
        <p:txBody>
          <a:bodyPr>
            <a:noAutofit/>
          </a:bodyPr>
          <a:lstStyle/>
          <a:p>
            <a:r>
              <a:rPr lang="en-GB" sz="2000" b="1" dirty="0" smtClean="0">
                <a:latin typeface="Comic Sans MS" pitchFamily="66" charset="0"/>
              </a:rPr>
              <a:t>The formal cause</a:t>
            </a:r>
            <a:r>
              <a:rPr lang="en-GB" sz="2000" dirty="0" smtClean="0">
                <a:latin typeface="Comic Sans MS" pitchFamily="66" charset="0"/>
              </a:rPr>
              <a:t>: ‘the essence or the form or pattern of particular things. Form is the actuality of matter – the matter has gone from be in potential to its actual form’. </a:t>
            </a:r>
            <a:r>
              <a:rPr lang="en-GB" sz="2000" b="1" dirty="0" smtClean="0">
                <a:latin typeface="Comic Sans MS" pitchFamily="66" charset="0"/>
              </a:rPr>
              <a:t>WHAT IT IS – IT’S ACTUAL FORM.</a:t>
            </a:r>
            <a:endParaRPr lang="en-US" sz="2000" dirty="0"/>
          </a:p>
        </p:txBody>
      </p:sp>
      <p:sp>
        <p:nvSpPr>
          <p:cNvPr id="6147" name="Rectangle 3"/>
          <p:cNvSpPr>
            <a:spLocks noGrp="1" noChangeArrowheads="1"/>
          </p:cNvSpPr>
          <p:nvPr>
            <p:ph type="body" idx="1"/>
          </p:nvPr>
        </p:nvSpPr>
        <p:spPr>
          <a:xfrm>
            <a:off x="0" y="1916832"/>
            <a:ext cx="8604448" cy="4525963"/>
          </a:xfrm>
        </p:spPr>
        <p:txBody>
          <a:bodyPr>
            <a:normAutofit fontScale="92500" lnSpcReduction="10000"/>
          </a:bodyPr>
          <a:lstStyle/>
          <a:p>
            <a:pPr lvl="2" algn="ctr">
              <a:buNone/>
            </a:pPr>
            <a:r>
              <a:rPr lang="en-GB" sz="3200" dirty="0" smtClean="0"/>
              <a:t>The </a:t>
            </a:r>
            <a:r>
              <a:rPr lang="en-GB" sz="3200" dirty="0"/>
              <a:t>third cause takes the formal shape of the object. It is what we recognise as the thing we are looking at, the statue of David or the laptop itself for example. We can categorise things that we see this way. For Aristotle this is where the ‘form’ that Plato wishes to speak of resides. At this point in the change of causes we have reach an actualisation of the material cause through the efficient cause to arrive at the formal cause of the object.</a:t>
            </a:r>
            <a:endParaRPr lang="en-GB" sz="3200" dirty="0">
              <a:latin typeface="Comic Sans MS" pitchFamily="66" charset="0"/>
            </a:endParaRPr>
          </a:p>
          <a:p>
            <a:pPr>
              <a:buFontTx/>
              <a:buNone/>
            </a:pPr>
            <a:endParaRPr lang="en-GB" dirty="0"/>
          </a:p>
        </p:txBody>
      </p:sp>
    </p:spTree>
    <p:extLst>
      <p:ext uri="{BB962C8B-B14F-4D97-AF65-F5344CB8AC3E}">
        <p14:creationId xmlns:p14="http://schemas.microsoft.com/office/powerpoint/2010/main" val="356138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Aristotle</a:t>
            </a:r>
            <a:endParaRPr lang="en-GB" dirty="0"/>
          </a:p>
        </p:txBody>
      </p:sp>
      <p:sp>
        <p:nvSpPr>
          <p:cNvPr id="3" name="Subtitle 2"/>
          <p:cNvSpPr>
            <a:spLocks noGrp="1"/>
          </p:cNvSpPr>
          <p:nvPr>
            <p:ph type="subTitle" idx="1"/>
          </p:nvPr>
        </p:nvSpPr>
        <p:spPr/>
        <p:txBody>
          <a:bodyPr/>
          <a:lstStyle/>
          <a:p>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1746" name="Picture 2" descr="http://4.bp.blogspot.com/_tZroioKRjYM/SgB4GpVLgJI/AAAAAAAAAyo/abxK_Q0yFH0/s400/AristotleFourC-Formal.jpg"/>
          <p:cNvPicPr>
            <a:picLocks noChangeAspect="1" noChangeArrowheads="1"/>
          </p:cNvPicPr>
          <p:nvPr/>
        </p:nvPicPr>
        <p:blipFill>
          <a:blip r:embed="rId2" cstate="print"/>
          <a:srcRect/>
          <a:stretch>
            <a:fillRect/>
          </a:stretch>
        </p:blipFill>
        <p:spPr bwMode="auto">
          <a:xfrm>
            <a:off x="755576" y="476672"/>
            <a:ext cx="7584843" cy="5688632"/>
          </a:xfrm>
          <a:prstGeom prst="rect">
            <a:avLst/>
          </a:prstGeom>
          <a:noFill/>
        </p:spPr>
      </p:pic>
    </p:spTree>
    <p:extLst>
      <p:ext uri="{BB962C8B-B14F-4D97-AF65-F5344CB8AC3E}">
        <p14:creationId xmlns:p14="http://schemas.microsoft.com/office/powerpoint/2010/main" val="3141036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9552" y="332656"/>
            <a:ext cx="8208912" cy="1647056"/>
          </a:xfrm>
        </p:spPr>
        <p:style>
          <a:lnRef idx="2">
            <a:schemeClr val="accent1"/>
          </a:lnRef>
          <a:fillRef idx="1">
            <a:schemeClr val="lt1"/>
          </a:fillRef>
          <a:effectRef idx="0">
            <a:schemeClr val="accent1"/>
          </a:effectRef>
          <a:fontRef idx="minor">
            <a:schemeClr val="dk1"/>
          </a:fontRef>
        </p:style>
        <p:txBody>
          <a:bodyPr>
            <a:noAutofit/>
          </a:bodyPr>
          <a:lstStyle/>
          <a:p>
            <a:r>
              <a:rPr lang="en-GB" sz="2000" b="1" dirty="0" smtClean="0">
                <a:latin typeface="Comic Sans MS" pitchFamily="66" charset="0"/>
              </a:rPr>
              <a:t>The final cause</a:t>
            </a:r>
            <a:r>
              <a:rPr lang="en-GB" sz="2000" dirty="0" smtClean="0">
                <a:latin typeface="Comic Sans MS" pitchFamily="66" charset="0"/>
              </a:rPr>
              <a:t>: ‘The purpose of a thing accounts for the end or the good of a thing—what it's for. The development of natural processes move to completion—what a thing is designed to achieve or do. The internal design of things is part of the ordinary action of natural factors.’</a:t>
            </a:r>
            <a:endParaRPr lang="en-US" sz="2000" dirty="0"/>
          </a:p>
        </p:txBody>
      </p:sp>
      <p:sp>
        <p:nvSpPr>
          <p:cNvPr id="7171" name="Rectangle 3"/>
          <p:cNvSpPr>
            <a:spLocks noGrp="1" noChangeArrowheads="1"/>
          </p:cNvSpPr>
          <p:nvPr>
            <p:ph type="body" idx="1"/>
          </p:nvPr>
        </p:nvSpPr>
        <p:spPr>
          <a:xfrm>
            <a:off x="251520" y="2332037"/>
            <a:ext cx="8229600" cy="4525963"/>
          </a:xfrm>
        </p:spPr>
        <p:txBody>
          <a:bodyPr>
            <a:normAutofit fontScale="70000" lnSpcReduction="20000"/>
          </a:bodyPr>
          <a:lstStyle/>
          <a:p>
            <a:pPr lvl="2" algn="ctr">
              <a:buNone/>
            </a:pPr>
            <a:r>
              <a:rPr lang="en-GB" sz="3200" dirty="0" smtClean="0"/>
              <a:t>Lastly </a:t>
            </a:r>
            <a:r>
              <a:rPr lang="en-GB" sz="3200" dirty="0"/>
              <a:t>in terms of his understanding of causation, the final cause of a thing or object was its purpose (</a:t>
            </a:r>
            <a:r>
              <a:rPr lang="en-GB" sz="3200" dirty="0" err="1"/>
              <a:t>telos</a:t>
            </a:r>
            <a:r>
              <a:rPr lang="en-GB" sz="3200" dirty="0"/>
              <a:t>). The purpose of the statue is aesthetic in that it is admired; the purpose of my laptop is to help me do my job well. This is perhaps the most important of all the causes. Yet his understanding does not end here. Once something has achieved a state of actuality it is also in a state of potentiality. Take ‘whiteness’ again. Once my shirt becomes clean and so ‘white’ it has the potential to become mucky and so ‘not white’ anymore. In this sense we can see that Aristotle saw that the universe was moving constantly between ‘potentiality’ to ‘actuality’ back to ‘potentiality’ once again. This idea required Aristotle to explain things further still because in order for this theory to work it must explain everything in the universe, including the universe itself.</a:t>
            </a:r>
            <a:endParaRPr lang="en-GB" sz="3200" dirty="0">
              <a:latin typeface="Comic Sans MS" pitchFamily="66" charset="0"/>
            </a:endParaRPr>
          </a:p>
          <a:p>
            <a:pPr>
              <a:buFontTx/>
              <a:buNone/>
            </a:pPr>
            <a:endParaRPr lang="en-GB" dirty="0"/>
          </a:p>
        </p:txBody>
      </p:sp>
    </p:spTree>
    <p:extLst>
      <p:ext uri="{BB962C8B-B14F-4D97-AF65-F5344CB8AC3E}">
        <p14:creationId xmlns:p14="http://schemas.microsoft.com/office/powerpoint/2010/main" val="4073371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descr="http://iraknol.files.wordpress.com/2010/01/aristotlefourc-final1.jpg"/>
          <p:cNvPicPr>
            <a:picLocks noChangeAspect="1" noChangeArrowheads="1"/>
          </p:cNvPicPr>
          <p:nvPr/>
        </p:nvPicPr>
        <p:blipFill>
          <a:blip r:embed="rId2" cstate="print"/>
          <a:srcRect/>
          <a:stretch>
            <a:fillRect/>
          </a:stretch>
        </p:blipFill>
        <p:spPr bwMode="auto">
          <a:xfrm>
            <a:off x="755576" y="489182"/>
            <a:ext cx="7920880" cy="5949956"/>
          </a:xfrm>
          <a:prstGeom prst="rect">
            <a:avLst/>
          </a:prstGeom>
          <a:noFill/>
        </p:spPr>
      </p:pic>
    </p:spTree>
    <p:extLst>
      <p:ext uri="{BB962C8B-B14F-4D97-AF65-F5344CB8AC3E}">
        <p14:creationId xmlns:p14="http://schemas.microsoft.com/office/powerpoint/2010/main" val="2668851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GB" dirty="0" smtClean="0"/>
              <a:t>Learning Outcomes</a:t>
            </a:r>
            <a:endParaRPr lang="en-GB" dirty="0"/>
          </a:p>
        </p:txBody>
      </p:sp>
      <p:sp>
        <p:nvSpPr>
          <p:cNvPr id="3" name="Content Placeholder 2"/>
          <p:cNvSpPr>
            <a:spLocks noGrp="1"/>
          </p:cNvSpPr>
          <p:nvPr>
            <p:ph idx="1"/>
          </p:nvPr>
        </p:nvSpPr>
        <p:spPr/>
        <p:txBody>
          <a:bodyPr/>
          <a:lstStyle/>
          <a:p>
            <a:pPr>
              <a:buNone/>
            </a:pPr>
            <a:r>
              <a:rPr lang="en-GB" dirty="0" smtClean="0">
                <a:solidFill>
                  <a:srgbClr val="FF0000"/>
                </a:solidFill>
              </a:rPr>
              <a:t>Learning outcome 1:</a:t>
            </a:r>
          </a:p>
          <a:p>
            <a:pPr>
              <a:buNone/>
            </a:pPr>
            <a:r>
              <a:rPr lang="en-GB" dirty="0" smtClean="0"/>
              <a:t>To be able to describe the relationship between </a:t>
            </a:r>
          </a:p>
          <a:p>
            <a:pPr>
              <a:buNone/>
            </a:pPr>
            <a:r>
              <a:rPr lang="en-GB" dirty="0" smtClean="0"/>
              <a:t>Plato and Aristotle.</a:t>
            </a:r>
          </a:p>
          <a:p>
            <a:pPr>
              <a:buNone/>
            </a:pPr>
            <a:endParaRPr lang="en-GB" dirty="0" smtClean="0">
              <a:solidFill>
                <a:srgbClr val="FF0000"/>
              </a:solidFill>
            </a:endParaRPr>
          </a:p>
          <a:p>
            <a:pPr>
              <a:buNone/>
            </a:pPr>
            <a:r>
              <a:rPr lang="en-GB" dirty="0" smtClean="0">
                <a:solidFill>
                  <a:srgbClr val="FF0000"/>
                </a:solidFill>
              </a:rPr>
              <a:t>Learning outcome 2:</a:t>
            </a:r>
          </a:p>
          <a:p>
            <a:pPr>
              <a:buNone/>
            </a:pPr>
            <a:r>
              <a:rPr lang="en-GB" dirty="0" smtClean="0"/>
              <a:t>To be able to explain Aristotle's </a:t>
            </a:r>
            <a:r>
              <a:rPr lang="en-GB" dirty="0"/>
              <a:t>material, </a:t>
            </a:r>
            <a:endParaRPr lang="en-GB" dirty="0" smtClean="0"/>
          </a:p>
          <a:p>
            <a:pPr>
              <a:buNone/>
            </a:pPr>
            <a:r>
              <a:rPr lang="en-GB" dirty="0" smtClean="0"/>
              <a:t>efficient</a:t>
            </a:r>
            <a:r>
              <a:rPr lang="en-GB" dirty="0"/>
              <a:t>, formal and final </a:t>
            </a:r>
            <a:r>
              <a:rPr lang="en-GB" dirty="0" smtClean="0"/>
              <a:t>cause.</a:t>
            </a:r>
          </a:p>
          <a:p>
            <a:pPr>
              <a:buNone/>
            </a:pPr>
            <a:endParaRPr lang="en-GB" dirty="0" smtClean="0"/>
          </a:p>
          <a:p>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GB" dirty="0" smtClean="0"/>
              <a:t>Cow time! Literacy Target</a:t>
            </a:r>
            <a:endParaRPr lang="en-GB" dirty="0"/>
          </a:p>
        </p:txBody>
      </p:sp>
      <p:sp>
        <p:nvSpPr>
          <p:cNvPr id="3" name="Content Placeholder 2"/>
          <p:cNvSpPr>
            <a:spLocks noGrp="1"/>
          </p:cNvSpPr>
          <p:nvPr>
            <p:ph idx="1"/>
          </p:nvPr>
        </p:nvSpPr>
        <p:spPr>
          <a:xfrm>
            <a:off x="457200" y="1600201"/>
            <a:ext cx="8291264" cy="3917032"/>
          </a:xfrm>
        </p:spPr>
        <p:txBody>
          <a:bodyPr>
            <a:normAutofit fontScale="92500" lnSpcReduction="20000"/>
          </a:bodyPr>
          <a:lstStyle/>
          <a:p>
            <a:pPr algn="ctr">
              <a:buNone/>
            </a:pPr>
            <a:r>
              <a:rPr lang="en-GB" sz="4000" dirty="0" smtClean="0">
                <a:latin typeface="Calibri" pitchFamily="34" charset="0"/>
              </a:rPr>
              <a:t>Check that you have spelt all the </a:t>
            </a:r>
            <a:r>
              <a:rPr lang="en-GB" sz="4000" b="1" u="sng" dirty="0" smtClean="0">
                <a:latin typeface="Calibri" pitchFamily="34" charset="0"/>
              </a:rPr>
              <a:t>key words</a:t>
            </a:r>
            <a:r>
              <a:rPr lang="en-GB" sz="4000" b="1" dirty="0" smtClean="0">
                <a:latin typeface="Calibri" pitchFamily="34" charset="0"/>
              </a:rPr>
              <a:t> c</a:t>
            </a:r>
            <a:r>
              <a:rPr lang="en-GB" sz="4000" dirty="0" smtClean="0">
                <a:latin typeface="Calibri" pitchFamily="34" charset="0"/>
              </a:rPr>
              <a:t>orrectly.</a:t>
            </a:r>
          </a:p>
          <a:p>
            <a:pPr algn="ctr">
              <a:buNone/>
            </a:pPr>
            <a:endParaRPr lang="en-GB" dirty="0" smtClean="0">
              <a:latin typeface="Calibri" pitchFamily="34" charset="0"/>
            </a:endParaRPr>
          </a:p>
          <a:p>
            <a:pPr algn="ctr">
              <a:buNone/>
            </a:pPr>
            <a:r>
              <a:rPr lang="en-GB" dirty="0" smtClean="0">
                <a:latin typeface="Calibri" pitchFamily="34" charset="0"/>
              </a:rPr>
              <a:t>Take the time to check over the rest of your work for any </a:t>
            </a:r>
            <a:r>
              <a:rPr lang="en-GB" b="1" dirty="0" smtClean="0">
                <a:latin typeface="Calibri" pitchFamily="34" charset="0"/>
              </a:rPr>
              <a:t>other spelling mistakes</a:t>
            </a:r>
            <a:r>
              <a:rPr lang="en-GB" dirty="0" smtClean="0">
                <a:latin typeface="Calibri" pitchFamily="34" charset="0"/>
              </a:rPr>
              <a:t>. </a:t>
            </a:r>
          </a:p>
          <a:p>
            <a:pPr algn="ctr">
              <a:buNone/>
            </a:pPr>
            <a:endParaRPr lang="en-GB" dirty="0" smtClean="0">
              <a:latin typeface="Calibri" pitchFamily="34" charset="0"/>
            </a:endParaRPr>
          </a:p>
          <a:p>
            <a:pPr algn="ctr">
              <a:buNone/>
            </a:pPr>
            <a:r>
              <a:rPr lang="en-GB" dirty="0" smtClean="0">
                <a:latin typeface="Calibri" pitchFamily="34" charset="0"/>
              </a:rPr>
              <a:t>Ask for a dictionary or use the internet to check over any words that you are not sure are correct.</a:t>
            </a:r>
          </a:p>
          <a:p>
            <a:endParaRPr lang="en-GB" dirty="0"/>
          </a:p>
        </p:txBody>
      </p:sp>
      <p:pic>
        <p:nvPicPr>
          <p:cNvPr id="4" name="Picture 3" descr="T:\Captain Cow\Captain Cow! 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960" y="5093180"/>
            <a:ext cx="1312912" cy="17648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style>
          <a:lnRef idx="2">
            <a:schemeClr val="accent1"/>
          </a:lnRef>
          <a:fillRef idx="1">
            <a:schemeClr val="lt1"/>
          </a:fillRef>
          <a:effectRef idx="0">
            <a:schemeClr val="accent1"/>
          </a:effectRef>
          <a:fontRef idx="minor">
            <a:schemeClr val="dk1"/>
          </a:fontRef>
        </p:style>
        <p:txBody>
          <a:bodyPr>
            <a:normAutofit fontScale="90000"/>
          </a:bodyPr>
          <a:lstStyle/>
          <a:p>
            <a:r>
              <a:rPr lang="en-GB" dirty="0" smtClean="0"/>
              <a:t/>
            </a:r>
            <a:br>
              <a:rPr lang="en-GB" dirty="0" smtClean="0"/>
            </a:br>
            <a:r>
              <a:rPr lang="en-GB" dirty="0" smtClean="0"/>
              <a:t>Aristotle </a:t>
            </a:r>
            <a:br>
              <a:rPr lang="en-GB" dirty="0" smtClean="0"/>
            </a:br>
            <a:r>
              <a:rPr lang="en-GB" dirty="0" smtClean="0"/>
              <a:t>(384 </a:t>
            </a:r>
            <a:r>
              <a:rPr lang="en-GB" dirty="0"/>
              <a:t>– 322 </a:t>
            </a:r>
            <a:r>
              <a:rPr lang="en-GB" dirty="0" smtClean="0"/>
              <a:t>BC)</a:t>
            </a:r>
            <a:r>
              <a:rPr lang="en-GB" dirty="0"/>
              <a:t/>
            </a:r>
            <a:br>
              <a:rPr lang="en-GB" dirty="0"/>
            </a:br>
            <a:endParaRPr lang="en-GB" dirty="0"/>
          </a:p>
        </p:txBody>
      </p:sp>
      <p:sp>
        <p:nvSpPr>
          <p:cNvPr id="8195" name="Rectangle 3"/>
          <p:cNvSpPr>
            <a:spLocks noGrp="1" noChangeArrowheads="1"/>
          </p:cNvSpPr>
          <p:nvPr>
            <p:ph type="body" idx="1"/>
          </p:nvPr>
        </p:nvSpPr>
        <p:spPr/>
        <p:txBody>
          <a:bodyPr>
            <a:normAutofit fontScale="92500" lnSpcReduction="20000"/>
          </a:bodyPr>
          <a:lstStyle/>
          <a:p>
            <a:r>
              <a:rPr lang="en-GB" dirty="0"/>
              <a:t>Unlike his teacher, Plato, Aristotle believed that the world could be explained by physical observation. </a:t>
            </a:r>
            <a:endParaRPr lang="en-GB" dirty="0" smtClean="0"/>
          </a:p>
          <a:p>
            <a:r>
              <a:rPr lang="en-GB" b="1" dirty="0" smtClean="0">
                <a:solidFill>
                  <a:srgbClr val="FF0000"/>
                </a:solidFill>
              </a:rPr>
              <a:t>This </a:t>
            </a:r>
            <a:r>
              <a:rPr lang="en-GB" b="1" dirty="0">
                <a:solidFill>
                  <a:srgbClr val="FF0000"/>
                </a:solidFill>
              </a:rPr>
              <a:t>approach of using the five senses, cataloguing and categorising, is the foundation of scientific enquiry and study. </a:t>
            </a:r>
            <a:endParaRPr lang="en-GB" b="1" dirty="0" smtClean="0">
              <a:solidFill>
                <a:srgbClr val="FF0000"/>
              </a:solidFill>
            </a:endParaRPr>
          </a:p>
          <a:p>
            <a:r>
              <a:rPr lang="en-GB" dirty="0" smtClean="0"/>
              <a:t>The </a:t>
            </a:r>
            <a:r>
              <a:rPr lang="en-GB" dirty="0"/>
              <a:t>approach is known as </a:t>
            </a:r>
            <a:r>
              <a:rPr lang="en-GB" b="1" dirty="0">
                <a:solidFill>
                  <a:srgbClr val="FF0000"/>
                </a:solidFill>
              </a:rPr>
              <a:t>empiricism</a:t>
            </a:r>
            <a:r>
              <a:rPr lang="en-GB" dirty="0"/>
              <a:t>. </a:t>
            </a:r>
            <a:endParaRPr lang="en-GB" dirty="0" smtClean="0"/>
          </a:p>
          <a:p>
            <a:r>
              <a:rPr lang="en-GB" dirty="0" smtClean="0"/>
              <a:t>Plato </a:t>
            </a:r>
            <a:r>
              <a:rPr lang="en-GB" dirty="0"/>
              <a:t>believed that we needed to look beyond the physical for a metaphysical explanation of the universe in the guise of the World of Forms. Aristotle refuted this.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en-GB" dirty="0" smtClean="0"/>
              <a:t>Empiricism and Reason</a:t>
            </a:r>
            <a:endParaRPr lang="en-GB" dirty="0"/>
          </a:p>
        </p:txBody>
      </p:sp>
      <p:sp>
        <p:nvSpPr>
          <p:cNvPr id="3" name="Content Placeholder 2"/>
          <p:cNvSpPr>
            <a:spLocks noGrp="1"/>
          </p:cNvSpPr>
          <p:nvPr>
            <p:ph idx="1"/>
          </p:nvPr>
        </p:nvSpPr>
        <p:spPr/>
        <p:txBody>
          <a:bodyPr/>
          <a:lstStyle/>
          <a:p>
            <a:pPr marL="0" indent="0" algn="ctr">
              <a:buNone/>
            </a:pPr>
            <a:r>
              <a:rPr lang="en-GB" dirty="0" smtClean="0"/>
              <a:t>For Aristotle, observation of the natural world was crucial. </a:t>
            </a:r>
            <a:r>
              <a:rPr lang="en-GB" dirty="0" smtClean="0">
                <a:solidFill>
                  <a:srgbClr val="FF0000"/>
                </a:solidFill>
              </a:rPr>
              <a:t>Aristotle was the founder of many of the sciences we recognise today</a:t>
            </a:r>
            <a:r>
              <a:rPr lang="en-GB" dirty="0" smtClean="0"/>
              <a:t>: Physics, biology, psychology, meteorology and astronomy. He had an insatiable desire to understand the world as it makes itself available to our five senses, and to see if there were universal rules which governed processes and which we could understand. </a:t>
            </a:r>
            <a:endParaRPr lang="en-GB" dirty="0"/>
          </a:p>
        </p:txBody>
      </p:sp>
    </p:spTree>
    <p:extLst>
      <p:ext uri="{BB962C8B-B14F-4D97-AF65-F5344CB8AC3E}">
        <p14:creationId xmlns:p14="http://schemas.microsoft.com/office/powerpoint/2010/main" val="1672527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Four causes</a:t>
            </a:r>
            <a:endParaRPr lang="en-GB" dirty="0"/>
          </a:p>
        </p:txBody>
      </p:sp>
      <p:sp>
        <p:nvSpPr>
          <p:cNvPr id="3" name="Content Placeholder 2"/>
          <p:cNvSpPr>
            <a:spLocks noGrp="1"/>
          </p:cNvSpPr>
          <p:nvPr>
            <p:ph idx="1"/>
          </p:nvPr>
        </p:nvSpPr>
        <p:spPr>
          <a:xfrm>
            <a:off x="457200" y="1600200"/>
            <a:ext cx="8291264" cy="4997152"/>
          </a:xfrm>
        </p:spPr>
        <p:txBody>
          <a:bodyPr>
            <a:normAutofit fontScale="92500" lnSpcReduction="10000"/>
          </a:bodyPr>
          <a:lstStyle/>
          <a:p>
            <a:pPr marL="0" indent="0" algn="ctr">
              <a:buNone/>
            </a:pPr>
            <a:r>
              <a:rPr lang="en-GB" dirty="0" smtClean="0"/>
              <a:t>Aristotle begins </a:t>
            </a:r>
            <a:r>
              <a:rPr lang="en-GB" dirty="0"/>
              <a:t>with the assumption that is present in all Greek philosophy, the notion of pre-existing matter</a:t>
            </a:r>
            <a:r>
              <a:rPr lang="en-GB" dirty="0" smtClean="0"/>
              <a:t>.</a:t>
            </a:r>
          </a:p>
          <a:p>
            <a:pPr marL="0" indent="0" algn="ctr">
              <a:buNone/>
            </a:pPr>
            <a:r>
              <a:rPr lang="en-GB" dirty="0" smtClean="0"/>
              <a:t> </a:t>
            </a:r>
            <a:r>
              <a:rPr lang="en-GB" b="1" dirty="0">
                <a:solidFill>
                  <a:srgbClr val="FF0000"/>
                </a:solidFill>
              </a:rPr>
              <a:t>He observed the world around him and noticed that it was in a state of constant flux</a:t>
            </a:r>
            <a:r>
              <a:rPr lang="en-GB" dirty="0"/>
              <a:t>, a movement from </a:t>
            </a:r>
            <a:r>
              <a:rPr lang="en-GB" b="1" dirty="0"/>
              <a:t>potentiality</a:t>
            </a:r>
            <a:r>
              <a:rPr lang="en-GB" dirty="0"/>
              <a:t> to </a:t>
            </a:r>
            <a:r>
              <a:rPr lang="en-GB" b="1" dirty="0" smtClean="0"/>
              <a:t>actuality</a:t>
            </a:r>
            <a:r>
              <a:rPr lang="en-GB" dirty="0" smtClean="0"/>
              <a:t> (like the acorn and the tree). </a:t>
            </a:r>
          </a:p>
          <a:p>
            <a:pPr marL="0" indent="0" algn="ctr">
              <a:buNone/>
            </a:pPr>
            <a:endParaRPr lang="en-GB" dirty="0" smtClean="0"/>
          </a:p>
          <a:p>
            <a:pPr marL="0" indent="0" algn="ctr">
              <a:buNone/>
            </a:pPr>
            <a:r>
              <a:rPr lang="en-GB" dirty="0" smtClean="0"/>
              <a:t>In his Metaphysics </a:t>
            </a:r>
            <a:r>
              <a:rPr lang="en-GB" dirty="0"/>
              <a:t>book </a:t>
            </a:r>
            <a:r>
              <a:rPr lang="en-GB" dirty="0" smtClean="0"/>
              <a:t>XII, this </a:t>
            </a:r>
            <a:r>
              <a:rPr lang="en-GB" dirty="0"/>
              <a:t>movement from potentiality to actuality lead Aristotle to the conclusion that there are </a:t>
            </a:r>
            <a:r>
              <a:rPr lang="en-GB" dirty="0" smtClean="0"/>
              <a:t> four stages </a:t>
            </a:r>
            <a:r>
              <a:rPr lang="en-GB" dirty="0"/>
              <a:t>in causation. </a:t>
            </a:r>
          </a:p>
        </p:txBody>
      </p:sp>
      <p:pic>
        <p:nvPicPr>
          <p:cNvPr id="4" name="Picture 2" descr="http://upload.wikimedia.org/wikipedia/commons/thumb/3/3b/WikiVoc-acorn-1.svg/230px-WikiVoc-acorn-1.svg.png"/>
          <p:cNvPicPr>
            <a:picLocks noChangeAspect="1" noChangeArrowheads="1"/>
          </p:cNvPicPr>
          <p:nvPr/>
        </p:nvPicPr>
        <p:blipFill>
          <a:blip r:embed="rId2" cstate="print"/>
          <a:srcRect/>
          <a:stretch>
            <a:fillRect/>
          </a:stretch>
        </p:blipFill>
        <p:spPr bwMode="auto">
          <a:xfrm>
            <a:off x="1043608" y="188640"/>
            <a:ext cx="1152128" cy="1502776"/>
          </a:xfrm>
          <a:prstGeom prst="rect">
            <a:avLst/>
          </a:prstGeom>
          <a:noFill/>
        </p:spPr>
      </p:pic>
      <p:pic>
        <p:nvPicPr>
          <p:cNvPr id="5" name="Picture 4" descr="http://thought-bricks.com/wp-content/uploads/2011/10/tree-clipart-41.jpg"/>
          <p:cNvPicPr>
            <a:picLocks noChangeAspect="1" noChangeArrowheads="1"/>
          </p:cNvPicPr>
          <p:nvPr/>
        </p:nvPicPr>
        <p:blipFill>
          <a:blip r:embed="rId3" cstate="print"/>
          <a:srcRect/>
          <a:stretch>
            <a:fillRect/>
          </a:stretch>
        </p:blipFill>
        <p:spPr bwMode="auto">
          <a:xfrm>
            <a:off x="6444208" y="188640"/>
            <a:ext cx="1656184" cy="143047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en-GB" dirty="0" smtClean="0"/>
              <a:t>Key word Match up!</a:t>
            </a:r>
            <a:endParaRPr lang="en-GB" dirty="0"/>
          </a:p>
        </p:txBody>
      </p:sp>
      <p:sp>
        <p:nvSpPr>
          <p:cNvPr id="4" name="Rectangle 3"/>
          <p:cNvSpPr/>
          <p:nvPr/>
        </p:nvSpPr>
        <p:spPr>
          <a:xfrm>
            <a:off x="611560" y="3356992"/>
            <a:ext cx="1933606" cy="523220"/>
          </a:xfrm>
          <a:prstGeom prst="rect">
            <a:avLst/>
          </a:prstGeom>
        </p:spPr>
        <p:txBody>
          <a:bodyPr wrap="none">
            <a:spAutoFit/>
          </a:bodyPr>
          <a:lstStyle/>
          <a:p>
            <a:r>
              <a:rPr lang="en-GB" sz="2800" dirty="0" smtClean="0"/>
              <a:t>Potentiality </a:t>
            </a:r>
            <a:endParaRPr lang="en-GB" sz="2800" dirty="0"/>
          </a:p>
        </p:txBody>
      </p:sp>
      <p:sp>
        <p:nvSpPr>
          <p:cNvPr id="5" name="Rectangle 4"/>
          <p:cNvSpPr/>
          <p:nvPr/>
        </p:nvSpPr>
        <p:spPr>
          <a:xfrm>
            <a:off x="755576" y="5013176"/>
            <a:ext cx="1471878" cy="523220"/>
          </a:xfrm>
          <a:prstGeom prst="rect">
            <a:avLst/>
          </a:prstGeom>
        </p:spPr>
        <p:txBody>
          <a:bodyPr wrap="none">
            <a:spAutoFit/>
          </a:bodyPr>
          <a:lstStyle/>
          <a:p>
            <a:r>
              <a:rPr lang="en-GB" sz="2800" dirty="0" smtClean="0"/>
              <a:t>Actuality</a:t>
            </a:r>
            <a:endParaRPr lang="en-GB" sz="2800" dirty="0"/>
          </a:p>
        </p:txBody>
      </p:sp>
      <p:sp>
        <p:nvSpPr>
          <p:cNvPr id="6" name="Rectangle 5"/>
          <p:cNvSpPr/>
          <p:nvPr/>
        </p:nvSpPr>
        <p:spPr>
          <a:xfrm>
            <a:off x="607592" y="1871245"/>
            <a:ext cx="1608389" cy="523220"/>
          </a:xfrm>
          <a:prstGeom prst="rect">
            <a:avLst/>
          </a:prstGeom>
        </p:spPr>
        <p:txBody>
          <a:bodyPr wrap="none">
            <a:spAutoFit/>
          </a:bodyPr>
          <a:lstStyle/>
          <a:p>
            <a:r>
              <a:rPr lang="en-GB" sz="2800" dirty="0" smtClean="0"/>
              <a:t>Empirical </a:t>
            </a:r>
            <a:endParaRPr lang="en-GB" sz="2800" dirty="0"/>
          </a:p>
        </p:txBody>
      </p:sp>
      <p:sp>
        <p:nvSpPr>
          <p:cNvPr id="7" name="Rectangle 6"/>
          <p:cNvSpPr/>
          <p:nvPr/>
        </p:nvSpPr>
        <p:spPr>
          <a:xfrm>
            <a:off x="3369925" y="1717357"/>
            <a:ext cx="5400600" cy="830997"/>
          </a:xfrm>
          <a:prstGeom prst="rect">
            <a:avLst/>
          </a:prstGeom>
        </p:spPr>
        <p:txBody>
          <a:bodyPr wrap="square">
            <a:spAutoFit/>
          </a:bodyPr>
          <a:lstStyle/>
          <a:p>
            <a:r>
              <a:rPr lang="en-GB" sz="2400" dirty="0" smtClean="0"/>
              <a:t>is when something contains the ingredients to become something else.</a:t>
            </a:r>
          </a:p>
        </p:txBody>
      </p:sp>
      <p:sp>
        <p:nvSpPr>
          <p:cNvPr id="8" name="Rectangle 7"/>
          <p:cNvSpPr/>
          <p:nvPr/>
        </p:nvSpPr>
        <p:spPr>
          <a:xfrm>
            <a:off x="3311352" y="3356992"/>
            <a:ext cx="5832648" cy="830997"/>
          </a:xfrm>
          <a:prstGeom prst="rect">
            <a:avLst/>
          </a:prstGeom>
        </p:spPr>
        <p:txBody>
          <a:bodyPr wrap="square">
            <a:spAutoFit/>
          </a:bodyPr>
          <a:lstStyle/>
          <a:p>
            <a:r>
              <a:rPr lang="en-GB" sz="2400" dirty="0" smtClean="0"/>
              <a:t>is when an object fulfils its potential and becomes something else. </a:t>
            </a:r>
          </a:p>
        </p:txBody>
      </p:sp>
      <p:sp>
        <p:nvSpPr>
          <p:cNvPr id="9" name="Rectangle 8"/>
          <p:cNvSpPr/>
          <p:nvPr/>
        </p:nvSpPr>
        <p:spPr>
          <a:xfrm>
            <a:off x="3095328" y="5013176"/>
            <a:ext cx="6048672" cy="1569660"/>
          </a:xfrm>
          <a:prstGeom prst="rect">
            <a:avLst/>
          </a:prstGeom>
        </p:spPr>
        <p:txBody>
          <a:bodyPr wrap="square">
            <a:spAutoFit/>
          </a:bodyPr>
          <a:lstStyle/>
          <a:p>
            <a:r>
              <a:rPr lang="en-GB" sz="2400" dirty="0" smtClean="0"/>
              <a:t>is the word used to describe a view that is based on observable evidence that you can study. They believe that only truth claims </a:t>
            </a:r>
            <a:r>
              <a:rPr lang="en-GB" sz="2400" smtClean="0"/>
              <a:t>based on evidence are </a:t>
            </a:r>
            <a:r>
              <a:rPr lang="en-GB" sz="2400" dirty="0" smtClean="0"/>
              <a:t>meaningful.</a:t>
            </a:r>
          </a:p>
        </p:txBody>
      </p:sp>
    </p:spTree>
    <p:extLst>
      <p:ext uri="{BB962C8B-B14F-4D97-AF65-F5344CB8AC3E}">
        <p14:creationId xmlns:p14="http://schemas.microsoft.com/office/powerpoint/2010/main" val="30527513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en-GB" dirty="0" smtClean="0"/>
              <a:t>The four causes</a:t>
            </a:r>
            <a:endParaRPr lang="en-GB" dirty="0"/>
          </a:p>
        </p:txBody>
      </p:sp>
      <p:sp>
        <p:nvSpPr>
          <p:cNvPr id="3" name="Content Placeholder 2"/>
          <p:cNvSpPr>
            <a:spLocks noGrp="1"/>
          </p:cNvSpPr>
          <p:nvPr>
            <p:ph idx="1"/>
          </p:nvPr>
        </p:nvSpPr>
        <p:spPr/>
        <p:txBody>
          <a:bodyPr/>
          <a:lstStyle/>
          <a:p>
            <a:pPr algn="ctr">
              <a:buNone/>
            </a:pPr>
            <a:r>
              <a:rPr lang="en-GB" dirty="0" smtClean="0"/>
              <a:t>Read through the notes and select four sentences that summarise each of the four causes.</a:t>
            </a:r>
          </a:p>
          <a:p>
            <a:pPr marL="514350" indent="-514350">
              <a:buNone/>
            </a:pPr>
            <a:r>
              <a:rPr lang="en-GB" dirty="0" smtClean="0"/>
              <a:t>1)</a:t>
            </a:r>
          </a:p>
          <a:p>
            <a:pPr marL="514350" indent="-514350">
              <a:buNone/>
            </a:pPr>
            <a:r>
              <a:rPr lang="en-GB" dirty="0" smtClean="0"/>
              <a:t>2)</a:t>
            </a:r>
          </a:p>
          <a:p>
            <a:pPr marL="514350" indent="-514350">
              <a:buNone/>
            </a:pPr>
            <a:r>
              <a:rPr lang="en-GB" dirty="0" smtClean="0"/>
              <a:t>3)</a:t>
            </a:r>
          </a:p>
          <a:p>
            <a:pPr marL="514350" indent="-514350">
              <a:buNone/>
            </a:pPr>
            <a:r>
              <a:rPr lang="en-GB" dirty="0" smtClean="0"/>
              <a:t>4)</a:t>
            </a:r>
          </a:p>
          <a:p>
            <a:pPr>
              <a:buNone/>
            </a:pPr>
            <a:r>
              <a:rPr lang="en-GB" dirty="0" smtClean="0"/>
              <a:t> </a:t>
            </a:r>
            <a:endParaRPr lang="en-GB" dirty="0"/>
          </a:p>
        </p:txBody>
      </p:sp>
      <p:sp>
        <p:nvSpPr>
          <p:cNvPr id="4" name="TextBox 3"/>
          <p:cNvSpPr txBox="1"/>
          <p:nvPr/>
        </p:nvSpPr>
        <p:spPr>
          <a:xfrm>
            <a:off x="899592" y="5877272"/>
            <a:ext cx="4176464"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dirty="0" smtClean="0">
                <a:solidFill>
                  <a:srgbClr val="FF0000"/>
                </a:solidFill>
              </a:rPr>
              <a:t>Stretch yourself:</a:t>
            </a:r>
          </a:p>
          <a:p>
            <a:r>
              <a:rPr lang="en-GB" dirty="0" smtClean="0"/>
              <a:t>Read Aristotle’s Metaphysics and  pick out useful quotes. </a:t>
            </a:r>
            <a:endParaRPr lang="en-GB" dirty="0"/>
          </a:p>
        </p:txBody>
      </p:sp>
      <p:pic>
        <p:nvPicPr>
          <p:cNvPr id="5" name="Picture 4" descr="http://thought-bricks.com/wp-content/uploads/2011/10/tree-clipart-41.jpg"/>
          <p:cNvPicPr>
            <a:picLocks noChangeAspect="1" noChangeArrowheads="1"/>
          </p:cNvPicPr>
          <p:nvPr/>
        </p:nvPicPr>
        <p:blipFill>
          <a:blip r:embed="rId2" cstate="print"/>
          <a:srcRect/>
          <a:stretch>
            <a:fillRect/>
          </a:stretch>
        </p:blipFill>
        <p:spPr bwMode="auto">
          <a:xfrm>
            <a:off x="5940152" y="3212976"/>
            <a:ext cx="2592288" cy="2238997"/>
          </a:xfrm>
          <a:prstGeom prst="rect">
            <a:avLst/>
          </a:prstGeom>
          <a:noFill/>
        </p:spPr>
      </p:pic>
    </p:spTree>
    <p:extLst>
      <p:ext uri="{BB962C8B-B14F-4D97-AF65-F5344CB8AC3E}">
        <p14:creationId xmlns:p14="http://schemas.microsoft.com/office/powerpoint/2010/main" val="42916029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TotalTime>
  <Words>1239</Words>
  <Application>Microsoft Office PowerPoint</Application>
  <PresentationFormat>On-screen Show (4:3)</PresentationFormat>
  <Paragraphs>86</Paragraphs>
  <Slides>22</Slides>
  <Notes>0</Notes>
  <HiddenSlides>8</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What makes an acorn into a tree?</vt:lpstr>
      <vt:lpstr>Aristotle</vt:lpstr>
      <vt:lpstr>Learning Outcomes</vt:lpstr>
      <vt:lpstr>Cow time! Literacy Target</vt:lpstr>
      <vt:lpstr> Aristotle  (384 – 322 BC) </vt:lpstr>
      <vt:lpstr>Empiricism and Reason</vt:lpstr>
      <vt:lpstr>Four causes</vt:lpstr>
      <vt:lpstr>Key word Match up!</vt:lpstr>
      <vt:lpstr>The four causes</vt:lpstr>
      <vt:lpstr>What are the four cause? </vt:lpstr>
      <vt:lpstr> In pairs, explain the four causes of the objects! </vt:lpstr>
      <vt:lpstr>Four causes diagram!</vt:lpstr>
      <vt:lpstr>What was the difference between Plato and Aristotle? </vt:lpstr>
      <vt:lpstr>Learning Outcomes</vt:lpstr>
      <vt:lpstr>PowerPoint Presentation</vt:lpstr>
      <vt:lpstr>PowerPoint Presentation</vt:lpstr>
      <vt:lpstr>His second cause was the efficient cause. In Aristotle’s sculpture idea this was the way in which the marble was moved from its state of potentiality to becoming the actual marble statue. A chisel and sculptor primarily but also a cloth or water perhaps in order to change the material into the shape required. My laptop’s efficient cause may vary from machines and people to plastic moulds and screwdrivers.</vt:lpstr>
      <vt:lpstr>PowerPoint Presentation</vt:lpstr>
      <vt:lpstr>The formal cause: ‘the essence or the form or pattern of particular things. Form is the actuality of matter – the matter has gone from be in potential to its actual form’. WHAT IT IS – IT’S ACTUAL FORM.</vt:lpstr>
      <vt:lpstr>PowerPoint Presentation</vt:lpstr>
      <vt:lpstr>The final cause: ‘The purpose of a thing accounts for the end or the good of a thing—what it's for. The development of natural processes move to completion—what a thing is designed to achieve or do. The internal design of things is part of the ordinary action of natural factors.’</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Aristotle</dc:title>
  <dc:creator>Nicole</dc:creator>
  <cp:lastModifiedBy>NVeitch</cp:lastModifiedBy>
  <cp:revision>24</cp:revision>
  <cp:lastPrinted>2017-09-29T07:28:47Z</cp:lastPrinted>
  <dcterms:created xsi:type="dcterms:W3CDTF">2012-09-29T12:50:29Z</dcterms:created>
  <dcterms:modified xsi:type="dcterms:W3CDTF">2017-09-29T07:33:35Z</dcterms:modified>
</cp:coreProperties>
</file>