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6" r:id="rId4"/>
    <p:sldId id="259" r:id="rId5"/>
    <p:sldId id="260" r:id="rId6"/>
    <p:sldId id="261" r:id="rId7"/>
    <p:sldId id="262" r:id="rId8"/>
    <p:sldId id="263" r:id="rId9"/>
    <p:sldId id="264" r:id="rId10"/>
    <p:sldId id="265"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DD284CA-D1C5-4B88-8894-0CAE4CA3ABE9}"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203223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D284CA-D1C5-4B88-8894-0CAE4CA3ABE9}"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252826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D284CA-D1C5-4B88-8894-0CAE4CA3ABE9}"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389539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D284CA-D1C5-4B88-8894-0CAE4CA3ABE9}"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63176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284CA-D1C5-4B88-8894-0CAE4CA3ABE9}"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1481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DD284CA-D1C5-4B88-8894-0CAE4CA3ABE9}"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141111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DD284CA-D1C5-4B88-8894-0CAE4CA3ABE9}" type="datetimeFigureOut">
              <a:rPr lang="en-GB" smtClean="0"/>
              <a:t>24/01/2019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8599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DD284CA-D1C5-4B88-8894-0CAE4CA3ABE9}" type="datetimeFigureOut">
              <a:rPr lang="en-GB" smtClean="0"/>
              <a:t>24/01/2019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9112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284CA-D1C5-4B88-8894-0CAE4CA3ABE9}" type="datetimeFigureOut">
              <a:rPr lang="en-GB" smtClean="0"/>
              <a:t>24/01/2019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127090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D284CA-D1C5-4B88-8894-0CAE4CA3ABE9}"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130122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D284CA-D1C5-4B88-8894-0CAE4CA3ABE9}"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FBAE6-3C4C-42BA-8DEB-B126FCD352A8}" type="slidenum">
              <a:rPr lang="en-GB" smtClean="0"/>
              <a:t>‹#›</a:t>
            </a:fld>
            <a:endParaRPr lang="en-GB"/>
          </a:p>
        </p:txBody>
      </p:sp>
    </p:spTree>
    <p:extLst>
      <p:ext uri="{BB962C8B-B14F-4D97-AF65-F5344CB8AC3E}">
        <p14:creationId xmlns:p14="http://schemas.microsoft.com/office/powerpoint/2010/main" val="308874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284CA-D1C5-4B88-8894-0CAE4CA3ABE9}" type="datetimeFigureOut">
              <a:rPr lang="en-GB" smtClean="0"/>
              <a:t>24/01/2019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FBAE6-3C4C-42BA-8DEB-B126FCD352A8}" type="slidenum">
              <a:rPr lang="en-GB" smtClean="0"/>
              <a:t>‹#›</a:t>
            </a:fld>
            <a:endParaRPr lang="en-GB"/>
          </a:p>
        </p:txBody>
      </p:sp>
    </p:spTree>
    <p:extLst>
      <p:ext uri="{BB962C8B-B14F-4D97-AF65-F5344CB8AC3E}">
        <p14:creationId xmlns:p14="http://schemas.microsoft.com/office/powerpoint/2010/main" val="45297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a:solidFill>
                  <a:schemeClr val="tx1"/>
                </a:solidFill>
              </a:rPr>
              <a:t>Think, Pair, Share</a:t>
            </a:r>
          </a:p>
        </p:txBody>
      </p:sp>
      <p:sp>
        <p:nvSpPr>
          <p:cNvPr id="3" name="Content Placeholder 2"/>
          <p:cNvSpPr>
            <a:spLocks noGrp="1"/>
          </p:cNvSpPr>
          <p:nvPr>
            <p:ph idx="1"/>
          </p:nvPr>
        </p:nvSpPr>
        <p:spPr>
          <a:xfrm>
            <a:off x="457200" y="1600200"/>
            <a:ext cx="5122912" cy="4525963"/>
          </a:xfrm>
        </p:spPr>
        <p:txBody>
          <a:bodyPr>
            <a:normAutofit fontScale="92500" lnSpcReduction="20000"/>
          </a:bodyPr>
          <a:lstStyle/>
          <a:p>
            <a:pPr marL="0" indent="0">
              <a:buNone/>
            </a:pPr>
            <a:r>
              <a:rPr lang="en-GB" dirty="0"/>
              <a:t>A: What is your intuition?</a:t>
            </a:r>
          </a:p>
          <a:p>
            <a:pPr marL="0" indent="0">
              <a:buNone/>
            </a:pPr>
            <a:r>
              <a:rPr lang="en-GB" dirty="0">
                <a:solidFill>
                  <a:srgbClr val="FF0000"/>
                </a:solidFill>
              </a:rPr>
              <a:t>B: Is intuition something we should rely on?</a:t>
            </a:r>
          </a:p>
          <a:p>
            <a:pPr marL="0" indent="0">
              <a:buNone/>
            </a:pPr>
            <a:endParaRPr lang="en-GB" dirty="0"/>
          </a:p>
          <a:p>
            <a:pPr marL="0" indent="0">
              <a:buNone/>
            </a:pPr>
            <a:r>
              <a:rPr lang="en-GB" dirty="0"/>
              <a:t>A: Give an example to illustrate how we might use intuition in an ethical dilemma.</a:t>
            </a:r>
          </a:p>
          <a:p>
            <a:pPr marL="0" indent="0">
              <a:buNone/>
            </a:pPr>
            <a:r>
              <a:rPr lang="en-GB" dirty="0">
                <a:solidFill>
                  <a:srgbClr val="FF0000"/>
                </a:solidFill>
              </a:rPr>
              <a:t>B: Give an example to illustrate how we might use intuition in an ethical dilemma.</a:t>
            </a:r>
          </a:p>
          <a:p>
            <a:pPr marL="0" indent="0">
              <a:buNone/>
            </a:pPr>
            <a:endParaRPr lang="en-GB" b="1" dirty="0"/>
          </a:p>
          <a:p>
            <a:pPr marL="0" indent="0">
              <a:buNone/>
            </a:pP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1583" y="2204864"/>
            <a:ext cx="3210065" cy="248050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55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GB" dirty="0"/>
              <a:t>Evaluating Intuitionism</a:t>
            </a:r>
          </a:p>
        </p:txBody>
      </p:sp>
      <p:sp>
        <p:nvSpPr>
          <p:cNvPr id="3" name="Content Placeholder 2"/>
          <p:cNvSpPr>
            <a:spLocks noGrp="1"/>
          </p:cNvSpPr>
          <p:nvPr>
            <p:ph idx="1"/>
          </p:nvPr>
        </p:nvSpPr>
        <p:spPr/>
        <p:txBody>
          <a:bodyPr/>
          <a:lstStyle/>
          <a:p>
            <a:pPr marL="0" indent="0" algn="ctr">
              <a:buNone/>
            </a:pPr>
            <a:r>
              <a:rPr lang="en-GB" dirty="0"/>
              <a:t>Read through the arguments and sort them into strengths and weaknesses of the theory. </a:t>
            </a:r>
          </a:p>
        </p:txBody>
      </p:sp>
      <p:pic>
        <p:nvPicPr>
          <p:cNvPr id="1026" name="Picture 2"/>
          <p:cNvPicPr>
            <a:picLocks noChangeAspect="1" noChangeArrowheads="1"/>
          </p:cNvPicPr>
          <p:nvPr/>
        </p:nvPicPr>
        <p:blipFill rotWithShape="1">
          <a:blip r:embed="rId2">
            <a:duotone>
              <a:prstClr val="black"/>
              <a:schemeClr val="accent4">
                <a:tint val="45000"/>
                <a:satMod val="400000"/>
              </a:schemeClr>
            </a:duotone>
            <a:extLst>
              <a:ext uri="{28A0092B-C50C-407E-A947-70E740481C1C}">
                <a14:useLocalDpi xmlns:a14="http://schemas.microsoft.com/office/drawing/2010/main" val="0"/>
              </a:ext>
            </a:extLst>
          </a:blip>
          <a:srcRect l="47164" t="12564" r="8693" b="12331"/>
          <a:stretch/>
        </p:blipFill>
        <p:spPr bwMode="auto">
          <a:xfrm>
            <a:off x="3131840" y="2766647"/>
            <a:ext cx="2942488" cy="400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1560" y="4221088"/>
            <a:ext cx="1872208"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a:solidFill>
                  <a:srgbClr val="FF0000"/>
                </a:solidFill>
              </a:rPr>
              <a:t>Stretch yourself:</a:t>
            </a:r>
          </a:p>
          <a:p>
            <a:r>
              <a:rPr lang="en-GB" dirty="0">
                <a:solidFill>
                  <a:schemeClr val="tx1"/>
                </a:solidFill>
              </a:rPr>
              <a:t>Explain in your own words the differences between intuitionism and naturalism. </a:t>
            </a:r>
          </a:p>
          <a:p>
            <a:endParaRPr lang="en-GB" dirty="0"/>
          </a:p>
        </p:txBody>
      </p:sp>
    </p:spTree>
    <p:extLst>
      <p:ext uri="{BB962C8B-B14F-4D97-AF65-F5344CB8AC3E}">
        <p14:creationId xmlns:p14="http://schemas.microsoft.com/office/powerpoint/2010/main" val="160199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78135" cy="1152128"/>
          </a:xfrm>
        </p:spPr>
        <p:style>
          <a:lnRef idx="1">
            <a:schemeClr val="accent3"/>
          </a:lnRef>
          <a:fillRef idx="2">
            <a:schemeClr val="accent3"/>
          </a:fillRef>
          <a:effectRef idx="1">
            <a:schemeClr val="accent3"/>
          </a:effectRef>
          <a:fontRef idx="minor">
            <a:schemeClr val="dk1"/>
          </a:fontRef>
        </p:style>
        <p:txBody>
          <a:bodyPr>
            <a:noAutofit/>
          </a:bodyPr>
          <a:lstStyle/>
          <a:p>
            <a:r>
              <a:rPr lang="en-GB" sz="2800" dirty="0">
                <a:solidFill>
                  <a:srgbClr val="C00000"/>
                </a:solidFill>
              </a:rPr>
              <a:t>Opinion Line: </a:t>
            </a:r>
            <a:r>
              <a:rPr lang="en-GB" sz="2800" dirty="0"/>
              <a:t>‘Intuitionism is a better way to discover what is good than naturalism is’</a:t>
            </a:r>
          </a:p>
        </p:txBody>
      </p:sp>
      <p:sp>
        <p:nvSpPr>
          <p:cNvPr id="3" name="Content Placeholder 2"/>
          <p:cNvSpPr>
            <a:spLocks noGrp="1"/>
          </p:cNvSpPr>
          <p:nvPr>
            <p:ph idx="1"/>
          </p:nvPr>
        </p:nvSpPr>
        <p:spPr>
          <a:xfrm>
            <a:off x="191535" y="1423192"/>
            <a:ext cx="8784976" cy="3816425"/>
          </a:xfrm>
        </p:spPr>
        <p:txBody>
          <a:bodyPr>
            <a:normAutofit fontScale="77500" lnSpcReduction="20000"/>
          </a:bodyPr>
          <a:lstStyle/>
          <a:p>
            <a:pPr marL="0" indent="0">
              <a:buNone/>
            </a:pPr>
            <a:r>
              <a:rPr lang="en-GB" dirty="0">
                <a:solidFill>
                  <a:srgbClr val="FF0000"/>
                </a:solidFill>
                <a:latin typeface="+mj-lt"/>
              </a:rPr>
              <a:t>Read the Statement – </a:t>
            </a:r>
          </a:p>
          <a:p>
            <a:pPr marL="0" indent="0">
              <a:buNone/>
            </a:pPr>
            <a:r>
              <a:rPr lang="en-GB" dirty="0">
                <a:latin typeface="+mj-lt"/>
              </a:rPr>
              <a:t>Think carefully and silently for 1 minute – what do you think and feel about this and why?</a:t>
            </a:r>
          </a:p>
          <a:p>
            <a:pPr marL="0" indent="0">
              <a:buNone/>
            </a:pPr>
            <a:endParaRPr lang="en-GB" dirty="0">
              <a:solidFill>
                <a:srgbClr val="FF0000"/>
              </a:solidFill>
              <a:latin typeface="+mj-lt"/>
            </a:endParaRPr>
          </a:p>
          <a:p>
            <a:pPr marL="0" indent="0">
              <a:buNone/>
            </a:pPr>
            <a:r>
              <a:rPr lang="en-GB" dirty="0">
                <a:solidFill>
                  <a:srgbClr val="FF0000"/>
                </a:solidFill>
                <a:latin typeface="+mj-lt"/>
              </a:rPr>
              <a:t>Post-it:</a:t>
            </a:r>
          </a:p>
          <a:p>
            <a:pPr marL="0" indent="0">
              <a:buNone/>
            </a:pPr>
            <a:r>
              <a:rPr lang="en-GB" dirty="0">
                <a:latin typeface="+mj-lt"/>
              </a:rPr>
              <a:t>Take your post-it note and clearly write your view with a reason for it. Try not to be vague about WHY you feel how you do. </a:t>
            </a:r>
          </a:p>
          <a:p>
            <a:pPr marL="0" indent="0">
              <a:buNone/>
            </a:pPr>
            <a:endParaRPr lang="en-GB" dirty="0">
              <a:latin typeface="+mj-lt"/>
            </a:endParaRPr>
          </a:p>
          <a:p>
            <a:pPr marL="0" indent="0">
              <a:buNone/>
            </a:pPr>
            <a:r>
              <a:rPr lang="en-GB" dirty="0">
                <a:solidFill>
                  <a:srgbClr val="FF0000"/>
                </a:solidFill>
                <a:latin typeface="+mj-lt"/>
              </a:rPr>
              <a:t>Stick </a:t>
            </a:r>
            <a:r>
              <a:rPr lang="en-GB" dirty="0">
                <a:latin typeface="+mj-lt"/>
              </a:rPr>
              <a:t>your opinion to where you feel it best belongs on the opinion line at the front of our classroom.</a:t>
            </a:r>
          </a:p>
          <a:p>
            <a:pPr marL="0" indent="0">
              <a:buNone/>
            </a:pPr>
            <a:endParaRPr lang="en-GB" dirty="0">
              <a:solidFill>
                <a:srgbClr val="003300"/>
              </a:solidFill>
              <a:latin typeface="Berlin Sans FB" pitchFamily="34" charset="0"/>
            </a:endParaRPr>
          </a:p>
          <a:p>
            <a:pPr marL="0" indent="0">
              <a:buNone/>
            </a:pPr>
            <a:endParaRPr lang="en-GB" dirty="0"/>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48" y="4941169"/>
            <a:ext cx="9119951" cy="199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72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Intuitionism</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7766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Learning Outcomes</a:t>
            </a:r>
          </a:p>
        </p:txBody>
      </p:sp>
      <p:sp>
        <p:nvSpPr>
          <p:cNvPr id="3" name="Content Placeholder 2"/>
          <p:cNvSpPr>
            <a:spLocks noGrp="1"/>
          </p:cNvSpPr>
          <p:nvPr>
            <p:ph idx="1"/>
          </p:nvPr>
        </p:nvSpPr>
        <p:spPr/>
        <p:txBody>
          <a:bodyPr/>
          <a:lstStyle/>
          <a:p>
            <a:r>
              <a:rPr lang="en-GB" dirty="0"/>
              <a:t>To be able to explain the general ethical theory of Intuitionism.</a:t>
            </a:r>
          </a:p>
          <a:p>
            <a:r>
              <a:rPr lang="en-GB" dirty="0"/>
              <a:t>To be able to analysis the different views of G.E Moore, W.D Ross and H.A Prichard.</a:t>
            </a:r>
          </a:p>
          <a:p>
            <a:r>
              <a:rPr lang="en-GB" dirty="0"/>
              <a:t>To be able to evaluate the strengths and weaknesses of intuitionism.</a:t>
            </a:r>
          </a:p>
          <a:p>
            <a:endParaRPr lang="en-GB" dirty="0"/>
          </a:p>
        </p:txBody>
      </p:sp>
    </p:spTree>
    <p:extLst>
      <p:ext uri="{BB962C8B-B14F-4D97-AF65-F5344CB8AC3E}">
        <p14:creationId xmlns:p14="http://schemas.microsoft.com/office/powerpoint/2010/main" val="267126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Intuitionism (Cognitive)</a:t>
            </a:r>
          </a:p>
        </p:txBody>
      </p:sp>
      <p:sp>
        <p:nvSpPr>
          <p:cNvPr id="3" name="Content Placeholder 2"/>
          <p:cNvSpPr>
            <a:spLocks noGrp="1"/>
          </p:cNvSpPr>
          <p:nvPr>
            <p:ph idx="1"/>
          </p:nvPr>
        </p:nvSpPr>
        <p:spPr/>
        <p:txBody>
          <a:bodyPr/>
          <a:lstStyle/>
          <a:p>
            <a:pPr marL="0" indent="0" algn="ctr">
              <a:buNone/>
            </a:pPr>
            <a:r>
              <a:rPr lang="en-GB" dirty="0"/>
              <a:t>Ethical Intuitionism is an absolutist and realist theory. This approach to ethics was first put forward in the early 20</a:t>
            </a:r>
            <a:r>
              <a:rPr lang="en-GB" baseline="30000" dirty="0"/>
              <a:t>th</a:t>
            </a:r>
            <a:r>
              <a:rPr lang="en-GB" dirty="0"/>
              <a:t> century by the English philosophers  W.D Ross (1877-1971) and G.E Moore (1873-1958). Intuitionists believe that moral norms have an objective existence that is independent of human experience. Morality is intuitive. </a:t>
            </a:r>
          </a:p>
        </p:txBody>
      </p:sp>
    </p:spTree>
    <p:extLst>
      <p:ext uri="{BB962C8B-B14F-4D97-AF65-F5344CB8AC3E}">
        <p14:creationId xmlns:p14="http://schemas.microsoft.com/office/powerpoint/2010/main" val="297315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l"/>
            <a:r>
              <a:rPr lang="en-GB" dirty="0"/>
              <a:t>G.E Moore</a:t>
            </a:r>
          </a:p>
        </p:txBody>
      </p:sp>
      <p:sp>
        <p:nvSpPr>
          <p:cNvPr id="3" name="Content Placeholder 2"/>
          <p:cNvSpPr>
            <a:spLocks noGrp="1"/>
          </p:cNvSpPr>
          <p:nvPr>
            <p:ph sz="half" idx="1"/>
          </p:nvPr>
        </p:nvSpPr>
        <p:spPr>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ctr">
              <a:buNone/>
            </a:pPr>
            <a:r>
              <a:rPr lang="en-GB" sz="3400" dirty="0"/>
              <a:t>Right acts are those that produce the most good BUT goodness cannot be defined. </a:t>
            </a:r>
          </a:p>
          <a:p>
            <a:pPr marL="0" indent="0" algn="ctr">
              <a:buNone/>
            </a:pPr>
            <a:r>
              <a:rPr lang="en-GB" sz="3400" dirty="0"/>
              <a:t>We cannot use our senses but we can use our moral intuition. We recognise goodness when we see it – ‘a simple notion’.</a:t>
            </a:r>
          </a:p>
          <a:p>
            <a:pPr marL="0" indent="0" algn="ctr">
              <a:buNone/>
            </a:pPr>
            <a:endParaRPr lang="en-GB" sz="3400" dirty="0"/>
          </a:p>
          <a:p>
            <a:pPr marL="0" indent="0" algn="ctr">
              <a:buNone/>
            </a:pPr>
            <a:r>
              <a:rPr lang="en-GB" sz="3400" dirty="0"/>
              <a:t>According to Intuitionists, when we say something is ‘good’ or ‘bad’ we are referring to properties that we cannot define. However we intuitively know what they mean.</a:t>
            </a:r>
          </a:p>
          <a:p>
            <a:pPr marL="0" indent="0" algn="ctr">
              <a:buNone/>
            </a:pPr>
            <a:endParaRPr lang="en-GB" sz="3000" dirty="0"/>
          </a:p>
        </p:txBody>
      </p:sp>
      <p:sp>
        <p:nvSpPr>
          <p:cNvPr id="4" name="Content Placeholder 3"/>
          <p:cNvSpPr>
            <a:spLocks noGrp="1"/>
          </p:cNvSpPr>
          <p:nvPr>
            <p:ph sz="half" idx="2"/>
          </p:nvPr>
        </p:nvSpPr>
        <p:spPr/>
        <p:txBody>
          <a:bodyPr>
            <a:normAutofit fontScale="85000" lnSpcReduction="20000"/>
          </a:bodyPr>
          <a:lstStyle/>
          <a:p>
            <a:pPr marL="0" indent="0">
              <a:buNone/>
            </a:pPr>
            <a:r>
              <a:rPr lang="en-GB" sz="3400" dirty="0"/>
              <a:t>Moore, writing in his Principia Ethica, sums it up in this way:</a:t>
            </a:r>
          </a:p>
          <a:p>
            <a:pPr marL="0" indent="0">
              <a:buNone/>
            </a:pPr>
            <a:endParaRPr lang="en-GB" sz="3400" dirty="0"/>
          </a:p>
          <a:p>
            <a:pPr marL="0" indent="0" algn="ctr">
              <a:buNone/>
            </a:pPr>
            <a:r>
              <a:rPr lang="en-GB" sz="3400" dirty="0"/>
              <a:t>‘We know what yellow is and can recognise it whenever it is seen, but we cannot actually define yellow. In the same way we know what good is. But we cannot actually define it...’</a:t>
            </a:r>
          </a:p>
          <a:p>
            <a:pPr marL="0" indent="0" algn="ctr">
              <a:buNone/>
            </a:pPr>
            <a:endParaRPr lang="en-GB" dirty="0"/>
          </a:p>
          <a:p>
            <a:endParaRPr lang="en-GB" dirty="0"/>
          </a:p>
        </p:txBody>
      </p:sp>
      <p:sp>
        <p:nvSpPr>
          <p:cNvPr id="5" name="TextBox 4"/>
          <p:cNvSpPr txBox="1"/>
          <p:nvPr/>
        </p:nvSpPr>
        <p:spPr>
          <a:xfrm>
            <a:off x="4788024" y="384473"/>
            <a:ext cx="331236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t>Research Nietzsche’s criticisms of G.E Moore. What did he mean by the term ‘ethically colour blind’?</a:t>
            </a:r>
          </a:p>
        </p:txBody>
      </p:sp>
    </p:spTree>
    <p:extLst>
      <p:ext uri="{BB962C8B-B14F-4D97-AF65-F5344CB8AC3E}">
        <p14:creationId xmlns:p14="http://schemas.microsoft.com/office/powerpoint/2010/main" val="198071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a:t>Think, Pair, Share</a:t>
            </a:r>
          </a:p>
        </p:txBody>
      </p:sp>
      <p:sp>
        <p:nvSpPr>
          <p:cNvPr id="5" name="Content Placeholder 4"/>
          <p:cNvSpPr>
            <a:spLocks noGrp="1"/>
          </p:cNvSpPr>
          <p:nvPr>
            <p:ph sz="half" idx="1"/>
          </p:nvPr>
        </p:nvSpPr>
        <p:spPr/>
        <p:txBody>
          <a:bodyPr/>
          <a:lstStyle/>
          <a:p>
            <a:pPr marL="0" indent="0" algn="ctr">
              <a:buNone/>
            </a:pPr>
            <a:r>
              <a:rPr lang="en-GB" dirty="0"/>
              <a:t>In the same way you do not have to experience a killing to know that ‘Murder is wrong’. A moral norm such as ‘you shall not kill’ is determined without reference to any murders. The starting point is self evident. </a:t>
            </a:r>
          </a:p>
        </p:txBody>
      </p:sp>
      <p:sp>
        <p:nvSpPr>
          <p:cNvPr id="6" name="Content Placeholder 5"/>
          <p:cNvSpPr>
            <a:spLocks noGrp="1"/>
          </p:cNvSpPr>
          <p:nvPr>
            <p:ph sz="half" idx="2"/>
          </p:nvPr>
        </p:nvSpPr>
        <p:spPr>
          <a:xfrm>
            <a:off x="4648200" y="1600201"/>
            <a:ext cx="4028256" cy="3412976"/>
          </a:xfrm>
        </p:spPr>
        <p:style>
          <a:lnRef idx="2">
            <a:schemeClr val="accent5"/>
          </a:lnRef>
          <a:fillRef idx="1">
            <a:schemeClr val="lt1"/>
          </a:fillRef>
          <a:effectRef idx="0">
            <a:schemeClr val="accent5"/>
          </a:effectRef>
          <a:fontRef idx="minor">
            <a:schemeClr val="dk1"/>
          </a:fontRef>
        </p:style>
        <p:txBody>
          <a:bodyPr/>
          <a:lstStyle/>
          <a:p>
            <a:pPr marL="0" indent="0" algn="ctr">
              <a:buNone/>
            </a:pPr>
            <a:r>
              <a:rPr lang="en-GB" dirty="0"/>
              <a:t>What is the difference between the way intuitionism and Ethical Naturalism explain the phrase ‘Do not Murder’.</a:t>
            </a:r>
          </a:p>
          <a:p>
            <a:pPr marL="0" indent="0" algn="ctr">
              <a:buNone/>
            </a:pPr>
            <a:endParaRPr lang="en-GB" dirty="0"/>
          </a:p>
          <a:p>
            <a:pPr marL="0" indent="0" algn="ctr">
              <a:buNone/>
            </a:pPr>
            <a:r>
              <a:rPr lang="en-GB" dirty="0">
                <a:solidFill>
                  <a:srgbClr val="FF0000"/>
                </a:solidFill>
              </a:rPr>
              <a:t>Discuss in pairs.</a:t>
            </a:r>
          </a:p>
        </p:txBody>
      </p:sp>
      <p:sp>
        <p:nvSpPr>
          <p:cNvPr id="7" name="TextBox 6"/>
          <p:cNvSpPr txBox="1"/>
          <p:nvPr/>
        </p:nvSpPr>
        <p:spPr>
          <a:xfrm>
            <a:off x="467544" y="5661248"/>
            <a:ext cx="8064896"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a:t>According to ethical naturalism, the statement can be verified by observing the act of murder and its consequences. For intuitionism, no such analysis is need; we know murder is bad through our intuition. </a:t>
            </a:r>
          </a:p>
        </p:txBody>
      </p:sp>
    </p:spTree>
    <p:extLst>
      <p:ext uri="{BB962C8B-B14F-4D97-AF65-F5344CB8AC3E}">
        <p14:creationId xmlns:p14="http://schemas.microsoft.com/office/powerpoint/2010/main" val="321575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a:t> W. D. Ross: Prima Facie</a:t>
            </a:r>
          </a:p>
        </p:txBody>
      </p:sp>
      <p:sp>
        <p:nvSpPr>
          <p:cNvPr id="3" name="Content Placeholder 2"/>
          <p:cNvSpPr>
            <a:spLocks noGrp="1"/>
          </p:cNvSpPr>
          <p:nvPr>
            <p:ph sz="half" idx="1"/>
          </p:nvPr>
        </p:nvSpPr>
        <p:spPr>
          <a:xfrm>
            <a:off x="457200" y="1600200"/>
            <a:ext cx="4042792" cy="3989039"/>
          </a:xfrm>
        </p:spPr>
        <p:style>
          <a:lnRef idx="2">
            <a:schemeClr val="accent1"/>
          </a:lnRef>
          <a:fillRef idx="1">
            <a:schemeClr val="lt1"/>
          </a:fillRef>
          <a:effectRef idx="0">
            <a:schemeClr val="accent1"/>
          </a:effectRef>
          <a:fontRef idx="minor">
            <a:schemeClr val="dk1"/>
          </a:fontRef>
        </p:style>
        <p:txBody>
          <a:bodyPr>
            <a:noAutofit/>
          </a:bodyPr>
          <a:lstStyle/>
          <a:p>
            <a:pPr marL="0" indent="0" algn="ctr">
              <a:buNone/>
            </a:pPr>
            <a:r>
              <a:rPr lang="en-GB" sz="2600" dirty="0"/>
              <a:t>Intuitionists believe that there are foundation moral principles from which moral laws develop.</a:t>
            </a:r>
          </a:p>
          <a:p>
            <a:pPr marL="0" indent="0" algn="ctr">
              <a:buNone/>
            </a:pPr>
            <a:r>
              <a:rPr lang="en-GB" sz="2600" dirty="0"/>
              <a:t>Ross called these prima facie (at first appearance), meaning that on the face of it they are evidentially true.  </a:t>
            </a:r>
          </a:p>
        </p:txBody>
      </p:sp>
      <p:sp>
        <p:nvSpPr>
          <p:cNvPr id="6" name="Rectangle 5"/>
          <p:cNvSpPr/>
          <p:nvPr/>
        </p:nvSpPr>
        <p:spPr>
          <a:xfrm>
            <a:off x="611560" y="5805264"/>
            <a:ext cx="792088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2400" dirty="0"/>
              <a:t>If these conflict, follow the one we think is right in that situation. However, he doesn’t say how we decide this.</a:t>
            </a:r>
          </a:p>
        </p:txBody>
      </p:sp>
      <p:sp>
        <p:nvSpPr>
          <p:cNvPr id="4" name="Content Placeholder 3"/>
          <p:cNvSpPr>
            <a:spLocks noGrp="1"/>
          </p:cNvSpPr>
          <p:nvPr>
            <p:ph sz="half" idx="2"/>
          </p:nvPr>
        </p:nvSpPr>
        <p:spPr>
          <a:xfrm>
            <a:off x="4648200" y="1557883"/>
            <a:ext cx="4028256" cy="3989039"/>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en-GB" dirty="0"/>
              <a:t>They are:</a:t>
            </a:r>
          </a:p>
          <a:p>
            <a:pPr marL="514350" indent="-514350">
              <a:buFont typeface="+mj-lt"/>
              <a:buAutoNum type="arabicPeriod"/>
            </a:pPr>
            <a:r>
              <a:rPr lang="en-GB" dirty="0"/>
              <a:t>Beneficence</a:t>
            </a:r>
          </a:p>
          <a:p>
            <a:pPr marL="514350" indent="-514350">
              <a:buFont typeface="+mj-lt"/>
              <a:buAutoNum type="arabicPeriod"/>
            </a:pPr>
            <a:r>
              <a:rPr lang="en-GB" dirty="0"/>
              <a:t>Faithfulness in relationships</a:t>
            </a:r>
          </a:p>
          <a:p>
            <a:pPr marL="514350" indent="-514350">
              <a:buFont typeface="+mj-lt"/>
              <a:buAutoNum type="arabicPeriod"/>
            </a:pPr>
            <a:r>
              <a:rPr lang="en-GB" dirty="0"/>
              <a:t>Gratitude for favours done to you.</a:t>
            </a:r>
          </a:p>
          <a:p>
            <a:pPr marL="514350" indent="-514350">
              <a:buFont typeface="+mj-lt"/>
              <a:buAutoNum type="arabicPeriod"/>
            </a:pPr>
            <a:r>
              <a:rPr lang="en-GB" dirty="0"/>
              <a:t>Justice</a:t>
            </a:r>
          </a:p>
          <a:p>
            <a:pPr marL="514350" indent="-514350">
              <a:buFont typeface="+mj-lt"/>
              <a:buAutoNum type="arabicPeriod"/>
            </a:pPr>
            <a:r>
              <a:rPr lang="en-GB" dirty="0"/>
              <a:t>Non-maleficence</a:t>
            </a:r>
          </a:p>
          <a:p>
            <a:pPr marL="514350" indent="-514350">
              <a:buFont typeface="+mj-lt"/>
              <a:buAutoNum type="arabicPeriod"/>
            </a:pPr>
            <a:r>
              <a:rPr lang="en-GB" dirty="0"/>
              <a:t>Promise keeping</a:t>
            </a:r>
          </a:p>
          <a:p>
            <a:pPr marL="514350" indent="-514350">
              <a:buFont typeface="+mj-lt"/>
              <a:buAutoNum type="arabicPeriod"/>
            </a:pPr>
            <a:r>
              <a:rPr lang="en-GB" dirty="0"/>
              <a:t>Self-improvement</a:t>
            </a:r>
          </a:p>
          <a:p>
            <a:pPr marL="0" indent="0">
              <a:buNone/>
            </a:pPr>
            <a:endParaRPr lang="en-GB" dirty="0"/>
          </a:p>
          <a:p>
            <a:pPr marL="0" indent="0">
              <a:buNone/>
            </a:pPr>
            <a:r>
              <a:rPr lang="en-GB" dirty="0"/>
              <a:t>These core values are self-evident.</a:t>
            </a:r>
          </a:p>
        </p:txBody>
      </p:sp>
      <p:sp>
        <p:nvSpPr>
          <p:cNvPr id="5" name="TextBox 4"/>
          <p:cNvSpPr txBox="1"/>
          <p:nvPr/>
        </p:nvSpPr>
        <p:spPr>
          <a:xfrm>
            <a:off x="4644009" y="1484784"/>
            <a:ext cx="4104456" cy="40934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dirty="0"/>
              <a:t>Can you find and research W.D Ross’ 7 prima facie principles?</a:t>
            </a:r>
          </a:p>
          <a:p>
            <a:pPr algn="ctr"/>
            <a:endParaRPr lang="en-GB" sz="2400" dirty="0"/>
          </a:p>
          <a:p>
            <a:pPr algn="ctr"/>
            <a:r>
              <a:rPr lang="en-GB" sz="2400" dirty="0"/>
              <a:t>List them in your notes with an explanation of the meaning:</a:t>
            </a:r>
            <a:endParaRPr lang="en-GB" sz="2000" dirty="0"/>
          </a:p>
          <a:p>
            <a:r>
              <a:rPr lang="en-GB" sz="2000" dirty="0"/>
              <a:t>1)</a:t>
            </a:r>
          </a:p>
          <a:p>
            <a:r>
              <a:rPr lang="en-GB" sz="2000" dirty="0"/>
              <a:t>2)</a:t>
            </a:r>
          </a:p>
          <a:p>
            <a:r>
              <a:rPr lang="en-GB" sz="2000" dirty="0"/>
              <a:t>3)</a:t>
            </a:r>
          </a:p>
          <a:p>
            <a:r>
              <a:rPr lang="en-GB" sz="2000" dirty="0"/>
              <a:t>4)</a:t>
            </a:r>
          </a:p>
          <a:p>
            <a:r>
              <a:rPr lang="en-GB" sz="2000" dirty="0"/>
              <a:t>5)</a:t>
            </a:r>
          </a:p>
          <a:p>
            <a:r>
              <a:rPr lang="en-GB" sz="2000" dirty="0"/>
              <a:t>6)</a:t>
            </a:r>
          </a:p>
          <a:p>
            <a:r>
              <a:rPr lang="en-GB" sz="2000" dirty="0"/>
              <a:t>7)</a:t>
            </a:r>
          </a:p>
        </p:txBody>
      </p:sp>
    </p:spTree>
    <p:extLst>
      <p:ext uri="{BB962C8B-B14F-4D97-AF65-F5344CB8AC3E}">
        <p14:creationId xmlns:p14="http://schemas.microsoft.com/office/powerpoint/2010/main" val="3319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495800" cy="116205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sz="4800" dirty="0"/>
              <a:t>Intuitionism - </a:t>
            </a:r>
            <a:r>
              <a:rPr lang="en-GB" sz="2400" dirty="0"/>
              <a:t>Cognitive</a:t>
            </a:r>
            <a:endParaRPr lang="en-GB" sz="4800" dirty="0"/>
          </a:p>
        </p:txBody>
      </p:sp>
      <p:sp>
        <p:nvSpPr>
          <p:cNvPr id="4" name="Text Placeholder 3"/>
          <p:cNvSpPr>
            <a:spLocks noGrp="1"/>
          </p:cNvSpPr>
          <p:nvPr>
            <p:ph type="body" sz="half" idx="2"/>
          </p:nvPr>
        </p:nvSpPr>
        <p:spPr>
          <a:xfrm>
            <a:off x="457200" y="1435100"/>
            <a:ext cx="4495800" cy="4691063"/>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GB" sz="3200" dirty="0"/>
              <a:t>H.A Prichard</a:t>
            </a:r>
          </a:p>
          <a:p>
            <a:r>
              <a:rPr lang="en-GB" sz="2000" dirty="0"/>
              <a:t>No definition can be given to the word ‘ought’ however everyone can recognise when we ought to do a certain action.</a:t>
            </a:r>
          </a:p>
          <a:p>
            <a:r>
              <a:rPr lang="en-GB" sz="2000" dirty="0"/>
              <a:t>Two types of thinking – 1) reason (looks at the facts in a situation) and 2) intuition (decides what to do).</a:t>
            </a:r>
          </a:p>
          <a:p>
            <a:r>
              <a:rPr lang="en-GB" sz="2000" dirty="0"/>
              <a:t>However, due to the fact we have different morals to each other, it is not always appropriate to use intuition to prove intrinsic goodness of any action. Only the obligation in the situation. </a:t>
            </a:r>
          </a:p>
          <a:p>
            <a:endParaRPr lang="en-GB" sz="2000" dirty="0"/>
          </a:p>
          <a:p>
            <a:r>
              <a:rPr lang="en-GB" sz="2000" dirty="0"/>
              <a:t>People’s morals differed as some people have clear intuitions than others.</a:t>
            </a:r>
          </a:p>
          <a:p>
            <a:endParaRPr lang="en-GB" sz="2000" dirty="0"/>
          </a:p>
          <a:p>
            <a:endParaRPr lang="en-GB" sz="2000" dirty="0"/>
          </a:p>
          <a:p>
            <a:endParaRPr lang="en-GB" sz="2000" dirty="0"/>
          </a:p>
          <a:p>
            <a:endParaRPr lang="en-GB" sz="20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0" y="1066800"/>
            <a:ext cx="29717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84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a:t>Intuitionism in more detail…</a:t>
            </a:r>
          </a:p>
        </p:txBody>
      </p:sp>
      <p:sp>
        <p:nvSpPr>
          <p:cNvPr id="3" name="Content Placeholder 2"/>
          <p:cNvSpPr>
            <a:spLocks noGrp="1"/>
          </p:cNvSpPr>
          <p:nvPr>
            <p:ph idx="1"/>
          </p:nvPr>
        </p:nvSpPr>
        <p:spPr/>
        <p:txBody>
          <a:bodyPr/>
          <a:lstStyle/>
          <a:p>
            <a:pPr marL="0" indent="0" algn="ctr">
              <a:buNone/>
            </a:pPr>
            <a:r>
              <a:rPr lang="en-GB" dirty="0"/>
              <a:t>Read the extract and make a note of 5 key piece of information from it. </a:t>
            </a:r>
          </a:p>
          <a:p>
            <a:pPr marL="0" indent="0">
              <a:buNone/>
            </a:pPr>
            <a:r>
              <a:rPr lang="en-GB" dirty="0"/>
              <a:t>1)</a:t>
            </a:r>
          </a:p>
          <a:p>
            <a:pPr marL="0" indent="0">
              <a:buNone/>
            </a:pPr>
            <a:r>
              <a:rPr lang="en-GB" dirty="0"/>
              <a:t>2)</a:t>
            </a:r>
          </a:p>
          <a:p>
            <a:pPr marL="0" indent="0">
              <a:buNone/>
            </a:pPr>
            <a:r>
              <a:rPr lang="en-GB" dirty="0"/>
              <a:t>3)</a:t>
            </a:r>
          </a:p>
          <a:p>
            <a:pPr marL="0" indent="0">
              <a:buNone/>
            </a:pPr>
            <a:r>
              <a:rPr lang="en-GB" dirty="0"/>
              <a:t>4)</a:t>
            </a:r>
          </a:p>
          <a:p>
            <a:pPr marL="0" indent="0">
              <a:buNone/>
            </a:pPr>
            <a:r>
              <a:rPr lang="en-GB" dirty="0"/>
              <a:t>5)</a:t>
            </a:r>
          </a:p>
        </p:txBody>
      </p:sp>
      <p:sp>
        <p:nvSpPr>
          <p:cNvPr id="4" name="TextBox 3"/>
          <p:cNvSpPr txBox="1"/>
          <p:nvPr/>
        </p:nvSpPr>
        <p:spPr>
          <a:xfrm>
            <a:off x="5220072" y="5373216"/>
            <a:ext cx="331236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solidFill>
                  <a:srgbClr val="FF0000"/>
                </a:solidFill>
              </a:rPr>
              <a:t>Stretch yourself:</a:t>
            </a:r>
          </a:p>
          <a:p>
            <a:r>
              <a:rPr lang="en-GB" dirty="0"/>
              <a:t>Research and find what </a:t>
            </a:r>
            <a:r>
              <a:rPr lang="en-GB" i="1" dirty="0">
                <a:solidFill>
                  <a:srgbClr val="FF0000"/>
                </a:solidFill>
              </a:rPr>
              <a:t>Henry </a:t>
            </a:r>
            <a:r>
              <a:rPr lang="en-GB" i="1" dirty="0" err="1">
                <a:solidFill>
                  <a:srgbClr val="FF0000"/>
                </a:solidFill>
              </a:rPr>
              <a:t>Sidgwick</a:t>
            </a:r>
            <a:r>
              <a:rPr lang="en-GB" i="1" dirty="0">
                <a:solidFill>
                  <a:srgbClr val="FF0000"/>
                </a:solidFill>
              </a:rPr>
              <a:t> </a:t>
            </a:r>
            <a:r>
              <a:rPr lang="en-GB" dirty="0"/>
              <a:t>says about what our moral judgement is based on. </a:t>
            </a:r>
          </a:p>
        </p:txBody>
      </p:sp>
      <p:pic>
        <p:nvPicPr>
          <p:cNvPr id="2051" name="Picture 3" descr="C:\Users\VH.ROSS-ACAD.002\AppData\Local\Microsoft\Windows\Temporary Internet Files\Content.IE5\YIKWKKXU\460px-Disc_Plain_yellow.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996952"/>
            <a:ext cx="1974726" cy="197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550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855</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Berlin Sans FB</vt:lpstr>
      <vt:lpstr>Calibri</vt:lpstr>
      <vt:lpstr>Office Theme</vt:lpstr>
      <vt:lpstr>Think, Pair, Share</vt:lpstr>
      <vt:lpstr>Intuitionism</vt:lpstr>
      <vt:lpstr>Learning Outcomes</vt:lpstr>
      <vt:lpstr>Intuitionism (Cognitive)</vt:lpstr>
      <vt:lpstr>G.E Moore</vt:lpstr>
      <vt:lpstr>Think, Pair, Share</vt:lpstr>
      <vt:lpstr> W. D. Ross: Prima Facie</vt:lpstr>
      <vt:lpstr>Intuitionism - Cognitive</vt:lpstr>
      <vt:lpstr>Intuitionism in more detail…</vt:lpstr>
      <vt:lpstr>Evaluating Intuitionism</vt:lpstr>
      <vt:lpstr>Opinion Line: ‘Intuitionism is a better way to discover what is good than naturalism is’</vt:lpstr>
    </vt:vector>
  </TitlesOfParts>
  <Company>Rosset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Pair, Share</dc:title>
  <dc:creator>NVeitch</dc:creator>
  <cp:lastModifiedBy>VFarr</cp:lastModifiedBy>
  <cp:revision>27</cp:revision>
  <dcterms:created xsi:type="dcterms:W3CDTF">2015-09-16T16:29:09Z</dcterms:created>
  <dcterms:modified xsi:type="dcterms:W3CDTF">2019-01-24T10:50:46Z</dcterms:modified>
</cp:coreProperties>
</file>