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60" r:id="rId3"/>
    <p:sldId id="288" r:id="rId4"/>
    <p:sldId id="270" r:id="rId5"/>
    <p:sldId id="295" r:id="rId6"/>
    <p:sldId id="297" r:id="rId7"/>
    <p:sldId id="296" r:id="rId8"/>
    <p:sldId id="299" r:id="rId9"/>
    <p:sldId id="289" r:id="rId10"/>
    <p:sldId id="318" r:id="rId11"/>
    <p:sldId id="287" r:id="rId12"/>
    <p:sldId id="300" r:id="rId13"/>
    <p:sldId id="298" r:id="rId14"/>
    <p:sldId id="302" r:id="rId15"/>
    <p:sldId id="301" r:id="rId16"/>
    <p:sldId id="316" r:id="rId17"/>
    <p:sldId id="317" r:id="rId18"/>
    <p:sldId id="261" r:id="rId19"/>
    <p:sldId id="363" r:id="rId20"/>
    <p:sldId id="315" r:id="rId21"/>
    <p:sldId id="319"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262" r:id="rId39"/>
    <p:sldId id="263" r:id="rId40"/>
    <p:sldId id="338" r:id="rId41"/>
    <p:sldId id="339" r:id="rId42"/>
    <p:sldId id="340" r:id="rId43"/>
    <p:sldId id="341" r:id="rId44"/>
    <p:sldId id="342"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CCFF"/>
    <a:srgbClr val="FFCCFF"/>
    <a:srgbClr val="FFFFFF"/>
    <a:srgbClr val="00FF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60"/>
  </p:normalViewPr>
  <p:slideViewPr>
    <p:cSldViewPr snapToGrid="0">
      <p:cViewPr varScale="1">
        <p:scale>
          <a:sx n="104" d="100"/>
          <a:sy n="104"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D1A7B3AB-2CB0-47F9-80B2-13061EB87DA1}" type="datetimeFigureOut">
              <a:rPr lang="en-GB" smtClean="0"/>
              <a:t>21/05/2018</a:t>
            </a:fld>
            <a:endParaRPr lang="en-GB"/>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02F9AE5F-3904-4773-8B41-8498571DD0A1}" type="slidenum">
              <a:rPr lang="en-GB" smtClean="0"/>
              <a:t>‹#›</a:t>
            </a:fld>
            <a:endParaRPr lang="en-GB"/>
          </a:p>
        </p:txBody>
      </p:sp>
    </p:spTree>
    <p:extLst>
      <p:ext uri="{BB962C8B-B14F-4D97-AF65-F5344CB8AC3E}">
        <p14:creationId xmlns:p14="http://schemas.microsoft.com/office/powerpoint/2010/main" val="4268348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A60FECCD-26F4-436E-BA63-D2B56B657D69}" type="datetimeFigureOut">
              <a:rPr lang="en-GB" smtClean="0"/>
              <a:t>21/05/2018</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218E3BD-35EA-43B5-BA01-F314B1E7B781}" type="slidenum">
              <a:rPr lang="en-GB" smtClean="0"/>
              <a:t>‹#›</a:t>
            </a:fld>
            <a:endParaRPr lang="en-GB"/>
          </a:p>
        </p:txBody>
      </p:sp>
    </p:spTree>
    <p:extLst>
      <p:ext uri="{BB962C8B-B14F-4D97-AF65-F5344CB8AC3E}">
        <p14:creationId xmlns:p14="http://schemas.microsoft.com/office/powerpoint/2010/main" val="310614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951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07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20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562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563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725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59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251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852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5975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667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471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739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78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274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519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121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137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94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4A7A1-3430-4E68-87E2-431788A2EC3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236074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4A7A1-3430-4E68-87E2-431788A2EC3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98698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4A7A1-3430-4E68-87E2-431788A2EC3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403247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9637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4A7A1-3430-4E68-87E2-431788A2EC3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230298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C4A7A1-3430-4E68-87E2-431788A2EC3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2048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4A7A1-3430-4E68-87E2-431788A2EC3F}"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108460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4A7A1-3430-4E68-87E2-431788A2EC3F}"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341943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4A7A1-3430-4E68-87E2-431788A2EC3F}"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121170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4A7A1-3430-4E68-87E2-431788A2EC3F}"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116431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C4A7A1-3430-4E68-87E2-431788A2EC3F}"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224740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C4A7A1-3430-4E68-87E2-431788A2EC3F}"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3DEA9-E19F-43A2-8E5C-7D4BBF8B556E}" type="slidenum">
              <a:rPr lang="en-GB" smtClean="0"/>
              <a:t>‹#›</a:t>
            </a:fld>
            <a:endParaRPr lang="en-GB"/>
          </a:p>
        </p:txBody>
      </p:sp>
    </p:spTree>
    <p:extLst>
      <p:ext uri="{BB962C8B-B14F-4D97-AF65-F5344CB8AC3E}">
        <p14:creationId xmlns:p14="http://schemas.microsoft.com/office/powerpoint/2010/main" val="63948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4A7A1-3430-4E68-87E2-431788A2EC3F}" type="datetimeFigureOut">
              <a:rPr lang="en-GB" smtClean="0"/>
              <a:t>21/05/2018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3DEA9-E19F-43A2-8E5C-7D4BBF8B556E}" type="slidenum">
              <a:rPr lang="en-GB" smtClean="0"/>
              <a:t>‹#›</a:t>
            </a:fld>
            <a:endParaRPr lang="en-GB"/>
          </a:p>
        </p:txBody>
      </p:sp>
    </p:spTree>
    <p:extLst>
      <p:ext uri="{BB962C8B-B14F-4D97-AF65-F5344CB8AC3E}">
        <p14:creationId xmlns:p14="http://schemas.microsoft.com/office/powerpoint/2010/main" val="33704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britannic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ahayana buddhism">
            <a:extLst>
              <a:ext uri="{FF2B5EF4-FFF2-40B4-BE49-F238E27FC236}">
                <a16:creationId xmlns:a16="http://schemas.microsoft.com/office/drawing/2014/main" id="{3052E32F-B743-4181-BA88-5319A41D9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CC817A-B0C8-4E91-81F7-D8CED0FAE1BE}"/>
              </a:ext>
            </a:extLst>
          </p:cNvPr>
          <p:cNvSpPr/>
          <p:nvPr/>
        </p:nvSpPr>
        <p:spPr>
          <a:xfrm>
            <a:off x="-96982" y="4530436"/>
            <a:ext cx="9240982" cy="232756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Cooper Black" panose="0208090404030B020404" pitchFamily="18" charset="0"/>
              </a:rPr>
              <a:t>The development of Mahayana Buddhism</a:t>
            </a:r>
          </a:p>
        </p:txBody>
      </p:sp>
    </p:spTree>
    <p:extLst>
      <p:ext uri="{BB962C8B-B14F-4D97-AF65-F5344CB8AC3E}">
        <p14:creationId xmlns:p14="http://schemas.microsoft.com/office/powerpoint/2010/main" val="29078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556792"/>
            <a:ext cx="4281544" cy="537839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800" dirty="0" err="1">
                <a:latin typeface="Cooper Black" panose="0208090404030B020404" pitchFamily="18" charset="0"/>
              </a:rPr>
              <a:t>Arhats</a:t>
            </a:r>
            <a:r>
              <a:rPr lang="en-GB" sz="2800" dirty="0">
                <a:latin typeface="Cooper Black" panose="0208090404030B020404" pitchFamily="18" charset="0"/>
              </a:rPr>
              <a:t> in Theravada Buddhism</a:t>
            </a:r>
          </a:p>
          <a:p>
            <a:pPr algn="ctr"/>
            <a:endParaRPr lang="en-GB" sz="200" b="1" dirty="0"/>
          </a:p>
          <a:p>
            <a:r>
              <a:rPr lang="en-GB" sz="2200" dirty="0"/>
              <a:t>It is not possible to become a Buddha/Bodhisattva: these terms refer to the journey of the Historical Buddha and his previous incarnations.</a:t>
            </a:r>
          </a:p>
          <a:p>
            <a:endParaRPr lang="en-GB" sz="1050" dirty="0"/>
          </a:p>
          <a:p>
            <a:r>
              <a:rPr lang="en-GB" sz="2200" dirty="0"/>
              <a:t>Theravada Buddhists aim to become saints: known as </a:t>
            </a:r>
            <a:r>
              <a:rPr lang="en-GB" sz="2200" dirty="0" err="1"/>
              <a:t>Arhats</a:t>
            </a:r>
            <a:r>
              <a:rPr lang="en-GB" sz="2200" dirty="0"/>
              <a:t>/Arahants.</a:t>
            </a:r>
          </a:p>
          <a:p>
            <a:endParaRPr lang="en-GB" sz="1100" dirty="0"/>
          </a:p>
          <a:p>
            <a:r>
              <a:rPr lang="en-GB" sz="2200" dirty="0"/>
              <a:t>This process has four stages, which involve being liberated from 10 fetters (bonds/limitations/shackles)</a:t>
            </a:r>
          </a:p>
          <a:p>
            <a:endParaRPr lang="en-GB" sz="22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81" y="116632"/>
            <a:ext cx="2165084" cy="1329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750"/>
          <a:stretch/>
        </p:blipFill>
        <p:spPr bwMode="auto">
          <a:xfrm>
            <a:off x="2347181" y="116633"/>
            <a:ext cx="1934363" cy="133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Rounded Corners 1">
            <a:extLst>
              <a:ext uri="{FF2B5EF4-FFF2-40B4-BE49-F238E27FC236}">
                <a16:creationId xmlns:a16="http://schemas.microsoft.com/office/drawing/2014/main" id="{AC815F77-7704-41E5-BFBE-832E0BA5D726}"/>
              </a:ext>
            </a:extLst>
          </p:cNvPr>
          <p:cNvSpPr/>
          <p:nvPr/>
        </p:nvSpPr>
        <p:spPr>
          <a:xfrm>
            <a:off x="4461164" y="116632"/>
            <a:ext cx="4558145" cy="6588968"/>
          </a:xfrm>
          <a:prstGeom prst="round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err="1">
                <a:solidFill>
                  <a:schemeClr val="tx1"/>
                </a:solidFill>
                <a:latin typeface="Cooper Black" panose="0208090404030B020404" pitchFamily="18" charset="0"/>
              </a:rPr>
              <a:t>Arhat</a:t>
            </a:r>
            <a:r>
              <a:rPr lang="en-GB" sz="6600" dirty="0">
                <a:solidFill>
                  <a:schemeClr val="tx1"/>
                </a:solidFill>
                <a:latin typeface="Cooper Black" panose="0208090404030B020404" pitchFamily="18" charset="0"/>
              </a:rPr>
              <a:t>:</a:t>
            </a:r>
          </a:p>
          <a:p>
            <a:pPr algn="ctr"/>
            <a:r>
              <a:rPr lang="en-GB" sz="4400" dirty="0">
                <a:solidFill>
                  <a:schemeClr val="tx1"/>
                </a:solidFill>
                <a:latin typeface="Cooper Black" panose="0208090404030B020404" pitchFamily="18" charset="0"/>
              </a:rPr>
              <a:t>Where have you heard this term before? </a:t>
            </a:r>
          </a:p>
          <a:p>
            <a:pPr algn="ctr"/>
            <a:r>
              <a:rPr lang="en-GB" sz="4400" dirty="0">
                <a:solidFill>
                  <a:schemeClr val="tx1"/>
                </a:solidFill>
                <a:latin typeface="Cooper Black" panose="0208090404030B020404" pitchFamily="18" charset="0"/>
              </a:rPr>
              <a:t>What do you already know?</a:t>
            </a:r>
          </a:p>
        </p:txBody>
      </p:sp>
    </p:spTree>
    <p:extLst>
      <p:ext uri="{BB962C8B-B14F-4D97-AF65-F5344CB8AC3E}">
        <p14:creationId xmlns:p14="http://schemas.microsoft.com/office/powerpoint/2010/main" val="30192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1544" y="0"/>
            <a:ext cx="4862456" cy="70173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solidFill>
                  <a:schemeClr val="accent4">
                    <a:lumMod val="75000"/>
                  </a:schemeClr>
                </a:solidFill>
              </a:rPr>
              <a:t>A </a:t>
            </a:r>
            <a:r>
              <a:rPr lang="en-GB" b="1" dirty="0">
                <a:solidFill>
                  <a:schemeClr val="accent4">
                    <a:lumMod val="75000"/>
                  </a:schemeClr>
                </a:solidFill>
              </a:rPr>
              <a:t>Stream-enterer</a:t>
            </a:r>
            <a:r>
              <a:rPr lang="en-GB" dirty="0">
                <a:solidFill>
                  <a:schemeClr val="accent4">
                    <a:lumMod val="75000"/>
                  </a:schemeClr>
                </a:solidFill>
              </a:rPr>
              <a:t> (Sotapanna) is free from:</a:t>
            </a:r>
          </a:p>
          <a:p>
            <a:r>
              <a:rPr lang="en-GB" dirty="0">
                <a:solidFill>
                  <a:schemeClr val="tx1"/>
                </a:solidFill>
              </a:rPr>
              <a:t>1. Identity view</a:t>
            </a:r>
          </a:p>
          <a:p>
            <a:r>
              <a:rPr lang="en-GB" dirty="0">
                <a:solidFill>
                  <a:schemeClr val="tx1"/>
                </a:solidFill>
              </a:rPr>
              <a:t>2. Attachment to rites and rituals</a:t>
            </a:r>
          </a:p>
          <a:p>
            <a:r>
              <a:rPr lang="en-GB" dirty="0">
                <a:solidFill>
                  <a:schemeClr val="tx1"/>
                </a:solidFill>
              </a:rPr>
              <a:t>3. Doubt about the teachings</a:t>
            </a:r>
            <a:br>
              <a:rPr lang="en-GB" dirty="0">
                <a:solidFill>
                  <a:schemeClr val="tx1"/>
                </a:solidFill>
              </a:rPr>
            </a:br>
            <a:r>
              <a:rPr lang="en-GB" dirty="0">
                <a:solidFill>
                  <a:schemeClr val="tx1"/>
                </a:solidFill>
              </a:rPr>
              <a:t>They are at the beginning of their journey.</a:t>
            </a:r>
          </a:p>
          <a:p>
            <a:r>
              <a:rPr lang="en-GB" dirty="0">
                <a:solidFill>
                  <a:schemeClr val="accent1">
                    <a:lumMod val="75000"/>
                  </a:schemeClr>
                </a:solidFill>
              </a:rPr>
              <a:t>A </a:t>
            </a:r>
            <a:r>
              <a:rPr lang="en-GB" b="1" dirty="0">
                <a:solidFill>
                  <a:schemeClr val="accent1">
                    <a:lumMod val="75000"/>
                  </a:schemeClr>
                </a:solidFill>
              </a:rPr>
              <a:t>Once-returner</a:t>
            </a:r>
            <a:r>
              <a:rPr lang="en-GB" dirty="0">
                <a:solidFill>
                  <a:schemeClr val="accent1">
                    <a:lumMod val="75000"/>
                  </a:schemeClr>
                </a:solidFill>
              </a:rPr>
              <a:t> (</a:t>
            </a:r>
            <a:r>
              <a:rPr lang="en-GB" dirty="0" err="1">
                <a:solidFill>
                  <a:schemeClr val="accent1">
                    <a:lumMod val="75000"/>
                  </a:schemeClr>
                </a:solidFill>
              </a:rPr>
              <a:t>Sakadagami</a:t>
            </a:r>
            <a:r>
              <a:rPr lang="en-GB" dirty="0">
                <a:solidFill>
                  <a:schemeClr val="accent1">
                    <a:lumMod val="75000"/>
                  </a:schemeClr>
                </a:solidFill>
              </a:rPr>
              <a:t>) has greatly reduced:</a:t>
            </a:r>
          </a:p>
          <a:p>
            <a:r>
              <a:rPr lang="en-GB" dirty="0">
                <a:solidFill>
                  <a:schemeClr val="tx1"/>
                </a:solidFill>
              </a:rPr>
              <a:t>4. Sensual desire</a:t>
            </a:r>
          </a:p>
          <a:p>
            <a:r>
              <a:rPr lang="en-GB" dirty="0">
                <a:solidFill>
                  <a:schemeClr val="tx1"/>
                </a:solidFill>
              </a:rPr>
              <a:t>5. Ill will</a:t>
            </a:r>
            <a:br>
              <a:rPr lang="en-GB" dirty="0">
                <a:solidFill>
                  <a:schemeClr val="tx1"/>
                </a:solidFill>
              </a:rPr>
            </a:br>
            <a:r>
              <a:rPr lang="en-GB" dirty="0">
                <a:solidFill>
                  <a:schemeClr val="tx1"/>
                </a:solidFill>
              </a:rPr>
              <a:t>They will be reborn just one more time.</a:t>
            </a:r>
          </a:p>
          <a:p>
            <a:r>
              <a:rPr lang="en-GB" dirty="0">
                <a:solidFill>
                  <a:srgbClr val="FF0000"/>
                </a:solidFill>
              </a:rPr>
              <a:t>A </a:t>
            </a:r>
            <a:r>
              <a:rPr lang="en-GB" b="1" dirty="0">
                <a:solidFill>
                  <a:srgbClr val="FF0000"/>
                </a:solidFill>
              </a:rPr>
              <a:t>Non-returner</a:t>
            </a:r>
            <a:r>
              <a:rPr lang="en-GB" dirty="0">
                <a:solidFill>
                  <a:srgbClr val="FF0000"/>
                </a:solidFill>
              </a:rPr>
              <a:t> (Anāgāmi) is free from:</a:t>
            </a:r>
          </a:p>
          <a:p>
            <a:r>
              <a:rPr lang="en-GB" dirty="0">
                <a:solidFill>
                  <a:schemeClr val="tx1"/>
                </a:solidFill>
              </a:rPr>
              <a:t>4. Sensual desire</a:t>
            </a:r>
          </a:p>
          <a:p>
            <a:r>
              <a:rPr lang="en-GB" dirty="0">
                <a:solidFill>
                  <a:schemeClr val="tx1"/>
                </a:solidFill>
              </a:rPr>
              <a:t>5. Ill will</a:t>
            </a:r>
          </a:p>
          <a:p>
            <a:r>
              <a:rPr lang="en-GB" dirty="0">
                <a:solidFill>
                  <a:schemeClr val="tx1"/>
                </a:solidFill>
              </a:rPr>
              <a:t>They will be reborn only in a heavenly realm.</a:t>
            </a:r>
          </a:p>
          <a:p>
            <a:r>
              <a:rPr lang="en-GB" dirty="0">
                <a:solidFill>
                  <a:schemeClr val="accent6">
                    <a:lumMod val="75000"/>
                  </a:schemeClr>
                </a:solidFill>
              </a:rPr>
              <a:t>An </a:t>
            </a:r>
            <a:r>
              <a:rPr lang="en-GB" b="1" dirty="0" err="1">
                <a:solidFill>
                  <a:schemeClr val="accent6">
                    <a:lumMod val="75000"/>
                  </a:schemeClr>
                </a:solidFill>
              </a:rPr>
              <a:t>Arhat</a:t>
            </a:r>
            <a:r>
              <a:rPr lang="en-GB" dirty="0">
                <a:solidFill>
                  <a:schemeClr val="accent6">
                    <a:lumMod val="75000"/>
                  </a:schemeClr>
                </a:solidFill>
              </a:rPr>
              <a:t>/</a:t>
            </a:r>
            <a:r>
              <a:rPr lang="en-GB" b="1" dirty="0">
                <a:solidFill>
                  <a:schemeClr val="accent6">
                    <a:lumMod val="75000"/>
                  </a:schemeClr>
                </a:solidFill>
              </a:rPr>
              <a:t>Arahant</a:t>
            </a:r>
            <a:r>
              <a:rPr lang="en-GB" dirty="0">
                <a:solidFill>
                  <a:schemeClr val="accent6">
                    <a:lumMod val="75000"/>
                  </a:schemeClr>
                </a:solidFill>
              </a:rPr>
              <a:t> is free from all of the five lower fetters and the five higher fetters, which are:</a:t>
            </a:r>
            <a:br>
              <a:rPr lang="en-GB" dirty="0">
                <a:solidFill>
                  <a:schemeClr val="accent6">
                    <a:lumMod val="75000"/>
                  </a:schemeClr>
                </a:solidFill>
              </a:rPr>
            </a:br>
            <a:r>
              <a:rPr lang="en-GB" dirty="0">
                <a:solidFill>
                  <a:schemeClr val="tx1"/>
                </a:solidFill>
              </a:rPr>
              <a:t>6. Craving for prosperity in the material world</a:t>
            </a:r>
          </a:p>
          <a:p>
            <a:r>
              <a:rPr lang="en-GB" dirty="0">
                <a:solidFill>
                  <a:schemeClr val="tx1"/>
                </a:solidFill>
              </a:rPr>
              <a:t>7. Craving for existence in the ideal world (heaven) </a:t>
            </a:r>
            <a:r>
              <a:rPr lang="en-GB" sz="1600" dirty="0">
                <a:solidFill>
                  <a:srgbClr val="C00000"/>
                </a:solidFill>
              </a:rPr>
              <a:t>[very different to Pure Land Buddhism]</a:t>
            </a:r>
          </a:p>
          <a:p>
            <a:r>
              <a:rPr lang="en-GB" dirty="0">
                <a:solidFill>
                  <a:schemeClr val="tx1"/>
                </a:solidFill>
              </a:rPr>
              <a:t>8. Conceit</a:t>
            </a:r>
          </a:p>
          <a:p>
            <a:r>
              <a:rPr lang="en-GB" dirty="0">
                <a:solidFill>
                  <a:schemeClr val="tx1"/>
                </a:solidFill>
              </a:rPr>
              <a:t>9. Restlessness</a:t>
            </a:r>
          </a:p>
          <a:p>
            <a:r>
              <a:rPr lang="en-GB" dirty="0">
                <a:solidFill>
                  <a:schemeClr val="tx1"/>
                </a:solidFill>
              </a:rPr>
              <a:t>10. Ignorance</a:t>
            </a:r>
          </a:p>
          <a:p>
            <a:r>
              <a:rPr lang="en-GB" dirty="0">
                <a:solidFill>
                  <a:schemeClr val="tx1"/>
                </a:solidFill>
              </a:rPr>
              <a:t>They have achieved nirvana and so they will not be reborn.</a:t>
            </a:r>
          </a:p>
          <a:p>
            <a:endParaRPr lang="en-GB" dirty="0">
              <a:solidFill>
                <a:schemeClr val="tx1"/>
              </a:solidFill>
            </a:endParaRPr>
          </a:p>
        </p:txBody>
      </p:sp>
      <p:sp>
        <p:nvSpPr>
          <p:cNvPr id="5" name="TextBox 4"/>
          <p:cNvSpPr txBox="1"/>
          <p:nvPr/>
        </p:nvSpPr>
        <p:spPr>
          <a:xfrm>
            <a:off x="1" y="1556792"/>
            <a:ext cx="4281544" cy="537839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800" dirty="0" err="1">
                <a:latin typeface="Cooper Black" panose="0208090404030B020404" pitchFamily="18" charset="0"/>
              </a:rPr>
              <a:t>Arhats</a:t>
            </a:r>
            <a:r>
              <a:rPr lang="en-GB" sz="2800" dirty="0">
                <a:latin typeface="Cooper Black" panose="0208090404030B020404" pitchFamily="18" charset="0"/>
              </a:rPr>
              <a:t> in Theravada Buddhism</a:t>
            </a:r>
          </a:p>
          <a:p>
            <a:pPr algn="ctr"/>
            <a:endParaRPr lang="en-GB" sz="200" b="1" dirty="0"/>
          </a:p>
          <a:p>
            <a:r>
              <a:rPr lang="en-GB" sz="2200" dirty="0"/>
              <a:t>It is not possible to become a Buddha/Bodhisattva: these terms refer to the journey of the Historical Buddha and his previous incarnations.</a:t>
            </a:r>
          </a:p>
          <a:p>
            <a:endParaRPr lang="en-GB" sz="1050" dirty="0"/>
          </a:p>
          <a:p>
            <a:r>
              <a:rPr lang="en-GB" sz="2200" dirty="0"/>
              <a:t>Theravada Buddhists aim to become saints: known as </a:t>
            </a:r>
            <a:r>
              <a:rPr lang="en-GB" sz="2200" dirty="0" err="1"/>
              <a:t>Arhats</a:t>
            </a:r>
            <a:r>
              <a:rPr lang="en-GB" sz="2200" dirty="0"/>
              <a:t>/Arahants.</a:t>
            </a:r>
          </a:p>
          <a:p>
            <a:endParaRPr lang="en-GB" sz="1100" dirty="0"/>
          </a:p>
          <a:p>
            <a:r>
              <a:rPr lang="en-GB" sz="2200" dirty="0"/>
              <a:t>This process has four stages, which involve being liberated from 10 fetters (bonds/limitations/shackles)</a:t>
            </a:r>
          </a:p>
          <a:p>
            <a:endParaRPr lang="en-GB" sz="22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81" y="116632"/>
            <a:ext cx="2165084" cy="1329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750"/>
          <a:stretch/>
        </p:blipFill>
        <p:spPr bwMode="auto">
          <a:xfrm>
            <a:off x="2347181" y="116633"/>
            <a:ext cx="1934363" cy="133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0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500"/>
                                        <p:tgtEl>
                                          <p:spTgt spid="3">
                                            <p:txEl>
                                              <p:pRg st="7" end="7"/>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500"/>
                                        <p:tgtEl>
                                          <p:spTgt spid="3">
                                            <p:txEl>
                                              <p:pRg st="8" end="8"/>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5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anim calcmode="lin" valueType="num">
                                      <p:cBhvr>
                                        <p:cTn id="6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1000"/>
                                        <p:tgtEl>
                                          <p:spTgt spid="3">
                                            <p:txEl>
                                              <p:pRg st="12" end="12"/>
                                            </p:txEl>
                                          </p:spTgt>
                                        </p:tgtEl>
                                      </p:cBhvr>
                                    </p:animEffect>
                                    <p:anim calcmode="lin" valueType="num">
                                      <p:cBhvr>
                                        <p:cTn id="6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fade">
                                      <p:cBhvr>
                                        <p:cTn id="75" dur="1000"/>
                                        <p:tgtEl>
                                          <p:spTgt spid="3">
                                            <p:txEl>
                                              <p:pRg st="14" end="14"/>
                                            </p:txEl>
                                          </p:spTgt>
                                        </p:tgtEl>
                                      </p:cBhvr>
                                    </p:animEffect>
                                    <p:anim calcmode="lin" valueType="num">
                                      <p:cBhvr>
                                        <p:cTn id="7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fade">
                                      <p:cBhvr>
                                        <p:cTn id="80" dur="1000"/>
                                        <p:tgtEl>
                                          <p:spTgt spid="3">
                                            <p:txEl>
                                              <p:pRg st="15" end="15"/>
                                            </p:txEl>
                                          </p:spTgt>
                                        </p:tgtEl>
                                      </p:cBhvr>
                                    </p:animEffect>
                                    <p:anim calcmode="lin" valueType="num">
                                      <p:cBhvr>
                                        <p:cTn id="8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fade">
                                      <p:cBhvr>
                                        <p:cTn id="85" dur="1000"/>
                                        <p:tgtEl>
                                          <p:spTgt spid="3">
                                            <p:txEl>
                                              <p:pRg st="16" end="16"/>
                                            </p:txEl>
                                          </p:spTgt>
                                        </p:tgtEl>
                                      </p:cBhvr>
                                    </p:animEffect>
                                    <p:anim calcmode="lin" valueType="num">
                                      <p:cBhvr>
                                        <p:cTn id="8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venn diagram template">
            <a:extLst>
              <a:ext uri="{FF2B5EF4-FFF2-40B4-BE49-F238E27FC236}">
                <a16:creationId xmlns:a16="http://schemas.microsoft.com/office/drawing/2014/main" id="{E9D5FB91-B7C6-4538-93C7-073648293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693"/>
            <a:ext cx="4932218" cy="3503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9F3BA0-55C1-4DC6-A94E-89EE1F83541E}"/>
              </a:ext>
            </a:extLst>
          </p:cNvPr>
          <p:cNvSpPr>
            <a:spLocks noGrp="1"/>
          </p:cNvSpPr>
          <p:nvPr>
            <p:ph type="title"/>
          </p:nvPr>
        </p:nvSpPr>
        <p:spPr>
          <a:xfrm>
            <a:off x="207818" y="157307"/>
            <a:ext cx="8714509" cy="1325563"/>
          </a:xfrm>
          <a:solidFill>
            <a:schemeClr val="tx2">
              <a:lumMod val="20000"/>
              <a:lumOff val="80000"/>
            </a:schemeClr>
          </a:solidFill>
          <a:ln w="57150">
            <a:solidFill>
              <a:schemeClr val="tx1"/>
            </a:solidFill>
          </a:ln>
        </p:spPr>
        <p:txBody>
          <a:bodyPr/>
          <a:lstStyle/>
          <a:p>
            <a:pPr algn="ctr"/>
            <a:r>
              <a:rPr lang="en-GB" dirty="0">
                <a:latin typeface="Cooper Black" panose="0208090404030B020404" pitchFamily="18" charset="0"/>
              </a:rPr>
              <a:t>Compare and contrast the </a:t>
            </a:r>
            <a:r>
              <a:rPr lang="en-GB" dirty="0" err="1">
                <a:latin typeface="Cooper Black" panose="0208090404030B020404" pitchFamily="18" charset="0"/>
              </a:rPr>
              <a:t>arhat</a:t>
            </a:r>
            <a:r>
              <a:rPr lang="en-GB" dirty="0">
                <a:latin typeface="Cooper Black" panose="0208090404030B020404" pitchFamily="18" charset="0"/>
              </a:rPr>
              <a:t> with the bodhisattva</a:t>
            </a:r>
          </a:p>
        </p:txBody>
      </p:sp>
      <p:sp>
        <p:nvSpPr>
          <p:cNvPr id="4" name="Rectangle: Rounded Corners 3">
            <a:extLst>
              <a:ext uri="{FF2B5EF4-FFF2-40B4-BE49-F238E27FC236}">
                <a16:creationId xmlns:a16="http://schemas.microsoft.com/office/drawing/2014/main" id="{CC9D1886-7E3B-47F0-91E4-A50250C56A19}"/>
              </a:ext>
            </a:extLst>
          </p:cNvPr>
          <p:cNvSpPr/>
          <p:nvPr/>
        </p:nvSpPr>
        <p:spPr>
          <a:xfrm>
            <a:off x="4807526" y="1676400"/>
            <a:ext cx="4114801" cy="493221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Use the following to help you complete a </a:t>
            </a:r>
            <a:r>
              <a:rPr lang="en-GB" sz="2800" b="1" dirty="0" err="1">
                <a:solidFill>
                  <a:schemeClr val="tx1"/>
                </a:solidFill>
              </a:rPr>
              <a:t>venn</a:t>
            </a:r>
            <a:r>
              <a:rPr lang="en-GB" sz="2800" b="1" dirty="0">
                <a:solidFill>
                  <a:schemeClr val="tx1"/>
                </a:solidFill>
              </a:rPr>
              <a:t> diagram comparing the two:</a:t>
            </a:r>
          </a:p>
          <a:p>
            <a:pPr marL="457200" indent="-457200">
              <a:buAutoNum type="alphaLcParenR"/>
            </a:pPr>
            <a:r>
              <a:rPr lang="en-GB" sz="2800" dirty="0" err="1">
                <a:solidFill>
                  <a:schemeClr val="tx1"/>
                </a:solidFill>
              </a:rPr>
              <a:t>Arhats</a:t>
            </a:r>
            <a:r>
              <a:rPr lang="en-GB" sz="2800" dirty="0">
                <a:solidFill>
                  <a:schemeClr val="tx1"/>
                </a:solidFill>
              </a:rPr>
              <a:t> vs Bodhisattvas table</a:t>
            </a:r>
          </a:p>
          <a:p>
            <a:pPr marL="457200" indent="-457200">
              <a:buFontTx/>
              <a:buAutoNum type="alphaLcParenR"/>
            </a:pPr>
            <a:r>
              <a:rPr lang="en-GB" sz="2800" dirty="0">
                <a:solidFill>
                  <a:schemeClr val="tx1"/>
                </a:solidFill>
              </a:rPr>
              <a:t>Rupert Gethin p.229-231</a:t>
            </a:r>
          </a:p>
          <a:p>
            <a:pPr marL="457200" indent="-457200">
              <a:buAutoNum type="alphaLcParenR"/>
            </a:pPr>
            <a:r>
              <a:rPr lang="en-GB" sz="2800" dirty="0" err="1">
                <a:solidFill>
                  <a:schemeClr val="tx1"/>
                </a:solidFill>
              </a:rPr>
              <a:t>Powerpoint</a:t>
            </a:r>
            <a:r>
              <a:rPr lang="en-GB" sz="2800" dirty="0">
                <a:solidFill>
                  <a:schemeClr val="tx1"/>
                </a:solidFill>
              </a:rPr>
              <a:t> print out</a:t>
            </a:r>
          </a:p>
          <a:p>
            <a:pPr marL="457200" indent="-457200">
              <a:buAutoNum type="alphaLcParenR"/>
            </a:pPr>
            <a:r>
              <a:rPr lang="en-GB" sz="2800" dirty="0">
                <a:solidFill>
                  <a:schemeClr val="tx1"/>
                </a:solidFill>
              </a:rPr>
              <a:t>Your learning so far</a:t>
            </a:r>
          </a:p>
          <a:p>
            <a:pPr marL="457200" indent="-457200">
              <a:buAutoNum type="alphaLcParenR"/>
            </a:pPr>
            <a:endParaRPr lang="en-GB" sz="2800" dirty="0">
              <a:solidFill>
                <a:schemeClr val="tx1"/>
              </a:solidFill>
            </a:endParaRPr>
          </a:p>
        </p:txBody>
      </p:sp>
    </p:spTree>
    <p:extLst>
      <p:ext uri="{BB962C8B-B14F-4D97-AF65-F5344CB8AC3E}">
        <p14:creationId xmlns:p14="http://schemas.microsoft.com/office/powerpoint/2010/main" val="422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ven bhikkhu bodhi">
            <a:extLst>
              <a:ext uri="{FF2B5EF4-FFF2-40B4-BE49-F238E27FC236}">
                <a16:creationId xmlns:a16="http://schemas.microsoft.com/office/drawing/2014/main" id="{C08EDF32-3F25-4D53-B17C-ABBB962B3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7549">
            <a:off x="5661313" y="1334366"/>
            <a:ext cx="32194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F0E5C5-64B1-459D-A834-73CCD4436FE3}"/>
              </a:ext>
            </a:extLst>
          </p:cNvPr>
          <p:cNvSpPr>
            <a:spLocks noGrp="1"/>
          </p:cNvSpPr>
          <p:nvPr>
            <p:ph type="title"/>
          </p:nvPr>
        </p:nvSpPr>
        <p:spPr>
          <a:xfrm>
            <a:off x="263236" y="212726"/>
            <a:ext cx="8617527" cy="989814"/>
          </a:xfrm>
          <a:solidFill>
            <a:schemeClr val="accent1">
              <a:lumMod val="20000"/>
              <a:lumOff val="80000"/>
            </a:schemeClr>
          </a:solidFill>
          <a:ln w="57150">
            <a:solidFill>
              <a:schemeClr val="tx1"/>
            </a:solidFill>
          </a:ln>
        </p:spPr>
        <p:txBody>
          <a:bodyPr>
            <a:noAutofit/>
          </a:bodyPr>
          <a:lstStyle/>
          <a:p>
            <a:pPr algn="ctr"/>
            <a:r>
              <a:rPr lang="en-GB" sz="3200" dirty="0">
                <a:latin typeface="Cooper Black" panose="0208090404030B020404" pitchFamily="18" charset="0"/>
              </a:rPr>
              <a:t>Optional extra reading to make you smarter (guaranteed)</a:t>
            </a:r>
          </a:p>
        </p:txBody>
      </p:sp>
      <p:sp>
        <p:nvSpPr>
          <p:cNvPr id="3" name="Content Placeholder 2">
            <a:extLst>
              <a:ext uri="{FF2B5EF4-FFF2-40B4-BE49-F238E27FC236}">
                <a16:creationId xmlns:a16="http://schemas.microsoft.com/office/drawing/2014/main" id="{37ED6445-4FA6-44C5-B9B7-2FFB0B6EFA5A}"/>
              </a:ext>
            </a:extLst>
          </p:cNvPr>
          <p:cNvSpPr>
            <a:spLocks noGrp="1"/>
          </p:cNvSpPr>
          <p:nvPr>
            <p:ph idx="1"/>
          </p:nvPr>
        </p:nvSpPr>
        <p:spPr>
          <a:xfrm>
            <a:off x="263236" y="1228291"/>
            <a:ext cx="6428509" cy="1180812"/>
          </a:xfrm>
        </p:spPr>
        <p:txBody>
          <a:bodyPr>
            <a:normAutofit lnSpcReduction="10000"/>
          </a:bodyPr>
          <a:lstStyle/>
          <a:p>
            <a:pPr marL="0" indent="0">
              <a:buNone/>
            </a:pPr>
            <a:r>
              <a:rPr lang="en-GB" b="1" dirty="0"/>
              <a:t>Ven. </a:t>
            </a:r>
            <a:r>
              <a:rPr lang="en-GB" b="1" dirty="0" err="1"/>
              <a:t>Bikkhu</a:t>
            </a:r>
            <a:r>
              <a:rPr lang="en-GB" b="1" dirty="0"/>
              <a:t> Bodhi</a:t>
            </a:r>
            <a:r>
              <a:rPr lang="en-GB" dirty="0"/>
              <a:t>, in his book                       </a:t>
            </a:r>
            <a:r>
              <a:rPr lang="en-GB" i="1" dirty="0"/>
              <a:t>Arahants, Bodhisattvas and Buddhas </a:t>
            </a:r>
            <a:r>
              <a:rPr lang="en-GB" dirty="0"/>
              <a:t>states:</a:t>
            </a:r>
          </a:p>
        </p:txBody>
      </p:sp>
      <p:sp>
        <p:nvSpPr>
          <p:cNvPr id="4" name="Speech Bubble: Rectangle with Corners Rounded 3">
            <a:extLst>
              <a:ext uri="{FF2B5EF4-FFF2-40B4-BE49-F238E27FC236}">
                <a16:creationId xmlns:a16="http://schemas.microsoft.com/office/drawing/2014/main" id="{4E5E10B5-012F-4FD2-BDED-281E68CF0C3B}"/>
              </a:ext>
            </a:extLst>
          </p:cNvPr>
          <p:cNvSpPr/>
          <p:nvPr/>
        </p:nvSpPr>
        <p:spPr>
          <a:xfrm>
            <a:off x="387927" y="2409103"/>
            <a:ext cx="5486401" cy="4130242"/>
          </a:xfrm>
          <a:prstGeom prst="wedgeRoundRectCallout">
            <a:avLst>
              <a:gd name="adj1" fmla="val 63731"/>
              <a:gd name="adj2" fmla="val -2474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“The arahant ideal and the bodhisattva ideal are often considered the respective guiding ideals of </a:t>
            </a:r>
            <a:r>
              <a:rPr lang="en-GB" sz="2400" i="1" dirty="0" err="1">
                <a:solidFill>
                  <a:schemeClr val="tx1"/>
                </a:solidFill>
              </a:rPr>
              <a:t>Theravāda</a:t>
            </a:r>
            <a:r>
              <a:rPr lang="en-GB" sz="2400" i="1" dirty="0">
                <a:solidFill>
                  <a:schemeClr val="tx1"/>
                </a:solidFill>
              </a:rPr>
              <a:t> Buddhism and </a:t>
            </a:r>
            <a:r>
              <a:rPr lang="en-GB" sz="2400" i="1" dirty="0" err="1">
                <a:solidFill>
                  <a:schemeClr val="tx1"/>
                </a:solidFill>
              </a:rPr>
              <a:t>Mahāyāna</a:t>
            </a:r>
            <a:r>
              <a:rPr lang="en-GB" sz="2400" i="1" dirty="0">
                <a:solidFill>
                  <a:schemeClr val="tx1"/>
                </a:solidFill>
              </a:rPr>
              <a:t> Buddhism. This assumption is </a:t>
            </a:r>
            <a:r>
              <a:rPr lang="en-GB" sz="2400" b="1" i="1" dirty="0">
                <a:solidFill>
                  <a:schemeClr val="tx1"/>
                </a:solidFill>
              </a:rPr>
              <a:t>not entirely correct</a:t>
            </a:r>
            <a:r>
              <a:rPr lang="en-GB" sz="2400" i="1" dirty="0">
                <a:solidFill>
                  <a:schemeClr val="tx1"/>
                </a:solidFill>
              </a:rPr>
              <a:t>, for the </a:t>
            </a:r>
            <a:r>
              <a:rPr lang="en-GB" sz="2400" i="1" dirty="0" err="1">
                <a:solidFill>
                  <a:schemeClr val="tx1"/>
                </a:solidFill>
              </a:rPr>
              <a:t>Theravāda</a:t>
            </a:r>
            <a:r>
              <a:rPr lang="en-GB" sz="2400" i="1" dirty="0">
                <a:solidFill>
                  <a:schemeClr val="tx1"/>
                </a:solidFill>
              </a:rPr>
              <a:t> tradition has absorbed the bodhisattva ideal into its framework and thus recognizes the validity of both </a:t>
            </a:r>
            <a:r>
              <a:rPr lang="en-GB" sz="2400" i="1" dirty="0" err="1">
                <a:solidFill>
                  <a:schemeClr val="tx1"/>
                </a:solidFill>
              </a:rPr>
              <a:t>arahantship</a:t>
            </a:r>
            <a:r>
              <a:rPr lang="en-GB" sz="2400" i="1" dirty="0">
                <a:solidFill>
                  <a:schemeClr val="tx1"/>
                </a:solidFill>
              </a:rPr>
              <a:t> and Buddhahood as objects of aspiration.”  </a:t>
            </a:r>
          </a:p>
        </p:txBody>
      </p:sp>
      <p:sp>
        <p:nvSpPr>
          <p:cNvPr id="5" name="Callout: Up Arrow 4">
            <a:extLst>
              <a:ext uri="{FF2B5EF4-FFF2-40B4-BE49-F238E27FC236}">
                <a16:creationId xmlns:a16="http://schemas.microsoft.com/office/drawing/2014/main" id="{43B63D20-FDF7-4386-820C-8C5F194425CD}"/>
              </a:ext>
            </a:extLst>
          </p:cNvPr>
          <p:cNvSpPr/>
          <p:nvPr/>
        </p:nvSpPr>
        <p:spPr>
          <a:xfrm>
            <a:off x="5999020" y="4433455"/>
            <a:ext cx="2881744" cy="1995054"/>
          </a:xfrm>
          <a:prstGeom prst="up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Bhikku</a:t>
            </a:r>
            <a:r>
              <a:rPr lang="en-GB" sz="2400" dirty="0">
                <a:solidFill>
                  <a:schemeClr val="tx1"/>
                </a:solidFill>
              </a:rPr>
              <a:t> Bodhi is an ordained </a:t>
            </a:r>
            <a:r>
              <a:rPr lang="en-GB" sz="2400" b="1" dirty="0">
                <a:solidFill>
                  <a:schemeClr val="tx1"/>
                </a:solidFill>
              </a:rPr>
              <a:t>Theravada </a:t>
            </a:r>
            <a:r>
              <a:rPr lang="en-GB" sz="2400" dirty="0">
                <a:solidFill>
                  <a:schemeClr val="tx1"/>
                </a:solidFill>
              </a:rPr>
              <a:t>monk.</a:t>
            </a:r>
          </a:p>
        </p:txBody>
      </p:sp>
    </p:spTree>
    <p:extLst>
      <p:ext uri="{BB962C8B-B14F-4D97-AF65-F5344CB8AC3E}">
        <p14:creationId xmlns:p14="http://schemas.microsoft.com/office/powerpoint/2010/main" val="4707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ven bhikkhu bodhi">
            <a:extLst>
              <a:ext uri="{FF2B5EF4-FFF2-40B4-BE49-F238E27FC236}">
                <a16:creationId xmlns:a16="http://schemas.microsoft.com/office/drawing/2014/main" id="{C08EDF32-3F25-4D53-B17C-ABBB962B3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7549">
            <a:off x="5661313" y="1334366"/>
            <a:ext cx="32194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F0E5C5-64B1-459D-A834-73CCD4436FE3}"/>
              </a:ext>
            </a:extLst>
          </p:cNvPr>
          <p:cNvSpPr>
            <a:spLocks noGrp="1"/>
          </p:cNvSpPr>
          <p:nvPr>
            <p:ph type="title"/>
          </p:nvPr>
        </p:nvSpPr>
        <p:spPr>
          <a:xfrm>
            <a:off x="263236" y="212726"/>
            <a:ext cx="8617527" cy="989814"/>
          </a:xfrm>
          <a:solidFill>
            <a:schemeClr val="accent1">
              <a:lumMod val="20000"/>
              <a:lumOff val="80000"/>
            </a:schemeClr>
          </a:solidFill>
          <a:ln w="57150">
            <a:solidFill>
              <a:schemeClr val="tx1"/>
            </a:solidFill>
          </a:ln>
        </p:spPr>
        <p:txBody>
          <a:bodyPr>
            <a:noAutofit/>
          </a:bodyPr>
          <a:lstStyle/>
          <a:p>
            <a:pPr algn="ctr"/>
            <a:r>
              <a:rPr lang="en-GB" sz="3200" dirty="0">
                <a:latin typeface="Cooper Black" panose="0208090404030B020404" pitchFamily="18" charset="0"/>
              </a:rPr>
              <a:t>Optional extra reading to make you smarter (guaranteed)</a:t>
            </a:r>
          </a:p>
        </p:txBody>
      </p:sp>
      <p:sp>
        <p:nvSpPr>
          <p:cNvPr id="3" name="Content Placeholder 2">
            <a:extLst>
              <a:ext uri="{FF2B5EF4-FFF2-40B4-BE49-F238E27FC236}">
                <a16:creationId xmlns:a16="http://schemas.microsoft.com/office/drawing/2014/main" id="{37ED6445-4FA6-44C5-B9B7-2FFB0B6EFA5A}"/>
              </a:ext>
            </a:extLst>
          </p:cNvPr>
          <p:cNvSpPr>
            <a:spLocks noGrp="1"/>
          </p:cNvSpPr>
          <p:nvPr>
            <p:ph idx="1"/>
          </p:nvPr>
        </p:nvSpPr>
        <p:spPr>
          <a:xfrm>
            <a:off x="263236" y="1228291"/>
            <a:ext cx="6428509" cy="1180812"/>
          </a:xfrm>
        </p:spPr>
        <p:txBody>
          <a:bodyPr>
            <a:normAutofit lnSpcReduction="10000"/>
          </a:bodyPr>
          <a:lstStyle/>
          <a:p>
            <a:pPr marL="0" indent="0">
              <a:buNone/>
            </a:pPr>
            <a:r>
              <a:rPr lang="en-GB" b="1" dirty="0"/>
              <a:t>Ven. </a:t>
            </a:r>
            <a:r>
              <a:rPr lang="en-GB" b="1" dirty="0" err="1"/>
              <a:t>Bikkhu</a:t>
            </a:r>
            <a:r>
              <a:rPr lang="en-GB" b="1" dirty="0"/>
              <a:t> Bodhi</a:t>
            </a:r>
            <a:r>
              <a:rPr lang="en-GB" dirty="0"/>
              <a:t>, in his book                       </a:t>
            </a:r>
            <a:r>
              <a:rPr lang="en-GB" i="1" dirty="0"/>
              <a:t>Arahants, Bodhisattvas and Buddhas </a:t>
            </a:r>
            <a:r>
              <a:rPr lang="en-GB" dirty="0"/>
              <a:t>states:</a:t>
            </a:r>
          </a:p>
        </p:txBody>
      </p:sp>
      <p:sp>
        <p:nvSpPr>
          <p:cNvPr id="4" name="Speech Bubble: Rectangle with Corners Rounded 3">
            <a:extLst>
              <a:ext uri="{FF2B5EF4-FFF2-40B4-BE49-F238E27FC236}">
                <a16:creationId xmlns:a16="http://schemas.microsoft.com/office/drawing/2014/main" id="{4E5E10B5-012F-4FD2-BDED-281E68CF0C3B}"/>
              </a:ext>
            </a:extLst>
          </p:cNvPr>
          <p:cNvSpPr/>
          <p:nvPr/>
        </p:nvSpPr>
        <p:spPr>
          <a:xfrm>
            <a:off x="387927" y="2409103"/>
            <a:ext cx="5486401" cy="4130242"/>
          </a:xfrm>
          <a:prstGeom prst="wedgeRoundRectCallout">
            <a:avLst>
              <a:gd name="adj1" fmla="val 63731"/>
              <a:gd name="adj2" fmla="val -2474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The arahant ideal and the bodhisattva ideal are often considered the respective guiding ideals of </a:t>
            </a:r>
            <a:r>
              <a:rPr lang="en-GB" sz="2400" i="1" dirty="0" err="1">
                <a:solidFill>
                  <a:schemeClr val="tx1"/>
                </a:solidFill>
              </a:rPr>
              <a:t>Theravāda</a:t>
            </a:r>
            <a:r>
              <a:rPr lang="en-GB" sz="2400" i="1" dirty="0">
                <a:solidFill>
                  <a:schemeClr val="tx1"/>
                </a:solidFill>
              </a:rPr>
              <a:t> Buddhism and </a:t>
            </a:r>
            <a:r>
              <a:rPr lang="en-GB" sz="2400" i="1" dirty="0" err="1">
                <a:solidFill>
                  <a:schemeClr val="tx1"/>
                </a:solidFill>
              </a:rPr>
              <a:t>Mahāyāna</a:t>
            </a:r>
            <a:r>
              <a:rPr lang="en-GB" sz="2400" i="1" dirty="0">
                <a:solidFill>
                  <a:schemeClr val="tx1"/>
                </a:solidFill>
              </a:rPr>
              <a:t> Buddhism. This assumption is </a:t>
            </a:r>
            <a:r>
              <a:rPr lang="en-GB" sz="2400" b="1" i="1" dirty="0">
                <a:solidFill>
                  <a:schemeClr val="tx1"/>
                </a:solidFill>
              </a:rPr>
              <a:t>not entirely correct</a:t>
            </a:r>
            <a:r>
              <a:rPr lang="en-GB" sz="2400" i="1" dirty="0">
                <a:solidFill>
                  <a:schemeClr val="tx1"/>
                </a:solidFill>
              </a:rPr>
              <a:t>, for the </a:t>
            </a:r>
            <a:r>
              <a:rPr lang="en-GB" sz="2400" i="1" dirty="0" err="1">
                <a:solidFill>
                  <a:schemeClr val="tx1"/>
                </a:solidFill>
              </a:rPr>
              <a:t>Theravāda</a:t>
            </a:r>
            <a:r>
              <a:rPr lang="en-GB" sz="2400" i="1" dirty="0">
                <a:solidFill>
                  <a:schemeClr val="tx1"/>
                </a:solidFill>
              </a:rPr>
              <a:t> tradition has absorbed the bodhisattva ideal into its framework and thus recognizes the validity of both </a:t>
            </a:r>
            <a:r>
              <a:rPr lang="en-GB" sz="2400" i="1" dirty="0" err="1">
                <a:solidFill>
                  <a:schemeClr val="tx1"/>
                </a:solidFill>
              </a:rPr>
              <a:t>arahantship</a:t>
            </a:r>
            <a:r>
              <a:rPr lang="en-GB" sz="2400" i="1" dirty="0">
                <a:solidFill>
                  <a:schemeClr val="tx1"/>
                </a:solidFill>
              </a:rPr>
              <a:t> and Buddhahood as objects of aspiration.  </a:t>
            </a:r>
          </a:p>
        </p:txBody>
      </p:sp>
      <p:sp>
        <p:nvSpPr>
          <p:cNvPr id="5" name="Callout: Up Arrow 4">
            <a:extLst>
              <a:ext uri="{FF2B5EF4-FFF2-40B4-BE49-F238E27FC236}">
                <a16:creationId xmlns:a16="http://schemas.microsoft.com/office/drawing/2014/main" id="{43B63D20-FDF7-4386-820C-8C5F194425CD}"/>
              </a:ext>
            </a:extLst>
          </p:cNvPr>
          <p:cNvSpPr/>
          <p:nvPr/>
        </p:nvSpPr>
        <p:spPr>
          <a:xfrm>
            <a:off x="5999020" y="4433455"/>
            <a:ext cx="2881744" cy="1995054"/>
          </a:xfrm>
          <a:prstGeom prst="up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Bhikku</a:t>
            </a:r>
            <a:r>
              <a:rPr lang="en-GB" sz="2400" dirty="0">
                <a:solidFill>
                  <a:schemeClr val="tx1"/>
                </a:solidFill>
              </a:rPr>
              <a:t> Bodhi is an ordained </a:t>
            </a:r>
            <a:r>
              <a:rPr lang="en-GB" sz="2400" b="1" dirty="0">
                <a:solidFill>
                  <a:schemeClr val="tx1"/>
                </a:solidFill>
              </a:rPr>
              <a:t>Theravada </a:t>
            </a:r>
            <a:r>
              <a:rPr lang="en-GB" sz="2400" dirty="0">
                <a:solidFill>
                  <a:schemeClr val="tx1"/>
                </a:solidFill>
              </a:rPr>
              <a:t>monk.</a:t>
            </a:r>
          </a:p>
        </p:txBody>
      </p:sp>
      <p:sp>
        <p:nvSpPr>
          <p:cNvPr id="7" name="Speech Bubble: Rectangle with Corners Rounded 6">
            <a:extLst>
              <a:ext uri="{FF2B5EF4-FFF2-40B4-BE49-F238E27FC236}">
                <a16:creationId xmlns:a16="http://schemas.microsoft.com/office/drawing/2014/main" id="{0115066E-FFD3-434D-88A2-218666BCFC01}"/>
              </a:ext>
            </a:extLst>
          </p:cNvPr>
          <p:cNvSpPr/>
          <p:nvPr/>
        </p:nvSpPr>
        <p:spPr>
          <a:xfrm>
            <a:off x="387926" y="2368334"/>
            <a:ext cx="5486401" cy="4130242"/>
          </a:xfrm>
          <a:prstGeom prst="wedgeRoundRectCallout">
            <a:avLst>
              <a:gd name="adj1" fmla="val 63731"/>
              <a:gd name="adj2" fmla="val -2474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 “[The Buddha’s] uncanny ability to reach deep into the hearts of those who came to him for guidance and teach them in the unique way suitable for their characters and situations…This ability betokens a depth of compassion, a spirit of selfless service, that harmonizes better with the later concept of the bodhisattva than with the canonical concept of the arahant”</a:t>
            </a:r>
          </a:p>
        </p:txBody>
      </p:sp>
    </p:spTree>
    <p:extLst>
      <p:ext uri="{BB962C8B-B14F-4D97-AF65-F5344CB8AC3E}">
        <p14:creationId xmlns:p14="http://schemas.microsoft.com/office/powerpoint/2010/main" val="152374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019A-F319-4B31-A70C-541BCA2EF2FA}"/>
              </a:ext>
            </a:extLst>
          </p:cNvPr>
          <p:cNvSpPr>
            <a:spLocks noGrp="1"/>
          </p:cNvSpPr>
          <p:nvPr>
            <p:ph type="title"/>
          </p:nvPr>
        </p:nvSpPr>
        <p:spPr>
          <a:xfrm>
            <a:off x="207818" y="198872"/>
            <a:ext cx="8728364" cy="757092"/>
          </a:xfrm>
          <a:ln w="57150">
            <a:solidFill>
              <a:schemeClr val="accent1">
                <a:lumMod val="75000"/>
              </a:schemeClr>
            </a:solidFill>
          </a:ln>
        </p:spPr>
        <p:txBody>
          <a:bodyPr/>
          <a:lstStyle/>
          <a:p>
            <a:pPr algn="ctr"/>
            <a:r>
              <a:rPr lang="en-GB" dirty="0">
                <a:latin typeface="Cooper Black" panose="0208090404030B020404" pitchFamily="18" charset="0"/>
              </a:rPr>
              <a:t>What to do with this reading</a:t>
            </a:r>
          </a:p>
        </p:txBody>
      </p:sp>
      <p:sp>
        <p:nvSpPr>
          <p:cNvPr id="3" name="Content Placeholder 2">
            <a:extLst>
              <a:ext uri="{FF2B5EF4-FFF2-40B4-BE49-F238E27FC236}">
                <a16:creationId xmlns:a16="http://schemas.microsoft.com/office/drawing/2014/main" id="{AB7126BC-14AC-4B37-9FC9-B8A5E0F31F70}"/>
              </a:ext>
            </a:extLst>
          </p:cNvPr>
          <p:cNvSpPr>
            <a:spLocks noGrp="1"/>
          </p:cNvSpPr>
          <p:nvPr>
            <p:ph idx="1"/>
          </p:nvPr>
        </p:nvSpPr>
        <p:spPr>
          <a:xfrm>
            <a:off x="207818" y="1094508"/>
            <a:ext cx="8728364" cy="5624947"/>
          </a:xfrm>
          <a:solidFill>
            <a:srgbClr val="FFFFFF"/>
          </a:solidFill>
        </p:spPr>
        <p:txBody>
          <a:bodyPr>
            <a:normAutofit fontScale="25000" lnSpcReduction="20000"/>
          </a:bodyPr>
          <a:lstStyle/>
          <a:p>
            <a:pPr marL="0" indent="0">
              <a:buNone/>
            </a:pPr>
            <a:r>
              <a:rPr lang="en-GB" sz="10400" dirty="0"/>
              <a:t>These are only suggestions, but they may help you to keep your focus rather than get bogged down with the reading and endless, undirected note-taking.</a:t>
            </a:r>
          </a:p>
          <a:p>
            <a:pPr marL="514350" indent="-514350">
              <a:buFont typeface="+mj-lt"/>
              <a:buAutoNum type="alphaLcParenR"/>
            </a:pPr>
            <a:r>
              <a:rPr lang="en-GB" sz="10400" dirty="0"/>
              <a:t>Don’t make notes at all; just read and absorb.</a:t>
            </a:r>
          </a:p>
          <a:p>
            <a:pPr marL="514350" indent="-514350">
              <a:buFont typeface="+mj-lt"/>
              <a:buAutoNum type="alphaLcParenR"/>
            </a:pPr>
            <a:r>
              <a:rPr lang="en-GB" sz="10400" dirty="0"/>
              <a:t>Use the chapter headings to guide you, and just make 3-5 bullet pointed notes under each.</a:t>
            </a:r>
          </a:p>
          <a:p>
            <a:pPr marL="514350" indent="-514350">
              <a:buFont typeface="+mj-lt"/>
              <a:buAutoNum type="alphaLcParenR"/>
            </a:pPr>
            <a:r>
              <a:rPr lang="en-GB" sz="10400" dirty="0"/>
              <a:t>As you go, create questions that could have relatively short answers. On a separate sheet, record the answers.  Then you can use these to revise from, or check your understanding with, later.</a:t>
            </a:r>
          </a:p>
          <a:p>
            <a:pPr marL="514350" indent="-514350">
              <a:buFont typeface="+mj-lt"/>
              <a:buAutoNum type="alphaLcParenR"/>
            </a:pPr>
            <a:r>
              <a:rPr lang="en-GB" sz="10400" dirty="0"/>
              <a:t>Pull out from the whole reading just 10-12 quotes that you are fairly short but that you know you could use to make a point. To do this most easily, collect 1-2 quotes from each chapter.</a:t>
            </a:r>
          </a:p>
          <a:p>
            <a:pPr marL="514350" indent="-514350">
              <a:buFont typeface="+mj-lt"/>
              <a:buAutoNum type="alphaLcParenR"/>
            </a:pPr>
            <a:r>
              <a:rPr lang="en-GB" sz="10400" dirty="0"/>
              <a:t>Use the reading to answer the question, </a:t>
            </a:r>
            <a:r>
              <a:rPr lang="en-GB" sz="10400" b="1" i="1" dirty="0"/>
              <a:t>To what extent do the life and teachings of the Buddha support the Bodhisattva path? </a:t>
            </a:r>
            <a:r>
              <a:rPr lang="en-GB" sz="10400" dirty="0"/>
              <a:t>(this would be difficult, but worthwhile)</a:t>
            </a:r>
          </a:p>
          <a:p>
            <a:pPr marL="0" indent="0" algn="ctr">
              <a:buNone/>
            </a:pPr>
            <a:r>
              <a:rPr lang="en-GB" sz="3600" b="1" dirty="0">
                <a:solidFill>
                  <a:srgbClr val="FFC000"/>
                </a:solidFill>
              </a:rPr>
              <a:t> </a:t>
            </a:r>
          </a:p>
          <a:p>
            <a:pPr marL="0" indent="0">
              <a:buNone/>
            </a:pPr>
            <a:endParaRPr lang="en-GB" sz="2600" dirty="0"/>
          </a:p>
          <a:p>
            <a:pPr marL="514350" indent="-514350">
              <a:buFont typeface="+mj-lt"/>
              <a:buAutoNum type="alphaLcParenR"/>
            </a:pPr>
            <a:endParaRPr lang="en-GB" dirty="0"/>
          </a:p>
          <a:p>
            <a:pPr marL="514350" indent="-514350">
              <a:buFont typeface="+mj-lt"/>
              <a:buAutoNum type="alphaLcParenR"/>
            </a:pPr>
            <a:endParaRPr lang="en-GB" dirty="0"/>
          </a:p>
        </p:txBody>
      </p:sp>
    </p:spTree>
    <p:extLst>
      <p:ext uri="{BB962C8B-B14F-4D97-AF65-F5344CB8AC3E}">
        <p14:creationId xmlns:p14="http://schemas.microsoft.com/office/powerpoint/2010/main" val="34686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392"/>
            <a:ext cx="5148064" cy="5509200"/>
          </a:xfrm>
          <a:prstGeom prst="rect">
            <a:avLst/>
          </a:prstGeom>
          <a:noFill/>
        </p:spPr>
        <p:txBody>
          <a:bodyPr wrap="square" rtlCol="0">
            <a:spAutoFit/>
          </a:bodyPr>
          <a:lstStyle/>
          <a:p>
            <a:r>
              <a:rPr lang="en-GB" sz="3200" dirty="0"/>
              <a:t>1. An Arhat / Arahant</a:t>
            </a:r>
            <a:br>
              <a:rPr lang="en-GB" sz="3200" dirty="0"/>
            </a:br>
            <a:br>
              <a:rPr lang="en-GB" sz="3200" dirty="0"/>
            </a:br>
            <a:r>
              <a:rPr lang="en-GB" sz="3200" dirty="0"/>
              <a:t>2. A Bodhisattva</a:t>
            </a:r>
            <a:br>
              <a:rPr lang="en-GB" sz="3200" dirty="0"/>
            </a:br>
            <a:br>
              <a:rPr lang="en-GB" sz="3200" dirty="0"/>
            </a:br>
            <a:r>
              <a:rPr lang="en-GB" sz="3200" dirty="0"/>
              <a:t>3. Buddhahood</a:t>
            </a:r>
            <a:br>
              <a:rPr lang="en-GB" sz="3200" dirty="0"/>
            </a:br>
            <a:br>
              <a:rPr lang="en-GB" sz="3200" dirty="0"/>
            </a:br>
            <a:r>
              <a:rPr lang="en-GB" sz="3200" dirty="0"/>
              <a:t>4. A celestial Buddha</a:t>
            </a:r>
            <a:br>
              <a:rPr lang="en-GB" sz="3200" dirty="0"/>
            </a:br>
            <a:br>
              <a:rPr lang="en-GB" sz="3200" dirty="0"/>
            </a:br>
            <a:r>
              <a:rPr lang="en-GB" sz="3200" dirty="0"/>
              <a:t>5. The Pure Land</a:t>
            </a:r>
          </a:p>
          <a:p>
            <a:endParaRPr lang="en-GB" sz="3200" dirty="0"/>
          </a:p>
          <a:p>
            <a:r>
              <a:rPr lang="en-GB" sz="3200" dirty="0"/>
              <a:t>6. Destiny</a:t>
            </a:r>
          </a:p>
        </p:txBody>
      </p:sp>
      <p:sp>
        <p:nvSpPr>
          <p:cNvPr id="5" name="TextBox 4"/>
          <p:cNvSpPr txBox="1"/>
          <p:nvPr/>
        </p:nvSpPr>
        <p:spPr>
          <a:xfrm>
            <a:off x="4644008" y="2204864"/>
            <a:ext cx="4392488" cy="9694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1900" dirty="0"/>
              <a:t>C. An awakened one who has transcended this world and inhabits a realm outside of samsara (outside of ‘The wheel of Life’)</a:t>
            </a:r>
          </a:p>
        </p:txBody>
      </p:sp>
      <p:sp>
        <p:nvSpPr>
          <p:cNvPr id="6" name="TextBox 5"/>
          <p:cNvSpPr txBox="1"/>
          <p:nvPr/>
        </p:nvSpPr>
        <p:spPr>
          <a:xfrm>
            <a:off x="4656468" y="3308791"/>
            <a:ext cx="4392488"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D. A saint of one of the highest ranks. for people far advanced along the path of Enlightenment, but who may not have reached full Buddhahood</a:t>
            </a:r>
          </a:p>
        </p:txBody>
      </p:sp>
      <p:sp>
        <p:nvSpPr>
          <p:cNvPr id="7" name="TextBox 6"/>
          <p:cNvSpPr txBox="1"/>
          <p:nvPr/>
        </p:nvSpPr>
        <p:spPr>
          <a:xfrm>
            <a:off x="4656468" y="4581128"/>
            <a:ext cx="4392488" cy="67710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900" dirty="0"/>
              <a:t>E. The realm of the celestial Buddha of infinite love known as ‘Amitabha Buddha’.</a:t>
            </a:r>
          </a:p>
        </p:txBody>
      </p:sp>
      <p:sp>
        <p:nvSpPr>
          <p:cNvPr id="8" name="TextBox 7"/>
          <p:cNvSpPr txBox="1"/>
          <p:nvPr/>
        </p:nvSpPr>
        <p:spPr>
          <a:xfrm>
            <a:off x="4661733" y="5397023"/>
            <a:ext cx="4392488"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dirty="0"/>
              <a:t>F. One who, out of compassion, has taken The Bodhisattva Vow: to attain enlightenment for the sake of all living beings.</a:t>
            </a:r>
          </a:p>
        </p:txBody>
      </p:sp>
      <p:sp>
        <p:nvSpPr>
          <p:cNvPr id="9" name="TextBox 8"/>
          <p:cNvSpPr txBox="1"/>
          <p:nvPr/>
        </p:nvSpPr>
        <p:spPr>
          <a:xfrm>
            <a:off x="4644008" y="1124744"/>
            <a:ext cx="4392488" cy="93871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900" dirty="0"/>
              <a:t>B. </a:t>
            </a:r>
            <a:r>
              <a:rPr lang="en-GB" dirty="0"/>
              <a:t>The events that will necessarily happen to a particular person or thing in the future. Note: Buddhists do not believe in fate.</a:t>
            </a:r>
          </a:p>
        </p:txBody>
      </p:sp>
      <p:sp>
        <p:nvSpPr>
          <p:cNvPr id="10" name="TextBox 9"/>
          <p:cNvSpPr txBox="1"/>
          <p:nvPr/>
        </p:nvSpPr>
        <p:spPr>
          <a:xfrm>
            <a:off x="4644008" y="37073"/>
            <a:ext cx="4392488" cy="96949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900" dirty="0"/>
              <a:t>A. A fully awakened one holds this rank. One who has attained perfect Nibanna and wishes to save all living beings.</a:t>
            </a:r>
          </a:p>
        </p:txBody>
      </p:sp>
      <p:sp>
        <p:nvSpPr>
          <p:cNvPr id="2" name="TextBox 1"/>
          <p:cNvSpPr txBox="1"/>
          <p:nvPr/>
        </p:nvSpPr>
        <p:spPr>
          <a:xfrm>
            <a:off x="114475" y="5409808"/>
            <a:ext cx="4392488" cy="120032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A quick quiz!</a:t>
            </a:r>
            <a:br>
              <a:rPr lang="en-GB" sz="2400" dirty="0"/>
            </a:br>
            <a:r>
              <a:rPr lang="en-GB" sz="2400" dirty="0"/>
              <a:t>Which number links with </a:t>
            </a:r>
            <a:br>
              <a:rPr lang="en-GB" sz="2400" dirty="0"/>
            </a:br>
            <a:r>
              <a:rPr lang="en-GB" sz="2400" dirty="0"/>
              <a:t>which letter?</a:t>
            </a:r>
          </a:p>
        </p:txBody>
      </p:sp>
    </p:spTree>
    <p:extLst>
      <p:ext uri="{BB962C8B-B14F-4D97-AF65-F5344CB8AC3E}">
        <p14:creationId xmlns:p14="http://schemas.microsoft.com/office/powerpoint/2010/main" val="273078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60" y="47556"/>
            <a:ext cx="5148064" cy="6863417"/>
          </a:xfrm>
          <a:prstGeom prst="rect">
            <a:avLst/>
          </a:prstGeom>
          <a:noFill/>
        </p:spPr>
        <p:txBody>
          <a:bodyPr wrap="square" rtlCol="0">
            <a:spAutoFit/>
          </a:bodyPr>
          <a:lstStyle/>
          <a:p>
            <a:r>
              <a:rPr lang="en-GB" sz="4000" dirty="0"/>
              <a:t>1. An Arhat / Arahant</a:t>
            </a:r>
            <a:br>
              <a:rPr lang="en-GB" sz="4000" dirty="0"/>
            </a:br>
            <a:br>
              <a:rPr lang="en-GB" sz="4000" dirty="0"/>
            </a:br>
            <a:r>
              <a:rPr lang="en-GB" sz="4000" dirty="0"/>
              <a:t>2. A Bodhisattva</a:t>
            </a:r>
            <a:br>
              <a:rPr lang="en-GB" sz="4000" dirty="0"/>
            </a:br>
            <a:br>
              <a:rPr lang="en-GB" sz="4000" dirty="0"/>
            </a:br>
            <a:r>
              <a:rPr lang="en-GB" sz="4000" dirty="0"/>
              <a:t>3. Buddhahood</a:t>
            </a:r>
            <a:br>
              <a:rPr lang="en-GB" sz="4000" dirty="0"/>
            </a:br>
            <a:br>
              <a:rPr lang="en-GB" sz="4000" dirty="0"/>
            </a:br>
            <a:r>
              <a:rPr lang="en-GB" sz="4000" dirty="0"/>
              <a:t>4. A celestial Buddha</a:t>
            </a:r>
            <a:br>
              <a:rPr lang="en-GB" sz="4000" dirty="0"/>
            </a:br>
            <a:br>
              <a:rPr lang="en-GB" sz="4000" dirty="0"/>
            </a:br>
            <a:r>
              <a:rPr lang="en-GB" sz="4000" dirty="0"/>
              <a:t>5. The Pure Land</a:t>
            </a:r>
          </a:p>
          <a:p>
            <a:endParaRPr lang="en-GB" sz="4000" dirty="0"/>
          </a:p>
          <a:p>
            <a:r>
              <a:rPr lang="en-GB" sz="4000" dirty="0"/>
              <a:t>6. Destiny</a:t>
            </a:r>
          </a:p>
        </p:txBody>
      </p:sp>
      <p:sp>
        <p:nvSpPr>
          <p:cNvPr id="5" name="TextBox 4"/>
          <p:cNvSpPr txBox="1"/>
          <p:nvPr/>
        </p:nvSpPr>
        <p:spPr>
          <a:xfrm>
            <a:off x="4751512" y="3669116"/>
            <a:ext cx="4392488" cy="9694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1900" dirty="0"/>
              <a:t>C. An awakened one who has transcended this world and inhabits a realm outside of samsara (outside of ‘The wheel of Life’)</a:t>
            </a:r>
          </a:p>
        </p:txBody>
      </p:sp>
      <p:sp>
        <p:nvSpPr>
          <p:cNvPr id="6" name="TextBox 5"/>
          <p:cNvSpPr txBox="1"/>
          <p:nvPr/>
        </p:nvSpPr>
        <p:spPr>
          <a:xfrm>
            <a:off x="4751512" y="6919"/>
            <a:ext cx="4392488"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D. A saint of one of the highest ranks. for people far advanced along the path of Enlightenment, but who may not have reached full Buddhahood</a:t>
            </a:r>
          </a:p>
        </p:txBody>
      </p:sp>
      <p:sp>
        <p:nvSpPr>
          <p:cNvPr id="7" name="TextBox 6"/>
          <p:cNvSpPr txBox="1"/>
          <p:nvPr/>
        </p:nvSpPr>
        <p:spPr>
          <a:xfrm>
            <a:off x="4751512" y="4930656"/>
            <a:ext cx="4392488" cy="67710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900" dirty="0"/>
              <a:t>E. The realm of the celestial Buddha of infinite love known as ‘Amitabha Buddha’.</a:t>
            </a:r>
          </a:p>
        </p:txBody>
      </p:sp>
      <p:sp>
        <p:nvSpPr>
          <p:cNvPr id="8" name="TextBox 7"/>
          <p:cNvSpPr txBox="1"/>
          <p:nvPr/>
        </p:nvSpPr>
        <p:spPr>
          <a:xfrm>
            <a:off x="4751512" y="1295256"/>
            <a:ext cx="4392488"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dirty="0"/>
              <a:t>F. One who, out of compassion, has taken The Bodhisattva Vow: to attain enlightenment for the sake of all living beings.</a:t>
            </a:r>
          </a:p>
        </p:txBody>
      </p:sp>
      <p:sp>
        <p:nvSpPr>
          <p:cNvPr id="9" name="TextBox 8"/>
          <p:cNvSpPr txBox="1"/>
          <p:nvPr/>
        </p:nvSpPr>
        <p:spPr>
          <a:xfrm>
            <a:off x="4751512" y="5790009"/>
            <a:ext cx="4392488" cy="93871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900" dirty="0"/>
              <a:t>B. </a:t>
            </a:r>
            <a:r>
              <a:rPr lang="en-GB" dirty="0"/>
              <a:t>The events that will necessarily happen to a particular person or thing in the future. Note: Buddhists do not believe in fate.</a:t>
            </a:r>
          </a:p>
        </p:txBody>
      </p:sp>
      <p:sp>
        <p:nvSpPr>
          <p:cNvPr id="10" name="TextBox 9"/>
          <p:cNvSpPr txBox="1"/>
          <p:nvPr/>
        </p:nvSpPr>
        <p:spPr>
          <a:xfrm>
            <a:off x="4751512" y="2586708"/>
            <a:ext cx="4392488" cy="96949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900" dirty="0"/>
              <a:t>A. A fully awakened one holds this rank. One who has attained perfect Nibanna and wishes to save all living beings.</a:t>
            </a:r>
          </a:p>
        </p:txBody>
      </p:sp>
    </p:spTree>
    <p:extLst>
      <p:ext uri="{BB962C8B-B14F-4D97-AF65-F5344CB8AC3E}">
        <p14:creationId xmlns:p14="http://schemas.microsoft.com/office/powerpoint/2010/main" val="6381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235526" y="332508"/>
            <a:ext cx="8672945" cy="1427018"/>
          </a:xfrm>
          <a:solidFill>
            <a:srgbClr val="CC99FF"/>
          </a:solidFill>
          <a:ln w="57150">
            <a:solidFill>
              <a:srgbClr val="7030A0"/>
            </a:solidFill>
          </a:ln>
        </p:spPr>
        <p:txBody>
          <a:bodyPr>
            <a:normAutofit fontScale="90000"/>
          </a:bodyPr>
          <a:lstStyle/>
          <a:p>
            <a:r>
              <a:rPr lang="en-GB" dirty="0">
                <a:latin typeface="Cooper Black" panose="0208090404030B020404" pitchFamily="18" charset="0"/>
              </a:rPr>
              <a:t>The </a:t>
            </a:r>
            <a:r>
              <a:rPr lang="en-GB" i="1" dirty="0" err="1">
                <a:latin typeface="Cooper Black" panose="0208090404030B020404" pitchFamily="18" charset="0"/>
              </a:rPr>
              <a:t>trikaya</a:t>
            </a:r>
            <a:r>
              <a:rPr lang="en-GB" i="1" dirty="0">
                <a:latin typeface="Cooper Black" panose="0208090404030B020404" pitchFamily="18" charset="0"/>
              </a:rPr>
              <a:t>                     </a:t>
            </a:r>
            <a:r>
              <a:rPr lang="en-GB" sz="4800" dirty="0">
                <a:latin typeface="Cooper Black" panose="0208090404030B020404" pitchFamily="18" charset="0"/>
              </a:rPr>
              <a:t>(three bodies of the Buddha)</a:t>
            </a:r>
            <a:endParaRPr lang="en-GB" i="1" dirty="0">
              <a:latin typeface="Cooper Black" panose="0208090404030B020404" pitchFamily="18" charset="0"/>
            </a:endParaRP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235526" y="1953347"/>
            <a:ext cx="8783783" cy="4682980"/>
          </a:xfrm>
          <a:ln w="57150">
            <a:solidFill>
              <a:srgbClr val="7030A0"/>
            </a:solidFill>
          </a:ln>
        </p:spPr>
        <p:txBody>
          <a:bodyPr>
            <a:normAutofit/>
          </a:bodyPr>
          <a:lstStyle/>
          <a:p>
            <a:pPr algn="l">
              <a:lnSpc>
                <a:spcPct val="114000"/>
              </a:lnSpc>
              <a:spcBef>
                <a:spcPts val="0"/>
              </a:spcBef>
            </a:pPr>
            <a:r>
              <a:rPr lang="en-GB" sz="4000" dirty="0"/>
              <a:t>Understanding of the nature and significance of:</a:t>
            </a:r>
          </a:p>
          <a:p>
            <a:pPr algn="l">
              <a:lnSpc>
                <a:spcPct val="114000"/>
              </a:lnSpc>
              <a:spcBef>
                <a:spcPts val="0"/>
              </a:spcBef>
            </a:pPr>
            <a:endParaRPr lang="en-GB" sz="1800" dirty="0"/>
          </a:p>
          <a:p>
            <a:pPr marL="571500" indent="-571500" algn="l">
              <a:lnSpc>
                <a:spcPct val="114000"/>
              </a:lnSpc>
              <a:spcBef>
                <a:spcPts val="0"/>
              </a:spcBef>
              <a:buAutoNum type="romanLcParenR"/>
            </a:pPr>
            <a:r>
              <a:rPr lang="en-GB" sz="4000" dirty="0"/>
              <a:t>The truth body   </a:t>
            </a:r>
          </a:p>
          <a:p>
            <a:pPr marL="571500" indent="-571500" algn="l">
              <a:lnSpc>
                <a:spcPct val="114000"/>
              </a:lnSpc>
              <a:spcBef>
                <a:spcPts val="0"/>
              </a:spcBef>
              <a:buAutoNum type="romanLcParenR"/>
            </a:pPr>
            <a:r>
              <a:rPr lang="en-GB" sz="4000" dirty="0"/>
              <a:t>The heavenly body                                     </a:t>
            </a:r>
          </a:p>
          <a:p>
            <a:pPr marL="571500" indent="-571500" algn="l">
              <a:lnSpc>
                <a:spcPct val="114000"/>
              </a:lnSpc>
              <a:spcBef>
                <a:spcPts val="0"/>
              </a:spcBef>
              <a:buAutoNum type="romanLcParenR"/>
            </a:pPr>
            <a:r>
              <a:rPr lang="en-GB" sz="4000" dirty="0"/>
              <a:t>The earthly body</a:t>
            </a:r>
          </a:p>
          <a:p>
            <a:pPr algn="l">
              <a:lnSpc>
                <a:spcPct val="114000"/>
              </a:lnSpc>
              <a:spcBef>
                <a:spcPts val="0"/>
              </a:spcBef>
            </a:pPr>
            <a:endParaRPr lang="en-GB" sz="1800" dirty="0"/>
          </a:p>
          <a:p>
            <a:endParaRPr lang="en-GB" dirty="0"/>
          </a:p>
        </p:txBody>
      </p:sp>
    </p:spTree>
    <p:extLst>
      <p:ext uri="{BB962C8B-B14F-4D97-AF65-F5344CB8AC3E}">
        <p14:creationId xmlns:p14="http://schemas.microsoft.com/office/powerpoint/2010/main" val="125698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rikaya">
            <a:extLst>
              <a:ext uri="{FF2B5EF4-FFF2-40B4-BE49-F238E27FC236}">
                <a16:creationId xmlns:a16="http://schemas.microsoft.com/office/drawing/2014/main" id="{98EECA21-21D1-4C3F-BF9E-A11BFF694CF7}"/>
              </a:ext>
            </a:extLst>
          </p:cNvPr>
          <p:cNvPicPr/>
          <p:nvPr/>
        </p:nvPicPr>
        <p:blipFill rotWithShape="1">
          <a:blip r:embed="rId2">
            <a:extLst>
              <a:ext uri="{28A0092B-C50C-407E-A947-70E740481C1C}">
                <a14:useLocalDpi xmlns:a14="http://schemas.microsoft.com/office/drawing/2010/main" val="0"/>
              </a:ext>
            </a:extLst>
          </a:blip>
          <a:srcRect l="10501" r="9785"/>
          <a:stretch/>
        </p:blipFill>
        <p:spPr bwMode="auto">
          <a:xfrm>
            <a:off x="0" y="-368012"/>
            <a:ext cx="3181350" cy="7981950"/>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D87C6AA2-A73D-4D5D-B8FB-FCD83E74EF6E}"/>
              </a:ext>
            </a:extLst>
          </p:cNvPr>
          <p:cNvSpPr>
            <a:spLocks noGrp="1"/>
          </p:cNvSpPr>
          <p:nvPr>
            <p:ph type="title"/>
          </p:nvPr>
        </p:nvSpPr>
        <p:spPr>
          <a:xfrm>
            <a:off x="3352799" y="166256"/>
            <a:ext cx="5569527" cy="942108"/>
          </a:xfrm>
          <a:solidFill>
            <a:srgbClr val="CC99FF"/>
          </a:solidFill>
          <a:ln w="38100">
            <a:solidFill>
              <a:schemeClr val="tx1"/>
            </a:solidFill>
          </a:ln>
        </p:spPr>
        <p:txBody>
          <a:bodyPr/>
          <a:lstStyle/>
          <a:p>
            <a:pPr algn="ctr"/>
            <a:r>
              <a:rPr lang="en-GB" sz="4800" dirty="0">
                <a:latin typeface="Cooper Black" panose="0208090404030B020404" pitchFamily="18" charset="0"/>
              </a:rPr>
              <a:t>The </a:t>
            </a:r>
            <a:r>
              <a:rPr lang="en-GB" sz="4800" dirty="0" err="1">
                <a:latin typeface="Cooper Black" panose="0208090404030B020404" pitchFamily="18" charset="0"/>
              </a:rPr>
              <a:t>Trikaya</a:t>
            </a:r>
            <a:endParaRPr lang="en-GB" dirty="0"/>
          </a:p>
        </p:txBody>
      </p:sp>
      <p:sp>
        <p:nvSpPr>
          <p:cNvPr id="7" name="Content Placeholder 6">
            <a:extLst>
              <a:ext uri="{FF2B5EF4-FFF2-40B4-BE49-F238E27FC236}">
                <a16:creationId xmlns:a16="http://schemas.microsoft.com/office/drawing/2014/main" id="{45A96EAA-09D0-47D4-990F-CB627A26B75F}"/>
              </a:ext>
            </a:extLst>
          </p:cNvPr>
          <p:cNvSpPr>
            <a:spLocks noGrp="1"/>
          </p:cNvSpPr>
          <p:nvPr>
            <p:ph sz="half" idx="2"/>
          </p:nvPr>
        </p:nvSpPr>
        <p:spPr>
          <a:xfrm>
            <a:off x="3352799" y="1302327"/>
            <a:ext cx="5569527" cy="5264728"/>
          </a:xfrm>
          <a:ln w="38100">
            <a:solidFill>
              <a:schemeClr val="tx1"/>
            </a:solidFill>
          </a:ln>
        </p:spPr>
        <p:txBody>
          <a:bodyPr>
            <a:normAutofit lnSpcReduction="10000"/>
          </a:bodyPr>
          <a:lstStyle/>
          <a:p>
            <a:r>
              <a:rPr lang="en-GB" sz="3200" dirty="0"/>
              <a:t> Mahayana sees the Buddha is existing in three separate states</a:t>
            </a:r>
          </a:p>
          <a:p>
            <a:r>
              <a:rPr lang="en-GB" sz="3200" dirty="0"/>
              <a:t>This allows M. Buddhists to see the Buddha as a historical, earthly figure, but also as an elevated spiritual (bordering on divine?) figure</a:t>
            </a:r>
          </a:p>
          <a:p>
            <a:r>
              <a:rPr lang="en-GB" sz="3200" dirty="0"/>
              <a:t>The doctrine provides a very supernatural account of the figure of the Buddha, which </a:t>
            </a:r>
            <a:r>
              <a:rPr lang="en-GB" sz="3200"/>
              <a:t>Th rejects.</a:t>
            </a:r>
            <a:endParaRPr lang="en-GB" sz="3200" dirty="0"/>
          </a:p>
          <a:p>
            <a:endParaRPr lang="en-GB" dirty="0"/>
          </a:p>
          <a:p>
            <a:endParaRPr lang="en-GB" dirty="0"/>
          </a:p>
        </p:txBody>
      </p:sp>
    </p:spTree>
    <p:extLst>
      <p:ext uri="{BB962C8B-B14F-4D97-AF65-F5344CB8AC3E}">
        <p14:creationId xmlns:p14="http://schemas.microsoft.com/office/powerpoint/2010/main" val="216799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235527" y="263236"/>
            <a:ext cx="8783782" cy="1676400"/>
          </a:xfrm>
          <a:solidFill>
            <a:schemeClr val="accent1">
              <a:lumMod val="40000"/>
              <a:lumOff val="60000"/>
            </a:schemeClr>
          </a:solidFill>
          <a:ln w="57150">
            <a:solidFill>
              <a:schemeClr val="accent1"/>
            </a:solidFill>
          </a:ln>
        </p:spPr>
        <p:txBody>
          <a:bodyPr>
            <a:normAutofit fontScale="90000"/>
          </a:bodyPr>
          <a:lstStyle/>
          <a:p>
            <a:r>
              <a:rPr lang="en-GB" dirty="0">
                <a:latin typeface="Cooper Black" panose="0208090404030B020404" pitchFamily="18" charset="0"/>
              </a:rPr>
              <a:t>The </a:t>
            </a:r>
            <a:r>
              <a:rPr lang="en-GB" i="1" dirty="0">
                <a:latin typeface="Cooper Black" panose="0208090404030B020404" pitchFamily="18" charset="0"/>
              </a:rPr>
              <a:t>bodhisattva </a:t>
            </a:r>
            <a:r>
              <a:rPr lang="en-GB" dirty="0">
                <a:latin typeface="Cooper Black" panose="0208090404030B020404" pitchFamily="18" charset="0"/>
              </a:rPr>
              <a:t>ideal and its significance</a:t>
            </a:r>
            <a:endParaRPr lang="en-GB" i="1" dirty="0">
              <a:latin typeface="Cooper Black" panose="0208090404030B020404" pitchFamily="18" charset="0"/>
            </a:endParaRP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235527" y="2188874"/>
            <a:ext cx="8645237" cy="4419744"/>
          </a:xfrm>
          <a:ln w="57150">
            <a:solidFill>
              <a:schemeClr val="accent1"/>
            </a:solidFill>
          </a:ln>
        </p:spPr>
        <p:txBody>
          <a:bodyPr>
            <a:normAutofit fontScale="92500" lnSpcReduction="20000"/>
          </a:bodyPr>
          <a:lstStyle/>
          <a:p>
            <a:pPr algn="l">
              <a:lnSpc>
                <a:spcPct val="134000"/>
              </a:lnSpc>
              <a:spcBef>
                <a:spcPts val="0"/>
              </a:spcBef>
            </a:pPr>
            <a:r>
              <a:rPr lang="en-GB" sz="3000" dirty="0"/>
              <a:t>Including:</a:t>
            </a:r>
          </a:p>
          <a:p>
            <a:pPr marL="342900" indent="-342900" algn="l">
              <a:lnSpc>
                <a:spcPct val="134000"/>
              </a:lnSpc>
              <a:spcBef>
                <a:spcPts val="0"/>
              </a:spcBef>
              <a:buFont typeface="Arial" panose="020B0604020202020204" pitchFamily="34" charset="0"/>
              <a:buChar char="•"/>
            </a:pPr>
            <a:r>
              <a:rPr lang="en-GB" sz="3000" dirty="0"/>
              <a:t>Details of the </a:t>
            </a:r>
            <a:r>
              <a:rPr lang="en-GB" sz="3000" i="1" dirty="0"/>
              <a:t>Bodhisattva </a:t>
            </a:r>
            <a:r>
              <a:rPr lang="en-GB" sz="3000" dirty="0"/>
              <a:t>vow and way</a:t>
            </a:r>
          </a:p>
          <a:p>
            <a:pPr marL="342900" indent="-342900" algn="l">
              <a:lnSpc>
                <a:spcPct val="134000"/>
              </a:lnSpc>
              <a:spcBef>
                <a:spcPts val="0"/>
              </a:spcBef>
              <a:buFont typeface="Arial" panose="020B0604020202020204" pitchFamily="34" charset="0"/>
              <a:buChar char="•"/>
            </a:pPr>
            <a:r>
              <a:rPr lang="en-GB" sz="3000" dirty="0"/>
              <a:t>The six </a:t>
            </a:r>
            <a:r>
              <a:rPr lang="en-GB" sz="3000" i="1" dirty="0"/>
              <a:t>paramitas (</a:t>
            </a:r>
            <a:r>
              <a:rPr lang="en-GB" sz="3000" dirty="0"/>
              <a:t>perfections) and their significance</a:t>
            </a:r>
          </a:p>
          <a:p>
            <a:pPr marL="342900" indent="-342900" algn="l">
              <a:lnSpc>
                <a:spcPct val="134000"/>
              </a:lnSpc>
              <a:spcBef>
                <a:spcPts val="0"/>
              </a:spcBef>
              <a:buFont typeface="Arial" panose="020B0604020202020204" pitchFamily="34" charset="0"/>
              <a:buChar char="•"/>
            </a:pPr>
            <a:r>
              <a:rPr lang="en-GB" sz="3000" dirty="0"/>
              <a:t>Comparison with the Theravada </a:t>
            </a:r>
            <a:r>
              <a:rPr lang="en-GB" sz="3000" i="1" dirty="0" err="1"/>
              <a:t>arhat</a:t>
            </a:r>
            <a:endParaRPr lang="en-GB" sz="3000" i="1" dirty="0"/>
          </a:p>
          <a:p>
            <a:pPr marL="342900" indent="-342900" algn="l">
              <a:lnSpc>
                <a:spcPct val="134000"/>
              </a:lnSpc>
              <a:spcBef>
                <a:spcPts val="0"/>
              </a:spcBef>
              <a:buFont typeface="Arial" panose="020B0604020202020204" pitchFamily="34" charset="0"/>
              <a:buChar char="•"/>
            </a:pPr>
            <a:r>
              <a:rPr lang="en-GB" sz="3000" dirty="0"/>
              <a:t>Key </a:t>
            </a:r>
            <a:r>
              <a:rPr lang="en-GB" sz="3000" i="1" dirty="0"/>
              <a:t>bodhisattvas </a:t>
            </a:r>
            <a:r>
              <a:rPr lang="en-GB" sz="3000" dirty="0"/>
              <a:t>and what they represent, including:</a:t>
            </a:r>
          </a:p>
          <a:p>
            <a:pPr algn="l">
              <a:lnSpc>
                <a:spcPct val="134000"/>
              </a:lnSpc>
              <a:spcBef>
                <a:spcPts val="0"/>
              </a:spcBef>
            </a:pPr>
            <a:r>
              <a:rPr lang="en-GB" sz="3000" dirty="0"/>
              <a:t>	</a:t>
            </a:r>
            <a:r>
              <a:rPr lang="en-GB" sz="3500" dirty="0"/>
              <a:t>-</a:t>
            </a:r>
            <a:r>
              <a:rPr lang="en-GB" sz="3500" dirty="0" err="1"/>
              <a:t>Avalokiteśvara</a:t>
            </a:r>
            <a:endParaRPr lang="en-GB" sz="3500" dirty="0"/>
          </a:p>
          <a:p>
            <a:pPr algn="l">
              <a:lnSpc>
                <a:spcPct val="134000"/>
              </a:lnSpc>
              <a:spcBef>
                <a:spcPts val="0"/>
              </a:spcBef>
            </a:pPr>
            <a:r>
              <a:rPr lang="en-GB" sz="3500" dirty="0"/>
              <a:t>	-</a:t>
            </a:r>
            <a:r>
              <a:rPr lang="en-GB" sz="3500" dirty="0" err="1"/>
              <a:t>Manjusri</a:t>
            </a:r>
            <a:endParaRPr lang="en-GB" sz="3500" dirty="0"/>
          </a:p>
          <a:p>
            <a:pPr algn="l">
              <a:lnSpc>
                <a:spcPct val="134000"/>
              </a:lnSpc>
              <a:spcBef>
                <a:spcPts val="0"/>
              </a:spcBef>
            </a:pPr>
            <a:r>
              <a:rPr lang="en-GB" sz="3500" dirty="0"/>
              <a:t>	-</a:t>
            </a:r>
            <a:r>
              <a:rPr lang="en-GB" sz="3500" dirty="0" err="1"/>
              <a:t>Maitreya</a:t>
            </a:r>
            <a:endParaRPr lang="en-GB" sz="3500" dirty="0"/>
          </a:p>
          <a:p>
            <a:pPr algn="l">
              <a:lnSpc>
                <a:spcPct val="134000"/>
              </a:lnSpc>
              <a:spcBef>
                <a:spcPts val="0"/>
              </a:spcBef>
            </a:pPr>
            <a:endParaRPr lang="en-GB" dirty="0">
              <a:latin typeface="Georgia" panose="02040502050405020303" pitchFamily="18" charset="0"/>
            </a:endParaRPr>
          </a:p>
          <a:p>
            <a:pPr marL="342900" indent="-342900" algn="l">
              <a:lnSpc>
                <a:spcPct val="134000"/>
              </a:lnSpc>
              <a:buFont typeface="Arial" panose="020B0604020202020204" pitchFamily="34" charset="0"/>
              <a:buChar char="•"/>
            </a:pPr>
            <a:endParaRPr lang="en-GB" dirty="0">
              <a:latin typeface="Georgia" panose="02040502050405020303" pitchFamily="18" charset="0"/>
            </a:endParaRPr>
          </a:p>
          <a:p>
            <a:endParaRPr lang="en-GB" dirty="0"/>
          </a:p>
        </p:txBody>
      </p:sp>
    </p:spTree>
    <p:extLst>
      <p:ext uri="{BB962C8B-B14F-4D97-AF65-F5344CB8AC3E}">
        <p14:creationId xmlns:p14="http://schemas.microsoft.com/office/powerpoint/2010/main" val="247542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rikaya">
            <a:extLst>
              <a:ext uri="{FF2B5EF4-FFF2-40B4-BE49-F238E27FC236}">
                <a16:creationId xmlns:a16="http://schemas.microsoft.com/office/drawing/2014/main" id="{98EECA21-21D1-4C3F-BF9E-A11BFF694CF7}"/>
              </a:ext>
            </a:extLst>
          </p:cNvPr>
          <p:cNvPicPr/>
          <p:nvPr/>
        </p:nvPicPr>
        <p:blipFill rotWithShape="1">
          <a:blip r:embed="rId2">
            <a:extLst>
              <a:ext uri="{28A0092B-C50C-407E-A947-70E740481C1C}">
                <a14:useLocalDpi xmlns:a14="http://schemas.microsoft.com/office/drawing/2010/main" val="0"/>
              </a:ext>
            </a:extLst>
          </a:blip>
          <a:srcRect l="10501" r="9785"/>
          <a:stretch/>
        </p:blipFill>
        <p:spPr bwMode="auto">
          <a:xfrm>
            <a:off x="0" y="-368012"/>
            <a:ext cx="3181350" cy="7981950"/>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D87C6AA2-A73D-4D5D-B8FB-FCD83E74EF6E}"/>
              </a:ext>
            </a:extLst>
          </p:cNvPr>
          <p:cNvSpPr>
            <a:spLocks noGrp="1"/>
          </p:cNvSpPr>
          <p:nvPr>
            <p:ph type="title"/>
          </p:nvPr>
        </p:nvSpPr>
        <p:spPr>
          <a:xfrm>
            <a:off x="3352799" y="166256"/>
            <a:ext cx="5569527" cy="942108"/>
          </a:xfrm>
          <a:solidFill>
            <a:srgbClr val="CC99FF"/>
          </a:solidFill>
          <a:ln w="38100">
            <a:solidFill>
              <a:schemeClr val="tx1"/>
            </a:solidFill>
          </a:ln>
        </p:spPr>
        <p:txBody>
          <a:bodyPr/>
          <a:lstStyle/>
          <a:p>
            <a:pPr algn="ctr"/>
            <a:r>
              <a:rPr lang="en-GB" sz="4800" dirty="0" err="1">
                <a:latin typeface="Cooper Black" panose="0208090404030B020404" pitchFamily="18" charset="0"/>
              </a:rPr>
              <a:t>Trikaya</a:t>
            </a:r>
            <a:r>
              <a:rPr lang="en-GB" sz="4800" dirty="0">
                <a:latin typeface="Cooper Black" panose="0208090404030B020404" pitchFamily="18" charset="0"/>
              </a:rPr>
              <a:t> Task</a:t>
            </a:r>
            <a:r>
              <a:rPr lang="en-GB" dirty="0"/>
              <a:t> </a:t>
            </a:r>
          </a:p>
        </p:txBody>
      </p:sp>
      <p:sp>
        <p:nvSpPr>
          <p:cNvPr id="7" name="Content Placeholder 6">
            <a:extLst>
              <a:ext uri="{FF2B5EF4-FFF2-40B4-BE49-F238E27FC236}">
                <a16:creationId xmlns:a16="http://schemas.microsoft.com/office/drawing/2014/main" id="{45A96EAA-09D0-47D4-990F-CB627A26B75F}"/>
              </a:ext>
            </a:extLst>
          </p:cNvPr>
          <p:cNvSpPr>
            <a:spLocks noGrp="1"/>
          </p:cNvSpPr>
          <p:nvPr>
            <p:ph sz="half" idx="2"/>
          </p:nvPr>
        </p:nvSpPr>
        <p:spPr>
          <a:xfrm>
            <a:off x="3352799" y="1302327"/>
            <a:ext cx="5569527" cy="5264728"/>
          </a:xfrm>
          <a:ln w="38100">
            <a:solidFill>
              <a:schemeClr val="tx1"/>
            </a:solidFill>
          </a:ln>
        </p:spPr>
        <p:txBody>
          <a:bodyPr>
            <a:normAutofit lnSpcReduction="10000"/>
          </a:bodyPr>
          <a:lstStyle/>
          <a:p>
            <a:r>
              <a:rPr lang="en-GB" sz="3200" dirty="0"/>
              <a:t>Use the information sheet taken from </a:t>
            </a:r>
            <a:r>
              <a:rPr lang="en-GB" sz="3200" b="1" i="1" dirty="0" err="1"/>
              <a:t>thoughtco</a:t>
            </a:r>
            <a:r>
              <a:rPr lang="en-GB" sz="3200" dirty="0"/>
              <a:t> to label this diagram- just brief explanations will do.</a:t>
            </a:r>
          </a:p>
          <a:p>
            <a:r>
              <a:rPr lang="en-GB" sz="3200" dirty="0"/>
              <a:t>The images match the order of the explanations.</a:t>
            </a:r>
          </a:p>
          <a:p>
            <a:r>
              <a:rPr lang="en-GB" sz="3200" dirty="0"/>
              <a:t>You will find further information in this reading from </a:t>
            </a:r>
            <a:r>
              <a:rPr lang="en-GB" sz="3200" b="1" dirty="0"/>
              <a:t>Dominique Side.</a:t>
            </a:r>
          </a:p>
          <a:p>
            <a:r>
              <a:rPr lang="en-GB" sz="3200" dirty="0"/>
              <a:t>Remember to highlight key terms and use your </a:t>
            </a:r>
            <a:r>
              <a:rPr lang="en-GB" sz="3200" i="1" dirty="0"/>
              <a:t>Mahayana </a:t>
            </a:r>
            <a:r>
              <a:rPr lang="en-GB" sz="3200" dirty="0"/>
              <a:t>key terms to help you.</a:t>
            </a:r>
          </a:p>
          <a:p>
            <a:endParaRPr lang="en-GB" dirty="0"/>
          </a:p>
          <a:p>
            <a:endParaRPr lang="en-GB" dirty="0"/>
          </a:p>
        </p:txBody>
      </p:sp>
    </p:spTree>
    <p:extLst>
      <p:ext uri="{BB962C8B-B14F-4D97-AF65-F5344CB8AC3E}">
        <p14:creationId xmlns:p14="http://schemas.microsoft.com/office/powerpoint/2010/main" val="207814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374073" y="263236"/>
            <a:ext cx="8575963" cy="1676400"/>
          </a:xfrm>
          <a:solidFill>
            <a:schemeClr val="accent4">
              <a:lumMod val="60000"/>
              <a:lumOff val="40000"/>
            </a:schemeClr>
          </a:solidFill>
          <a:ln w="57150">
            <a:solidFill>
              <a:schemeClr val="accent4">
                <a:lumMod val="75000"/>
              </a:schemeClr>
            </a:solidFill>
          </a:ln>
        </p:spPr>
        <p:txBody>
          <a:bodyPr>
            <a:normAutofit fontScale="90000"/>
          </a:bodyPr>
          <a:lstStyle/>
          <a:p>
            <a:r>
              <a:rPr lang="en-GB" dirty="0">
                <a:latin typeface="Cooper Black" panose="0208090404030B020404" pitchFamily="18" charset="0"/>
              </a:rPr>
              <a:t>The development of Mahayana Buddhism</a:t>
            </a: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374073" y="2105746"/>
            <a:ext cx="8575963" cy="4475163"/>
          </a:xfrm>
          <a:ln w="57150">
            <a:solidFill>
              <a:schemeClr val="accent4">
                <a:lumMod val="75000"/>
              </a:schemeClr>
            </a:solidFill>
          </a:ln>
        </p:spPr>
        <p:txBody>
          <a:bodyPr>
            <a:normAutofit/>
          </a:bodyPr>
          <a:lstStyle/>
          <a:p>
            <a:pPr algn="l">
              <a:lnSpc>
                <a:spcPct val="114000"/>
              </a:lnSpc>
              <a:spcBef>
                <a:spcPts val="0"/>
              </a:spcBef>
            </a:pPr>
            <a:r>
              <a:rPr lang="en-GB" sz="3600" dirty="0"/>
              <a:t>A general introduction, including:</a:t>
            </a:r>
          </a:p>
          <a:p>
            <a:pPr marL="342900" indent="-342900" algn="l">
              <a:lnSpc>
                <a:spcPct val="114000"/>
              </a:lnSpc>
              <a:spcBef>
                <a:spcPts val="0"/>
              </a:spcBef>
              <a:buFont typeface="Arial" panose="020B0604020202020204" pitchFamily="34" charset="0"/>
              <a:buChar char="•"/>
            </a:pPr>
            <a:r>
              <a:rPr lang="en-GB" sz="3600" dirty="0"/>
              <a:t>Possible reasons for its emergence</a:t>
            </a:r>
          </a:p>
          <a:p>
            <a:pPr marL="342900" indent="-342900" algn="l">
              <a:lnSpc>
                <a:spcPct val="114000"/>
              </a:lnSpc>
              <a:spcBef>
                <a:spcPts val="0"/>
              </a:spcBef>
              <a:buFont typeface="Arial" panose="020B0604020202020204" pitchFamily="34" charset="0"/>
              <a:buChar char="•"/>
            </a:pPr>
            <a:r>
              <a:rPr lang="en-GB" sz="3600" dirty="0"/>
              <a:t>The context of its emergence</a:t>
            </a:r>
          </a:p>
          <a:p>
            <a:pPr marL="342900" indent="-342900" algn="l">
              <a:lnSpc>
                <a:spcPct val="114000"/>
              </a:lnSpc>
              <a:spcBef>
                <a:spcPts val="0"/>
              </a:spcBef>
              <a:buFont typeface="Arial" panose="020B0604020202020204" pitchFamily="34" charset="0"/>
              <a:buChar char="•"/>
            </a:pPr>
            <a:r>
              <a:rPr lang="en-GB" sz="3600" dirty="0"/>
              <a:t>The idea of </a:t>
            </a:r>
            <a:r>
              <a:rPr lang="en-GB" sz="3600" i="1" dirty="0" err="1"/>
              <a:t>upaya</a:t>
            </a:r>
            <a:r>
              <a:rPr lang="en-GB" sz="3600" i="1" dirty="0"/>
              <a:t> </a:t>
            </a:r>
            <a:r>
              <a:rPr lang="en-GB" sz="3600" dirty="0"/>
              <a:t>(skilful means) and how this is applied to the original teachings of Siddhartha</a:t>
            </a:r>
          </a:p>
          <a:p>
            <a:endParaRPr lang="en-GB" dirty="0"/>
          </a:p>
        </p:txBody>
      </p:sp>
    </p:spTree>
    <p:extLst>
      <p:ext uri="{BB962C8B-B14F-4D97-AF65-F5344CB8AC3E}">
        <p14:creationId xmlns:p14="http://schemas.microsoft.com/office/powerpoint/2010/main" val="49091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150668"/>
            <a:ext cx="8631383" cy="1068532"/>
          </a:xfrm>
          <a:solidFill>
            <a:schemeClr val="accent4">
              <a:lumMod val="60000"/>
              <a:lumOff val="40000"/>
            </a:schemeClr>
          </a:solidFill>
          <a:ln w="57150">
            <a:solidFill>
              <a:schemeClr val="tx1"/>
            </a:solidFill>
          </a:ln>
        </p:spPr>
        <p:txBody>
          <a:bodyPr>
            <a:noAutofit/>
          </a:bodyPr>
          <a:lstStyle/>
          <a:p>
            <a:pPr algn="ctr"/>
            <a:r>
              <a:rPr lang="en-GB" sz="3400" dirty="0">
                <a:latin typeface="Cooper Black" panose="0208090404030B020404" pitchFamily="18" charset="0"/>
              </a:rPr>
              <a:t>Mahayana Buddhism – an introduction</a:t>
            </a:r>
          </a:p>
        </p:txBody>
      </p:sp>
      <p:sp>
        <p:nvSpPr>
          <p:cNvPr id="3" name="Content Placeholder 2"/>
          <p:cNvSpPr>
            <a:spLocks noGrp="1"/>
          </p:cNvSpPr>
          <p:nvPr>
            <p:ph idx="1"/>
          </p:nvPr>
        </p:nvSpPr>
        <p:spPr>
          <a:xfrm>
            <a:off x="221672" y="1371600"/>
            <a:ext cx="8631383" cy="5209309"/>
          </a:xfrm>
          <a:ln w="57150">
            <a:solidFill>
              <a:schemeClr val="tx1"/>
            </a:solidFill>
          </a:ln>
        </p:spPr>
        <p:txBody>
          <a:bodyPr>
            <a:normAutofit/>
          </a:bodyPr>
          <a:lstStyle/>
          <a:p>
            <a:pPr marL="0" indent="0">
              <a:buNone/>
            </a:pPr>
            <a:r>
              <a:rPr lang="en-GB" sz="2700" dirty="0"/>
              <a:t>Mahayana means </a:t>
            </a:r>
            <a:r>
              <a:rPr lang="en-GB" sz="2700" b="1" dirty="0"/>
              <a:t>‘The Great Vehicle’</a:t>
            </a:r>
          </a:p>
          <a:p>
            <a:pPr marL="0" indent="0">
              <a:buNone/>
            </a:pPr>
            <a:r>
              <a:rPr lang="en-GB" sz="2700" dirty="0"/>
              <a:t>From a Mahayana viewpoint, ‘Hinayana’ or Theravada Buddhism has its </a:t>
            </a:r>
            <a:r>
              <a:rPr lang="en-GB" sz="2700" b="1" dirty="0"/>
              <a:t>limitations.</a:t>
            </a:r>
          </a:p>
          <a:p>
            <a:pPr marL="0" indent="0">
              <a:buNone/>
            </a:pPr>
            <a:r>
              <a:rPr lang="en-GB" sz="2700" dirty="0"/>
              <a:t>Theravada Buddhists would respond by stating they have the </a:t>
            </a:r>
            <a:r>
              <a:rPr lang="en-GB" sz="2700" b="1" dirty="0"/>
              <a:t>original, pure teaching of the Buddha</a:t>
            </a:r>
            <a:r>
              <a:rPr lang="en-GB" sz="2700" dirty="0"/>
              <a:t>, with which Mahayana Buddhists have </a:t>
            </a:r>
            <a:r>
              <a:rPr lang="en-GB" sz="2700" b="1" dirty="0"/>
              <a:t>tampered.</a:t>
            </a:r>
          </a:p>
          <a:p>
            <a:pPr marL="0" indent="0">
              <a:buNone/>
            </a:pPr>
            <a:r>
              <a:rPr lang="en-GB" sz="2700" dirty="0"/>
              <a:t>Mahayana Buddhism is </a:t>
            </a:r>
            <a:r>
              <a:rPr lang="en-GB" sz="2700" b="1" dirty="0"/>
              <a:t>not a single group </a:t>
            </a:r>
            <a:r>
              <a:rPr lang="en-GB" sz="2700" dirty="0"/>
              <a:t>but a collection of Buddhist traditions: </a:t>
            </a:r>
            <a:r>
              <a:rPr lang="en-GB" sz="2700" b="1" dirty="0"/>
              <a:t>Zen Buddhism</a:t>
            </a:r>
            <a:r>
              <a:rPr lang="en-GB" sz="2700" dirty="0"/>
              <a:t>, </a:t>
            </a:r>
            <a:r>
              <a:rPr lang="en-GB" sz="2700" b="1" dirty="0"/>
              <a:t>Pure Land Buddhism</a:t>
            </a:r>
            <a:r>
              <a:rPr lang="en-GB" sz="2700" dirty="0"/>
              <a:t>, and </a:t>
            </a:r>
            <a:r>
              <a:rPr lang="en-GB" sz="2700" b="1" dirty="0"/>
              <a:t>Tibetan Buddhism </a:t>
            </a:r>
            <a:r>
              <a:rPr lang="en-GB" sz="2700" dirty="0"/>
              <a:t>are all forms of Mahayana Buddhism.</a:t>
            </a:r>
          </a:p>
          <a:p>
            <a:pPr marL="0" indent="0">
              <a:buNone/>
            </a:pPr>
            <a:r>
              <a:rPr lang="en-GB" sz="2700" dirty="0"/>
              <a:t>Most Buddhists from </a:t>
            </a:r>
            <a:r>
              <a:rPr lang="en-GB" sz="2700" b="1" dirty="0"/>
              <a:t>China</a:t>
            </a:r>
            <a:r>
              <a:rPr lang="en-GB" sz="2700" dirty="0"/>
              <a:t>, </a:t>
            </a:r>
            <a:r>
              <a:rPr lang="en-GB" sz="2700" b="1" dirty="0"/>
              <a:t>Japan</a:t>
            </a:r>
            <a:r>
              <a:rPr lang="en-GB" sz="2700" dirty="0"/>
              <a:t>, </a:t>
            </a:r>
            <a:r>
              <a:rPr lang="en-GB" sz="2700" b="1" dirty="0"/>
              <a:t>Tibet,</a:t>
            </a:r>
            <a:r>
              <a:rPr lang="en-GB" sz="2700" dirty="0"/>
              <a:t> </a:t>
            </a:r>
            <a:r>
              <a:rPr lang="en-GB" sz="2700" b="1" dirty="0"/>
              <a:t>Korea</a:t>
            </a:r>
            <a:r>
              <a:rPr lang="en-GB" sz="2700" dirty="0"/>
              <a:t>, </a:t>
            </a:r>
            <a:r>
              <a:rPr lang="en-GB" sz="2700" b="1" dirty="0"/>
              <a:t>Mongolia</a:t>
            </a:r>
            <a:r>
              <a:rPr lang="en-GB" sz="2700" dirty="0"/>
              <a:t>, </a:t>
            </a:r>
            <a:r>
              <a:rPr lang="en-GB" sz="2700" b="1" dirty="0"/>
              <a:t>Vietnam</a:t>
            </a:r>
            <a:r>
              <a:rPr lang="en-GB" sz="2700" dirty="0"/>
              <a:t>, </a:t>
            </a:r>
            <a:r>
              <a:rPr lang="en-GB" sz="2700" b="1" dirty="0"/>
              <a:t>Nepal</a:t>
            </a:r>
            <a:r>
              <a:rPr lang="en-GB" sz="2700" dirty="0"/>
              <a:t>, </a:t>
            </a:r>
            <a:r>
              <a:rPr lang="en-GB" sz="2700" b="1" dirty="0"/>
              <a:t>Sikkim</a:t>
            </a:r>
            <a:r>
              <a:rPr lang="en-GB" sz="2700" dirty="0"/>
              <a:t> and </a:t>
            </a:r>
            <a:r>
              <a:rPr lang="en-GB" sz="2700" b="1" dirty="0"/>
              <a:t>Bhutan</a:t>
            </a:r>
            <a:r>
              <a:rPr lang="en-GB" sz="2700" dirty="0"/>
              <a:t> refer to themselves as </a:t>
            </a:r>
            <a:r>
              <a:rPr lang="en-GB" sz="2700" b="1" dirty="0"/>
              <a:t>Mahayana Buddhists.</a:t>
            </a:r>
          </a:p>
          <a:p>
            <a:pPr marL="0" indent="0">
              <a:buNone/>
            </a:pPr>
            <a:endParaRPr lang="en-GB" sz="2700" dirty="0"/>
          </a:p>
          <a:p>
            <a:pPr marL="0" indent="0">
              <a:buNone/>
            </a:pPr>
            <a:endParaRPr lang="en-GB" dirty="0"/>
          </a:p>
        </p:txBody>
      </p:sp>
    </p:spTree>
    <p:extLst>
      <p:ext uri="{BB962C8B-B14F-4D97-AF65-F5344CB8AC3E}">
        <p14:creationId xmlns:p14="http://schemas.microsoft.com/office/powerpoint/2010/main" val="22577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374073" y="263236"/>
            <a:ext cx="8575963" cy="581891"/>
          </a:xfrm>
          <a:solidFill>
            <a:schemeClr val="accent4">
              <a:lumMod val="60000"/>
              <a:lumOff val="40000"/>
            </a:schemeClr>
          </a:solidFill>
          <a:ln w="57150">
            <a:solidFill>
              <a:schemeClr val="accent4">
                <a:lumMod val="75000"/>
              </a:schemeClr>
            </a:solidFill>
          </a:ln>
        </p:spPr>
        <p:txBody>
          <a:bodyPr>
            <a:normAutofit/>
          </a:bodyPr>
          <a:lstStyle/>
          <a:p>
            <a:r>
              <a:rPr lang="en-GB" sz="2800" dirty="0">
                <a:latin typeface="Cooper Black" panose="0208090404030B020404" pitchFamily="18" charset="0"/>
              </a:rPr>
              <a:t>The development of Mahayana Buddhism</a:t>
            </a: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374073" y="1094510"/>
            <a:ext cx="8575963" cy="5486400"/>
          </a:xfrm>
          <a:ln w="57150">
            <a:solidFill>
              <a:schemeClr val="accent4">
                <a:lumMod val="75000"/>
              </a:schemeClr>
            </a:solidFill>
          </a:ln>
        </p:spPr>
        <p:txBody>
          <a:bodyPr>
            <a:normAutofit fontScale="85000" lnSpcReduction="20000"/>
          </a:bodyPr>
          <a:lstStyle/>
          <a:p>
            <a:pPr algn="l">
              <a:lnSpc>
                <a:spcPct val="114000"/>
              </a:lnSpc>
              <a:spcBef>
                <a:spcPts val="0"/>
              </a:spcBef>
            </a:pPr>
            <a:r>
              <a:rPr lang="en-GB" sz="3600" b="1" dirty="0"/>
              <a:t>Context of the emergence of the Mahayana:</a:t>
            </a:r>
          </a:p>
          <a:p>
            <a:pPr marL="571500" indent="-571500" algn="l">
              <a:lnSpc>
                <a:spcPct val="114000"/>
              </a:lnSpc>
              <a:spcBef>
                <a:spcPts val="0"/>
              </a:spcBef>
              <a:buFont typeface="Arial" panose="020B0604020202020204" pitchFamily="34" charset="0"/>
              <a:buChar char="•"/>
            </a:pPr>
            <a:r>
              <a:rPr lang="en-GB" sz="3800" dirty="0"/>
              <a:t>no clear founder or point of origin</a:t>
            </a:r>
          </a:p>
          <a:p>
            <a:pPr marL="571500" indent="-571500" algn="l">
              <a:lnSpc>
                <a:spcPct val="114000"/>
              </a:lnSpc>
              <a:spcBef>
                <a:spcPts val="0"/>
              </a:spcBef>
              <a:buFont typeface="Arial" panose="020B0604020202020204" pitchFamily="34" charset="0"/>
              <a:buChar char="•"/>
            </a:pPr>
            <a:r>
              <a:rPr lang="en-GB" sz="3800" dirty="0"/>
              <a:t>emergence between 150BCE and 100CE of various groups calling themselves ‘Mahayana’</a:t>
            </a:r>
          </a:p>
          <a:p>
            <a:pPr marL="571500" indent="-571500" algn="l">
              <a:lnSpc>
                <a:spcPct val="114000"/>
              </a:lnSpc>
              <a:spcBef>
                <a:spcPts val="0"/>
              </a:spcBef>
              <a:buFont typeface="Arial" panose="020B0604020202020204" pitchFamily="34" charset="0"/>
              <a:buChar char="•"/>
            </a:pPr>
            <a:r>
              <a:rPr lang="en-GB" sz="3800" dirty="0"/>
              <a:t>2nd Buddhism Council held because of debates about orthodoxy</a:t>
            </a:r>
          </a:p>
          <a:p>
            <a:pPr marL="571500" indent="-571500" algn="l">
              <a:lnSpc>
                <a:spcPct val="114000"/>
              </a:lnSpc>
              <a:spcBef>
                <a:spcPts val="0"/>
              </a:spcBef>
              <a:buFont typeface="Arial" panose="020B0604020202020204" pitchFamily="34" charset="0"/>
              <a:buChar char="•"/>
            </a:pPr>
            <a:r>
              <a:rPr lang="en-GB" sz="3800" dirty="0"/>
              <a:t>4th Buddhist Council not recognised by the Mahayana</a:t>
            </a:r>
          </a:p>
          <a:p>
            <a:pPr marL="571500" indent="-571500" algn="l">
              <a:lnSpc>
                <a:spcPct val="114000"/>
              </a:lnSpc>
              <a:spcBef>
                <a:spcPts val="0"/>
              </a:spcBef>
              <a:buFont typeface="Arial" panose="020B0604020202020204" pitchFamily="34" charset="0"/>
              <a:buChar char="•"/>
            </a:pPr>
            <a:r>
              <a:rPr lang="en-GB" sz="3800" dirty="0"/>
              <a:t>However, there were traditionally many schools, and we have evidence of monks from the two living side by side etc.</a:t>
            </a:r>
          </a:p>
          <a:p>
            <a:endParaRPr lang="en-GB" dirty="0"/>
          </a:p>
        </p:txBody>
      </p:sp>
    </p:spTree>
    <p:extLst>
      <p:ext uri="{BB962C8B-B14F-4D97-AF65-F5344CB8AC3E}">
        <p14:creationId xmlns:p14="http://schemas.microsoft.com/office/powerpoint/2010/main" val="25237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374073" y="263236"/>
            <a:ext cx="8575963" cy="581891"/>
          </a:xfrm>
          <a:solidFill>
            <a:schemeClr val="accent4">
              <a:lumMod val="60000"/>
              <a:lumOff val="40000"/>
            </a:schemeClr>
          </a:solidFill>
          <a:ln w="57150">
            <a:solidFill>
              <a:schemeClr val="accent4">
                <a:lumMod val="75000"/>
              </a:schemeClr>
            </a:solidFill>
          </a:ln>
        </p:spPr>
        <p:txBody>
          <a:bodyPr>
            <a:normAutofit/>
          </a:bodyPr>
          <a:lstStyle/>
          <a:p>
            <a:r>
              <a:rPr lang="en-GB" sz="2800" dirty="0">
                <a:latin typeface="Cooper Black" panose="0208090404030B020404" pitchFamily="18" charset="0"/>
              </a:rPr>
              <a:t>The development of Mahayana Buddhism</a:t>
            </a: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374073" y="1094510"/>
            <a:ext cx="8575963" cy="5486400"/>
          </a:xfrm>
          <a:ln w="57150">
            <a:solidFill>
              <a:schemeClr val="accent4">
                <a:lumMod val="75000"/>
              </a:schemeClr>
            </a:solidFill>
          </a:ln>
        </p:spPr>
        <p:txBody>
          <a:bodyPr>
            <a:normAutofit lnSpcReduction="10000"/>
          </a:bodyPr>
          <a:lstStyle/>
          <a:p>
            <a:pPr algn="l">
              <a:lnSpc>
                <a:spcPct val="114000"/>
              </a:lnSpc>
              <a:spcBef>
                <a:spcPts val="0"/>
              </a:spcBef>
            </a:pPr>
            <a:r>
              <a:rPr lang="en-GB" sz="2800" b="1" dirty="0"/>
              <a:t>Some suggested reasons for the emergence:</a:t>
            </a:r>
          </a:p>
          <a:p>
            <a:pPr marL="342900" indent="-342900" algn="l">
              <a:lnSpc>
                <a:spcPct val="114000"/>
              </a:lnSpc>
              <a:spcBef>
                <a:spcPts val="0"/>
              </a:spcBef>
              <a:buFont typeface="Arial" panose="020B0604020202020204" pitchFamily="34" charset="0"/>
              <a:buChar char="•"/>
            </a:pPr>
            <a:r>
              <a:rPr lang="en-GB" sz="2800" dirty="0"/>
              <a:t>revolt of the laity against the elitism of the monastics; a path all can tread</a:t>
            </a:r>
          </a:p>
          <a:p>
            <a:pPr marL="342900" indent="-342900" algn="l">
              <a:lnSpc>
                <a:spcPct val="114000"/>
              </a:lnSpc>
              <a:spcBef>
                <a:spcPts val="0"/>
              </a:spcBef>
              <a:buFont typeface="Arial" panose="020B0604020202020204" pitchFamily="34" charset="0"/>
              <a:buChar char="•"/>
            </a:pPr>
            <a:r>
              <a:rPr lang="en-GB" sz="2800" dirty="0"/>
              <a:t>disagreements over practice: can the Sangha adapt to new times and places?</a:t>
            </a:r>
          </a:p>
          <a:p>
            <a:pPr marL="342900" indent="-342900" algn="l">
              <a:lnSpc>
                <a:spcPct val="114000"/>
              </a:lnSpc>
              <a:spcBef>
                <a:spcPts val="0"/>
              </a:spcBef>
              <a:buFont typeface="Arial" panose="020B0604020202020204" pitchFamily="34" charset="0"/>
              <a:buChar char="•"/>
            </a:pPr>
            <a:r>
              <a:rPr lang="en-GB" sz="2800" b="1" dirty="0" err="1"/>
              <a:t>Conze</a:t>
            </a:r>
            <a:r>
              <a:rPr lang="en-GB" sz="2800" dirty="0"/>
              <a:t> suggests it might be due to influence by non-Indian elements</a:t>
            </a:r>
          </a:p>
          <a:p>
            <a:pPr marL="342900" indent="-342900" algn="l">
              <a:lnSpc>
                <a:spcPct val="114000"/>
              </a:lnSpc>
              <a:spcBef>
                <a:spcPts val="0"/>
              </a:spcBef>
              <a:buFont typeface="Arial" panose="020B0604020202020204" pitchFamily="34" charset="0"/>
              <a:buChar char="•"/>
            </a:pPr>
            <a:r>
              <a:rPr lang="en-GB" sz="2800" dirty="0"/>
              <a:t>‘back to basics’ movement: emphasis on compassion as the Buddha’s motivation and a reimagining of no-self as </a:t>
            </a:r>
            <a:r>
              <a:rPr lang="en-GB" sz="2800" i="1" dirty="0" err="1"/>
              <a:t>sunyata</a:t>
            </a:r>
            <a:endParaRPr lang="en-GB" sz="2800" i="1" dirty="0"/>
          </a:p>
          <a:p>
            <a:pPr marL="342900" indent="-342900" algn="l">
              <a:lnSpc>
                <a:spcPct val="114000"/>
              </a:lnSpc>
              <a:spcBef>
                <a:spcPts val="0"/>
              </a:spcBef>
              <a:buFont typeface="Arial" panose="020B0604020202020204" pitchFamily="34" charset="0"/>
              <a:buChar char="•"/>
            </a:pPr>
            <a:r>
              <a:rPr lang="en-GB" sz="2800" dirty="0"/>
              <a:t>doctrinal differences: new literature, </a:t>
            </a:r>
            <a:r>
              <a:rPr lang="en-GB" sz="2800" dirty="0" err="1"/>
              <a:t>trikaya</a:t>
            </a:r>
            <a:r>
              <a:rPr lang="en-GB" sz="2800" dirty="0"/>
              <a:t> and new cosmology, bodhisattva path, </a:t>
            </a:r>
            <a:r>
              <a:rPr lang="en-GB" sz="2800" dirty="0" err="1"/>
              <a:t>sunyata</a:t>
            </a:r>
            <a:endParaRPr lang="en-GB" sz="2800" dirty="0"/>
          </a:p>
        </p:txBody>
      </p:sp>
    </p:spTree>
    <p:extLst>
      <p:ext uri="{BB962C8B-B14F-4D97-AF65-F5344CB8AC3E}">
        <p14:creationId xmlns:p14="http://schemas.microsoft.com/office/powerpoint/2010/main" val="281686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374073" y="263236"/>
            <a:ext cx="8575963" cy="581891"/>
          </a:xfrm>
          <a:solidFill>
            <a:schemeClr val="accent4">
              <a:lumMod val="60000"/>
              <a:lumOff val="40000"/>
            </a:schemeClr>
          </a:solidFill>
          <a:ln w="57150">
            <a:solidFill>
              <a:schemeClr val="accent4">
                <a:lumMod val="75000"/>
              </a:schemeClr>
            </a:solidFill>
          </a:ln>
        </p:spPr>
        <p:txBody>
          <a:bodyPr>
            <a:normAutofit/>
          </a:bodyPr>
          <a:lstStyle/>
          <a:p>
            <a:r>
              <a:rPr lang="en-GB" sz="2800" dirty="0">
                <a:latin typeface="Cooper Black" panose="0208090404030B020404" pitchFamily="18" charset="0"/>
              </a:rPr>
              <a:t>‘</a:t>
            </a:r>
            <a:r>
              <a:rPr lang="en-GB" sz="2800" dirty="0" err="1">
                <a:latin typeface="Cooper Black" panose="0208090404030B020404" pitchFamily="18" charset="0"/>
              </a:rPr>
              <a:t>Upaya</a:t>
            </a:r>
            <a:r>
              <a:rPr lang="en-GB" sz="2800" dirty="0">
                <a:latin typeface="Cooper Black" panose="0208090404030B020404" pitchFamily="18" charset="0"/>
              </a:rPr>
              <a:t>’ or skilful means</a:t>
            </a: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374073" y="1094510"/>
            <a:ext cx="8575963" cy="5486400"/>
          </a:xfrm>
          <a:ln w="57150">
            <a:solidFill>
              <a:schemeClr val="accent4">
                <a:lumMod val="75000"/>
              </a:schemeClr>
            </a:solidFill>
          </a:ln>
        </p:spPr>
        <p:txBody>
          <a:bodyPr>
            <a:normAutofit fontScale="92500" lnSpcReduction="20000"/>
          </a:bodyPr>
          <a:lstStyle/>
          <a:p>
            <a:pPr algn="l">
              <a:lnSpc>
                <a:spcPct val="114000"/>
              </a:lnSpc>
              <a:spcBef>
                <a:spcPts val="0"/>
              </a:spcBef>
            </a:pPr>
            <a:r>
              <a:rPr lang="en-GB" sz="2800" b="1" dirty="0" err="1"/>
              <a:t>Upaya</a:t>
            </a:r>
            <a:r>
              <a:rPr lang="en-GB" sz="2800" dirty="0"/>
              <a:t> (skilful means) and its implications, in terms of responses to other religious truth claims and diversity within Buddhism:</a:t>
            </a:r>
          </a:p>
          <a:p>
            <a:pPr marL="457200" indent="-457200" algn="l">
              <a:lnSpc>
                <a:spcPct val="114000"/>
              </a:lnSpc>
              <a:spcBef>
                <a:spcPts val="0"/>
              </a:spcBef>
              <a:buFont typeface="Arial" panose="020B0604020202020204" pitchFamily="34" charset="0"/>
              <a:buChar char="•"/>
            </a:pPr>
            <a:r>
              <a:rPr lang="en-GB" sz="2800" dirty="0"/>
              <a:t>use of methods or techniques that fit the situation; these may not be ultimately ‘true’ in the highest sense, but may be an expedient practice to perform or view to hold; may facilitate higher understanding further on</a:t>
            </a:r>
          </a:p>
          <a:p>
            <a:pPr marL="457200" indent="-457200" algn="l">
              <a:lnSpc>
                <a:spcPct val="114000"/>
              </a:lnSpc>
              <a:spcBef>
                <a:spcPts val="0"/>
              </a:spcBef>
              <a:buFont typeface="Arial" panose="020B0604020202020204" pitchFamily="34" charset="0"/>
              <a:buChar char="•"/>
            </a:pPr>
            <a:r>
              <a:rPr lang="en-GB" sz="2800" b="1" u="sng" dirty="0"/>
              <a:t>Parable of the Burning House:</a:t>
            </a:r>
          </a:p>
          <a:p>
            <a:pPr marL="457200" indent="-457200" algn="l">
              <a:lnSpc>
                <a:spcPct val="114000"/>
              </a:lnSpc>
              <a:spcBef>
                <a:spcPts val="0"/>
              </a:spcBef>
              <a:buFontTx/>
              <a:buChar char="-"/>
            </a:pPr>
            <a:r>
              <a:rPr lang="en-GB" sz="2800" dirty="0"/>
              <a:t>using the expedient means of white lies to rescue children from a burning building</a:t>
            </a:r>
          </a:p>
          <a:p>
            <a:pPr marL="457200" indent="-457200" algn="l">
              <a:lnSpc>
                <a:spcPct val="114000"/>
              </a:lnSpc>
              <a:spcBef>
                <a:spcPts val="0"/>
              </a:spcBef>
              <a:buFontTx/>
              <a:buChar char="-"/>
            </a:pPr>
            <a:r>
              <a:rPr lang="en-GB" sz="2800" dirty="0"/>
              <a:t>this parable describes three carts (</a:t>
            </a:r>
            <a:r>
              <a:rPr lang="en-GB" sz="2800" dirty="0" err="1"/>
              <a:t>yana</a:t>
            </a:r>
            <a:r>
              <a:rPr lang="en-GB" sz="2800" dirty="0"/>
              <a:t>) drawn by goats, deer, and oxen, representing the Buddhist paths: the </a:t>
            </a:r>
            <a:r>
              <a:rPr lang="en-GB" sz="2800" b="1" dirty="0" err="1"/>
              <a:t>arhat</a:t>
            </a:r>
            <a:r>
              <a:rPr lang="en-GB" sz="2800" dirty="0"/>
              <a:t> </a:t>
            </a:r>
            <a:r>
              <a:rPr lang="en-GB" sz="2800" b="1" dirty="0"/>
              <a:t>path</a:t>
            </a:r>
            <a:r>
              <a:rPr lang="en-GB" sz="2800" dirty="0"/>
              <a:t> (</a:t>
            </a:r>
            <a:r>
              <a:rPr lang="en-GB" sz="2800" dirty="0" err="1"/>
              <a:t>sravakayana</a:t>
            </a:r>
            <a:r>
              <a:rPr lang="en-GB" sz="2800" dirty="0"/>
              <a:t>), </a:t>
            </a:r>
            <a:r>
              <a:rPr lang="en-GB" sz="2800" b="1" dirty="0"/>
              <a:t>solitary path </a:t>
            </a:r>
            <a:r>
              <a:rPr lang="en-GB" sz="2800" dirty="0"/>
              <a:t>(</a:t>
            </a:r>
            <a:r>
              <a:rPr lang="en-GB" sz="2800" dirty="0" err="1"/>
              <a:t>pratyekabuddhayana</a:t>
            </a:r>
            <a:r>
              <a:rPr lang="en-GB" sz="2800" dirty="0"/>
              <a:t>), and the </a:t>
            </a:r>
            <a:r>
              <a:rPr lang="en-GB" sz="2800" b="1" dirty="0"/>
              <a:t>Bodhisattva path </a:t>
            </a:r>
            <a:r>
              <a:rPr lang="en-GB" sz="2800" dirty="0"/>
              <a:t>(Mahayana)</a:t>
            </a:r>
          </a:p>
        </p:txBody>
      </p:sp>
    </p:spTree>
    <p:extLst>
      <p:ext uri="{BB962C8B-B14F-4D97-AF65-F5344CB8AC3E}">
        <p14:creationId xmlns:p14="http://schemas.microsoft.com/office/powerpoint/2010/main" val="280165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parable of the three carts and the burning house">
            <a:extLst>
              <a:ext uri="{FF2B5EF4-FFF2-40B4-BE49-F238E27FC236}">
                <a16:creationId xmlns:a16="http://schemas.microsoft.com/office/drawing/2014/main" id="{FF9A67C1-B429-4E12-8833-16FFFAE69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43" y="-124690"/>
            <a:ext cx="9641743" cy="69826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2DF2C3-5697-40A1-B8CE-D16A127A8A39}"/>
              </a:ext>
            </a:extLst>
          </p:cNvPr>
          <p:cNvSpPr>
            <a:spLocks noGrp="1"/>
          </p:cNvSpPr>
          <p:nvPr>
            <p:ph type="title"/>
          </p:nvPr>
        </p:nvSpPr>
        <p:spPr>
          <a:xfrm>
            <a:off x="221673" y="5671418"/>
            <a:ext cx="8617528" cy="840219"/>
          </a:xfrm>
          <a:solidFill>
            <a:schemeClr val="accent4">
              <a:lumMod val="60000"/>
              <a:lumOff val="40000"/>
            </a:schemeClr>
          </a:solidFill>
          <a:ln w="57150">
            <a:solidFill>
              <a:schemeClr val="tx1"/>
            </a:solidFill>
          </a:ln>
        </p:spPr>
        <p:txBody>
          <a:bodyPr/>
          <a:lstStyle/>
          <a:p>
            <a:pPr algn="ctr"/>
            <a:r>
              <a:rPr lang="en-GB" dirty="0">
                <a:latin typeface="Cooper Black" panose="0208090404030B020404" pitchFamily="18" charset="0"/>
              </a:rPr>
              <a:t>Parable of the Burning House</a:t>
            </a:r>
          </a:p>
        </p:txBody>
      </p:sp>
      <p:sp>
        <p:nvSpPr>
          <p:cNvPr id="3" name="Content Placeholder 2">
            <a:extLst>
              <a:ext uri="{FF2B5EF4-FFF2-40B4-BE49-F238E27FC236}">
                <a16:creationId xmlns:a16="http://schemas.microsoft.com/office/drawing/2014/main" id="{565836FA-EB82-43D1-A3AC-EE3C45810A80}"/>
              </a:ext>
            </a:extLst>
          </p:cNvPr>
          <p:cNvSpPr>
            <a:spLocks noGrp="1"/>
          </p:cNvSpPr>
          <p:nvPr>
            <p:ph idx="1"/>
          </p:nvPr>
        </p:nvSpPr>
        <p:spPr>
          <a:xfrm>
            <a:off x="5527964" y="1635704"/>
            <a:ext cx="3616036" cy="2275320"/>
          </a:xfrm>
        </p:spPr>
        <p:txBody>
          <a:bodyPr>
            <a:noAutofit/>
          </a:bodyPr>
          <a:lstStyle/>
          <a:p>
            <a:pPr marL="0" indent="0" algn="ctr">
              <a:buNone/>
            </a:pPr>
            <a:r>
              <a:rPr lang="en-GB" sz="3200" dirty="0">
                <a:latin typeface="Cooper Black" panose="0208090404030B020404" pitchFamily="18" charset="0"/>
              </a:rPr>
              <a:t>Read the parable and consider the following questions…</a:t>
            </a:r>
          </a:p>
        </p:txBody>
      </p:sp>
    </p:spTree>
    <p:extLst>
      <p:ext uri="{BB962C8B-B14F-4D97-AF65-F5344CB8AC3E}">
        <p14:creationId xmlns:p14="http://schemas.microsoft.com/office/powerpoint/2010/main" val="347549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803564"/>
          </a:xfrm>
          <a:prstGeom prst="rect">
            <a:avLst/>
          </a:prstGeom>
          <a:solidFill>
            <a:schemeClr val="accent4">
              <a:lumMod val="60000"/>
              <a:lumOff val="40000"/>
            </a:schemeClr>
          </a:solidFill>
          <a:ln w="57150">
            <a:solidFill>
              <a:schemeClr val="tx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Cooper Black" panose="0208090404030B020404" pitchFamily="18" charset="0"/>
              </a:rPr>
              <a:t>The Parable of the Burning House</a:t>
            </a:r>
          </a:p>
        </p:txBody>
      </p:sp>
      <p:sp>
        <p:nvSpPr>
          <p:cNvPr id="5" name="TextBox 4"/>
          <p:cNvSpPr txBox="1"/>
          <p:nvPr/>
        </p:nvSpPr>
        <p:spPr>
          <a:xfrm>
            <a:off x="114300" y="3192175"/>
            <a:ext cx="8915400" cy="3416320"/>
          </a:xfrm>
          <a:prstGeom prst="rect">
            <a:avLst/>
          </a:prstGeom>
          <a:noFill/>
          <a:ln w="28575">
            <a:solidFill>
              <a:schemeClr val="tx1"/>
            </a:solidFill>
          </a:ln>
        </p:spPr>
        <p:txBody>
          <a:bodyPr wrap="square" rtlCol="0">
            <a:spAutoFit/>
          </a:bodyPr>
          <a:lstStyle/>
          <a:p>
            <a:r>
              <a:rPr lang="en-GB" sz="2000" dirty="0"/>
              <a:t>In this parable the </a:t>
            </a:r>
            <a:r>
              <a:rPr lang="en-GB" sz="2400" b="1" dirty="0">
                <a:solidFill>
                  <a:srgbClr val="FF0066"/>
                </a:solidFill>
              </a:rPr>
              <a:t>father, of course, is the Buddha </a:t>
            </a:r>
            <a:r>
              <a:rPr lang="en-GB" sz="2000" dirty="0"/>
              <a:t>and </a:t>
            </a:r>
            <a:r>
              <a:rPr lang="en-GB" sz="2400" b="1" dirty="0">
                <a:solidFill>
                  <a:schemeClr val="accent6"/>
                </a:solidFill>
              </a:rPr>
              <a:t>sentient beings are the children trapped in the burning house</a:t>
            </a:r>
            <a:r>
              <a:rPr lang="en-GB" sz="2000" dirty="0"/>
              <a:t>. </a:t>
            </a:r>
            <a:r>
              <a:rPr lang="en-GB" sz="2400" b="1" dirty="0">
                <a:solidFill>
                  <a:srgbClr val="7030A0"/>
                </a:solidFill>
              </a:rPr>
              <a:t>The Burning House represents the world burning with the fires of old age, sickness and death</a:t>
            </a:r>
            <a:r>
              <a:rPr lang="en-GB" sz="2000" dirty="0"/>
              <a:t>. </a:t>
            </a:r>
            <a:r>
              <a:rPr lang="en-GB" sz="2000" b="1" dirty="0">
                <a:solidFill>
                  <a:schemeClr val="accent2"/>
                </a:solidFill>
              </a:rPr>
              <a:t>The teachings of the Buddha are like the father getting the boys to leave their pleasures for a greater pleasure, Nirvana. </a:t>
            </a:r>
            <a:br>
              <a:rPr lang="en-GB" sz="2000" b="1" dirty="0">
                <a:solidFill>
                  <a:schemeClr val="accent2"/>
                </a:solidFill>
              </a:rPr>
            </a:br>
            <a:br>
              <a:rPr lang="en-GB" sz="2000" b="1" dirty="0">
                <a:solidFill>
                  <a:schemeClr val="accent2"/>
                </a:solidFill>
              </a:rPr>
            </a:br>
            <a:r>
              <a:rPr lang="en-GB" sz="2000" dirty="0"/>
              <a:t>A further interpretation is to see the goat, deer, and ox carts as representing the early teachings of Buddhism, as the teachings of Hinayana Buddhism (the Mahayana term for the Buddhism that preceded it), and the cart pulled by white bullocks to 'The Lotus Sutra' which, when followed, leads to Buddhahood.</a:t>
            </a:r>
          </a:p>
        </p:txBody>
      </p:sp>
      <p:sp>
        <p:nvSpPr>
          <p:cNvPr id="2" name="Thought Bubble: Cloud 1">
            <a:extLst>
              <a:ext uri="{FF2B5EF4-FFF2-40B4-BE49-F238E27FC236}">
                <a16:creationId xmlns:a16="http://schemas.microsoft.com/office/drawing/2014/main" id="{60666417-F981-41CC-8744-5E322ED19B07}"/>
              </a:ext>
            </a:extLst>
          </p:cNvPr>
          <p:cNvSpPr/>
          <p:nvPr/>
        </p:nvSpPr>
        <p:spPr>
          <a:xfrm>
            <a:off x="0" y="803565"/>
            <a:ext cx="9029700" cy="2493817"/>
          </a:xfrm>
          <a:prstGeom prst="cloudCallout">
            <a:avLst>
              <a:gd name="adj1" fmla="val -44505"/>
              <a:gd name="adj2" fmla="val -5831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What is your interpretation of this sutra? Who is represented by the Father? Who are the children? What does the burning house represent? </a:t>
            </a:r>
            <a:endParaRPr lang="en-GB" dirty="0"/>
          </a:p>
        </p:txBody>
      </p:sp>
    </p:spTree>
    <p:extLst>
      <p:ext uri="{BB962C8B-B14F-4D97-AF65-F5344CB8AC3E}">
        <p14:creationId xmlns:p14="http://schemas.microsoft.com/office/powerpoint/2010/main" val="38986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3351-411B-41A7-9677-29BD21109230}"/>
              </a:ext>
            </a:extLst>
          </p:cNvPr>
          <p:cNvSpPr>
            <a:spLocks noGrp="1"/>
          </p:cNvSpPr>
          <p:nvPr>
            <p:ph type="ctrTitle"/>
          </p:nvPr>
        </p:nvSpPr>
        <p:spPr>
          <a:xfrm>
            <a:off x="374073" y="263236"/>
            <a:ext cx="8575963" cy="858982"/>
          </a:xfrm>
          <a:solidFill>
            <a:schemeClr val="accent4">
              <a:lumMod val="60000"/>
              <a:lumOff val="40000"/>
            </a:schemeClr>
          </a:solidFill>
          <a:ln w="57150">
            <a:solidFill>
              <a:schemeClr val="accent4">
                <a:lumMod val="75000"/>
              </a:schemeClr>
            </a:solidFill>
          </a:ln>
        </p:spPr>
        <p:txBody>
          <a:bodyPr>
            <a:normAutofit fontScale="90000"/>
          </a:bodyPr>
          <a:lstStyle/>
          <a:p>
            <a:r>
              <a:rPr lang="en-GB" sz="2800" dirty="0">
                <a:latin typeface="Cooper Black" panose="0208090404030B020404" pitchFamily="18" charset="0"/>
              </a:rPr>
              <a:t>‘</a:t>
            </a:r>
            <a:r>
              <a:rPr lang="en-GB" sz="2800" dirty="0" err="1">
                <a:latin typeface="Cooper Black" panose="0208090404030B020404" pitchFamily="18" charset="0"/>
              </a:rPr>
              <a:t>Upaya</a:t>
            </a:r>
            <a:r>
              <a:rPr lang="en-GB" sz="2800" dirty="0">
                <a:latin typeface="Cooper Black" panose="0208090404030B020404" pitchFamily="18" charset="0"/>
              </a:rPr>
              <a:t>’ applied to the original teachings of the Buddha</a:t>
            </a:r>
          </a:p>
        </p:txBody>
      </p:sp>
      <p:sp>
        <p:nvSpPr>
          <p:cNvPr id="3" name="Subtitle 2">
            <a:extLst>
              <a:ext uri="{FF2B5EF4-FFF2-40B4-BE49-F238E27FC236}">
                <a16:creationId xmlns:a16="http://schemas.microsoft.com/office/drawing/2014/main" id="{5792E102-1A7C-4E81-B79F-433B31D6C973}"/>
              </a:ext>
            </a:extLst>
          </p:cNvPr>
          <p:cNvSpPr>
            <a:spLocks noGrp="1"/>
          </p:cNvSpPr>
          <p:nvPr>
            <p:ph type="subTitle" idx="1"/>
          </p:nvPr>
        </p:nvSpPr>
        <p:spPr>
          <a:xfrm>
            <a:off x="374073" y="1316182"/>
            <a:ext cx="8575963" cy="5264728"/>
          </a:xfrm>
          <a:ln w="57150">
            <a:solidFill>
              <a:schemeClr val="accent4">
                <a:lumMod val="75000"/>
              </a:schemeClr>
            </a:solidFill>
          </a:ln>
        </p:spPr>
        <p:txBody>
          <a:bodyPr>
            <a:normAutofit lnSpcReduction="10000"/>
          </a:bodyPr>
          <a:lstStyle/>
          <a:p>
            <a:pPr algn="l">
              <a:lnSpc>
                <a:spcPct val="114000"/>
              </a:lnSpc>
              <a:spcBef>
                <a:spcPts val="0"/>
              </a:spcBef>
            </a:pPr>
            <a:r>
              <a:rPr lang="en-GB" sz="2800" b="1" dirty="0"/>
              <a:t>How </a:t>
            </a:r>
            <a:r>
              <a:rPr lang="en-GB" sz="2800" b="1" dirty="0" err="1"/>
              <a:t>upaya</a:t>
            </a:r>
            <a:r>
              <a:rPr lang="en-GB" sz="2800" b="1" dirty="0"/>
              <a:t> might be applied to the original teachings of</a:t>
            </a:r>
          </a:p>
          <a:p>
            <a:pPr algn="l">
              <a:lnSpc>
                <a:spcPct val="114000"/>
              </a:lnSpc>
              <a:spcBef>
                <a:spcPts val="0"/>
              </a:spcBef>
            </a:pPr>
            <a:r>
              <a:rPr lang="en-GB" sz="2800" b="1" dirty="0"/>
              <a:t>Siddhartha:</a:t>
            </a:r>
          </a:p>
          <a:p>
            <a:pPr marL="457200" indent="-457200" algn="l">
              <a:lnSpc>
                <a:spcPct val="114000"/>
              </a:lnSpc>
              <a:spcBef>
                <a:spcPts val="0"/>
              </a:spcBef>
              <a:buFont typeface="Arial" panose="020B0604020202020204" pitchFamily="34" charset="0"/>
              <a:buChar char="•"/>
            </a:pPr>
            <a:r>
              <a:rPr lang="en-GB" sz="2800" dirty="0"/>
              <a:t>idea that different versions or approaches to the teachings might be examples of </a:t>
            </a:r>
            <a:r>
              <a:rPr lang="en-GB" sz="2800" dirty="0" err="1"/>
              <a:t>upaya</a:t>
            </a:r>
            <a:r>
              <a:rPr lang="en-GB" sz="2800" dirty="0"/>
              <a:t> and context dependent</a:t>
            </a:r>
          </a:p>
          <a:p>
            <a:pPr marL="457200" indent="-457200" algn="l">
              <a:lnSpc>
                <a:spcPct val="114000"/>
              </a:lnSpc>
              <a:spcBef>
                <a:spcPts val="0"/>
              </a:spcBef>
              <a:buFont typeface="Arial" panose="020B0604020202020204" pitchFamily="34" charset="0"/>
              <a:buChar char="•"/>
            </a:pPr>
            <a:r>
              <a:rPr lang="en-GB" sz="2800" dirty="0"/>
              <a:t>separation of the 5000 (those who left during the Lotus Sutra)</a:t>
            </a:r>
          </a:p>
          <a:p>
            <a:pPr algn="l">
              <a:lnSpc>
                <a:spcPct val="114000"/>
              </a:lnSpc>
              <a:spcBef>
                <a:spcPts val="0"/>
              </a:spcBef>
            </a:pPr>
            <a:r>
              <a:rPr lang="en-GB" sz="2800" dirty="0"/>
              <a:t>	- </a:t>
            </a:r>
            <a:r>
              <a:rPr lang="en-GB" sz="2800" dirty="0" err="1"/>
              <a:t>upaya</a:t>
            </a:r>
            <a:r>
              <a:rPr lang="en-GB" sz="2800" dirty="0"/>
              <a:t> used as a polemic device [a strong attack or 	argument against something] against previous</a:t>
            </a:r>
          </a:p>
          <a:p>
            <a:pPr algn="l">
              <a:lnSpc>
                <a:spcPct val="114000"/>
              </a:lnSpc>
              <a:spcBef>
                <a:spcPts val="0"/>
              </a:spcBef>
            </a:pPr>
            <a:r>
              <a:rPr lang="en-GB" sz="2800" dirty="0"/>
              <a:t>	traditions; the Buddha did not reveal to them the 	ultimate truth, as they were not ready</a:t>
            </a:r>
          </a:p>
        </p:txBody>
      </p:sp>
    </p:spTree>
    <p:extLst>
      <p:ext uri="{BB962C8B-B14F-4D97-AF65-F5344CB8AC3E}">
        <p14:creationId xmlns:p14="http://schemas.microsoft.com/office/powerpoint/2010/main" val="30168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63E-E2E6-4E33-AC7D-55EDB2AA9FD5}"/>
              </a:ext>
            </a:extLst>
          </p:cNvPr>
          <p:cNvSpPr>
            <a:spLocks noGrp="1"/>
          </p:cNvSpPr>
          <p:nvPr>
            <p:ph type="title"/>
          </p:nvPr>
        </p:nvSpPr>
        <p:spPr>
          <a:xfrm>
            <a:off x="221673" y="365127"/>
            <a:ext cx="8714509" cy="646255"/>
          </a:xfrm>
          <a:solidFill>
            <a:srgbClr val="FFCCFF"/>
          </a:solidFill>
          <a:ln w="57150">
            <a:solidFill>
              <a:schemeClr val="tx1"/>
            </a:solidFill>
          </a:ln>
        </p:spPr>
        <p:txBody>
          <a:bodyPr>
            <a:normAutofit fontScale="90000"/>
          </a:bodyPr>
          <a:lstStyle/>
          <a:p>
            <a:pPr algn="ctr"/>
            <a:r>
              <a:rPr lang="en-GB" dirty="0">
                <a:latin typeface="Cooper Black" panose="0208090404030B020404" pitchFamily="18" charset="0"/>
              </a:rPr>
              <a:t>Using the Lotus Sutra for study</a:t>
            </a:r>
          </a:p>
        </p:txBody>
      </p:sp>
      <p:sp>
        <p:nvSpPr>
          <p:cNvPr id="3" name="Content Placeholder 2">
            <a:extLst>
              <a:ext uri="{FF2B5EF4-FFF2-40B4-BE49-F238E27FC236}">
                <a16:creationId xmlns:a16="http://schemas.microsoft.com/office/drawing/2014/main" id="{6A1DB071-C55F-4B0E-B946-832FEEF2BEFE}"/>
              </a:ext>
            </a:extLst>
          </p:cNvPr>
          <p:cNvSpPr>
            <a:spLocks noGrp="1"/>
          </p:cNvSpPr>
          <p:nvPr>
            <p:ph idx="1"/>
          </p:nvPr>
        </p:nvSpPr>
        <p:spPr>
          <a:xfrm>
            <a:off x="221673" y="1216025"/>
            <a:ext cx="7886700" cy="4351338"/>
          </a:xfrm>
        </p:spPr>
        <p:txBody>
          <a:bodyPr/>
          <a:lstStyle/>
          <a:p>
            <a:pPr marL="0" indent="0">
              <a:lnSpc>
                <a:spcPct val="114000"/>
              </a:lnSpc>
              <a:spcBef>
                <a:spcPts val="0"/>
              </a:spcBef>
              <a:buNone/>
            </a:pPr>
            <a:r>
              <a:rPr lang="en-GB" sz="3600" dirty="0"/>
              <a:t>The above to be studied with reference to the following parables from the </a:t>
            </a:r>
            <a:r>
              <a:rPr lang="en-GB" sz="3600" i="1" dirty="0"/>
              <a:t>Lotus Sutra:</a:t>
            </a:r>
          </a:p>
          <a:p>
            <a:pPr marL="342900" indent="-342900">
              <a:lnSpc>
                <a:spcPct val="114000"/>
              </a:lnSpc>
              <a:spcBef>
                <a:spcPts val="0"/>
              </a:spcBef>
            </a:pPr>
            <a:r>
              <a:rPr lang="en-GB" sz="3600" dirty="0"/>
              <a:t>The burning house (chapter 3)</a:t>
            </a:r>
          </a:p>
          <a:p>
            <a:pPr marL="342900" indent="-342900">
              <a:lnSpc>
                <a:spcPct val="114000"/>
              </a:lnSpc>
              <a:spcBef>
                <a:spcPts val="0"/>
              </a:spcBef>
            </a:pPr>
            <a:r>
              <a:rPr lang="en-GB" sz="3600" dirty="0"/>
              <a:t>The magic city (Chapter 7)</a:t>
            </a:r>
          </a:p>
          <a:p>
            <a:pPr marL="342900" indent="-342900">
              <a:lnSpc>
                <a:spcPct val="114000"/>
              </a:lnSpc>
              <a:spcBef>
                <a:spcPts val="0"/>
              </a:spcBef>
            </a:pPr>
            <a:r>
              <a:rPr lang="en-GB" sz="3600" dirty="0"/>
              <a:t>The hidden gem (chapter 8)</a:t>
            </a:r>
          </a:p>
          <a:p>
            <a:pPr marL="0" indent="0">
              <a:buNone/>
            </a:pPr>
            <a:endParaRPr lang="en-GB" dirty="0"/>
          </a:p>
        </p:txBody>
      </p:sp>
      <p:pic>
        <p:nvPicPr>
          <p:cNvPr id="4" name="Picture 3" descr="Image result for the lotus flower cartoon ">
            <a:extLst>
              <a:ext uri="{FF2B5EF4-FFF2-40B4-BE49-F238E27FC236}">
                <a16:creationId xmlns:a16="http://schemas.microsoft.com/office/drawing/2014/main" id="{9B8272EB-B83A-47A9-B0D1-00E25EB693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836" y="4377207"/>
            <a:ext cx="3699164" cy="2380312"/>
          </a:xfrm>
          <a:prstGeom prst="rect">
            <a:avLst/>
          </a:prstGeom>
          <a:noFill/>
          <a:ln>
            <a:noFill/>
          </a:ln>
        </p:spPr>
      </p:pic>
    </p:spTree>
    <p:extLst>
      <p:ext uri="{BB962C8B-B14F-4D97-AF65-F5344CB8AC3E}">
        <p14:creationId xmlns:p14="http://schemas.microsoft.com/office/powerpoint/2010/main" val="133425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38D3-4FD3-464C-B306-B4876294B2A0}"/>
              </a:ext>
            </a:extLst>
          </p:cNvPr>
          <p:cNvSpPr>
            <a:spLocks noGrp="1"/>
          </p:cNvSpPr>
          <p:nvPr>
            <p:ph type="title"/>
          </p:nvPr>
        </p:nvSpPr>
        <p:spPr>
          <a:xfrm>
            <a:off x="628650" y="157309"/>
            <a:ext cx="7886700" cy="743238"/>
          </a:xfrm>
          <a:solidFill>
            <a:schemeClr val="accent5">
              <a:lumMod val="40000"/>
              <a:lumOff val="60000"/>
            </a:schemeClr>
          </a:solidFill>
          <a:ln w="38100">
            <a:solidFill>
              <a:schemeClr val="tx1"/>
            </a:solidFill>
          </a:ln>
        </p:spPr>
        <p:txBody>
          <a:bodyPr>
            <a:normAutofit fontScale="90000"/>
          </a:bodyPr>
          <a:lstStyle/>
          <a:p>
            <a:pPr algn="ctr"/>
            <a:r>
              <a:rPr lang="en-GB" sz="6000" dirty="0">
                <a:latin typeface="Cooper Black" panose="0208090404030B020404" pitchFamily="18" charset="0"/>
              </a:rPr>
              <a:t>The Bodhisattva vow</a:t>
            </a:r>
          </a:p>
        </p:txBody>
      </p:sp>
      <p:sp>
        <p:nvSpPr>
          <p:cNvPr id="4" name="Scroll: Vertical 3">
            <a:extLst>
              <a:ext uri="{FF2B5EF4-FFF2-40B4-BE49-F238E27FC236}">
                <a16:creationId xmlns:a16="http://schemas.microsoft.com/office/drawing/2014/main" id="{B4F3924C-66CD-4DA1-B9E0-8290D229306E}"/>
              </a:ext>
            </a:extLst>
          </p:cNvPr>
          <p:cNvSpPr/>
          <p:nvPr/>
        </p:nvSpPr>
        <p:spPr>
          <a:xfrm rot="385017">
            <a:off x="4500546" y="870645"/>
            <a:ext cx="4521074" cy="5835434"/>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rPr>
              <a:t>The Bodhisattva Vow is as follows:</a:t>
            </a:r>
            <a:br>
              <a:rPr lang="en-GB" sz="2200" b="1" dirty="0">
                <a:solidFill>
                  <a:schemeClr val="tx1"/>
                </a:solidFill>
              </a:rPr>
            </a:br>
            <a:r>
              <a:rPr lang="en-GB" sz="2200" dirty="0">
                <a:solidFill>
                  <a:schemeClr val="tx1"/>
                </a:solidFill>
              </a:rPr>
              <a:t>“The number of living beings is endless: </a:t>
            </a:r>
            <a:r>
              <a:rPr lang="en-GB" sz="2200" b="1" dirty="0">
                <a:solidFill>
                  <a:schemeClr val="tx1"/>
                </a:solidFill>
              </a:rPr>
              <a:t>I vow to save them all.</a:t>
            </a:r>
            <a:br>
              <a:rPr lang="en-GB" sz="2200" b="1" dirty="0">
                <a:solidFill>
                  <a:schemeClr val="tx1"/>
                </a:solidFill>
              </a:rPr>
            </a:br>
            <a:r>
              <a:rPr lang="en-GB" sz="2200" dirty="0">
                <a:solidFill>
                  <a:schemeClr val="tx1"/>
                </a:solidFill>
              </a:rPr>
              <a:t>The amount of suffering in the world is infinite: </a:t>
            </a:r>
            <a:r>
              <a:rPr lang="en-GB" sz="2200" b="1" dirty="0">
                <a:solidFill>
                  <a:schemeClr val="tx1"/>
                </a:solidFill>
              </a:rPr>
              <a:t>I vow to end it all.</a:t>
            </a:r>
            <a:br>
              <a:rPr lang="en-GB" sz="2200" dirty="0">
                <a:solidFill>
                  <a:schemeClr val="tx1"/>
                </a:solidFill>
              </a:rPr>
            </a:br>
            <a:r>
              <a:rPr lang="en-GB" sz="2200" dirty="0">
                <a:solidFill>
                  <a:schemeClr val="tx1"/>
                </a:solidFill>
              </a:rPr>
              <a:t>The number of dharmas in the world is beyond measure: </a:t>
            </a:r>
            <a:r>
              <a:rPr lang="en-GB" sz="2200" b="1" dirty="0">
                <a:solidFill>
                  <a:schemeClr val="tx1"/>
                </a:solidFill>
              </a:rPr>
              <a:t>I vow to learn them all.</a:t>
            </a:r>
            <a:br>
              <a:rPr lang="en-GB" sz="2200" b="1" dirty="0">
                <a:solidFill>
                  <a:schemeClr val="tx1"/>
                </a:solidFill>
              </a:rPr>
            </a:br>
            <a:r>
              <a:rPr lang="en-GB" sz="2200" dirty="0">
                <a:solidFill>
                  <a:schemeClr val="tx1"/>
                </a:solidFill>
              </a:rPr>
              <a:t>The Buddha-Way is unsurpassable: </a:t>
            </a:r>
            <a:r>
              <a:rPr lang="en-GB" sz="2200" b="1" dirty="0">
                <a:solidFill>
                  <a:schemeClr val="tx1"/>
                </a:solidFill>
              </a:rPr>
              <a:t>I vow to accomplish it</a:t>
            </a:r>
            <a:r>
              <a:rPr lang="en-GB" sz="2200" dirty="0">
                <a:solidFill>
                  <a:schemeClr val="tx1"/>
                </a:solidFill>
              </a:rPr>
              <a:t>.”</a:t>
            </a:r>
          </a:p>
        </p:txBody>
      </p:sp>
      <p:sp>
        <p:nvSpPr>
          <p:cNvPr id="3" name="Content Placeholder 2">
            <a:extLst>
              <a:ext uri="{FF2B5EF4-FFF2-40B4-BE49-F238E27FC236}">
                <a16:creationId xmlns:a16="http://schemas.microsoft.com/office/drawing/2014/main" id="{AB1AC41C-2BAB-45C7-933A-E6A3067D98ED}"/>
              </a:ext>
            </a:extLst>
          </p:cNvPr>
          <p:cNvSpPr>
            <a:spLocks noGrp="1"/>
          </p:cNvSpPr>
          <p:nvPr>
            <p:ph idx="1"/>
          </p:nvPr>
        </p:nvSpPr>
        <p:spPr>
          <a:xfrm>
            <a:off x="157596" y="1063624"/>
            <a:ext cx="4580659" cy="5794375"/>
          </a:xfrm>
        </p:spPr>
        <p:txBody>
          <a:bodyPr>
            <a:normAutofit fontScale="47500" lnSpcReduction="20000"/>
          </a:bodyPr>
          <a:lstStyle/>
          <a:p>
            <a:r>
              <a:rPr lang="en-GB" sz="5500" dirty="0"/>
              <a:t>A Bodhisattva is someone who sees their own enlightenment as being bound up with the enlightenment of all beings</a:t>
            </a:r>
          </a:p>
          <a:p>
            <a:r>
              <a:rPr lang="en-GB" sz="5500" dirty="0"/>
              <a:t>Out of compassion, they remain in the cycle of samsara in order to help others achieve enlightenment as well</a:t>
            </a:r>
          </a:p>
          <a:p>
            <a:r>
              <a:rPr lang="en-GB" sz="5500" dirty="0"/>
              <a:t>The ultimate goal for Mahayana Buddhists is to become Bodhisattvas</a:t>
            </a:r>
          </a:p>
          <a:p>
            <a:r>
              <a:rPr lang="en-GB" sz="5500" dirty="0"/>
              <a:t>Bodhisattvas combine being compassionate with being wise – Mahayana Buddhists believe that the original message of the Buddha’s teachings to his followers                 was to ‘go forth for the     welfare of the many’.</a:t>
            </a:r>
          </a:p>
          <a:p>
            <a:pPr marL="0" indent="0">
              <a:buNone/>
            </a:pPr>
            <a:endParaRPr lang="en-GB" dirty="0"/>
          </a:p>
        </p:txBody>
      </p:sp>
    </p:spTree>
    <p:extLst>
      <p:ext uri="{BB962C8B-B14F-4D97-AF65-F5344CB8AC3E}">
        <p14:creationId xmlns:p14="http://schemas.microsoft.com/office/powerpoint/2010/main" val="9278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ultures peak buddhism">
            <a:extLst>
              <a:ext uri="{FF2B5EF4-FFF2-40B4-BE49-F238E27FC236}">
                <a16:creationId xmlns:a16="http://schemas.microsoft.com/office/drawing/2014/main" id="{8AD9D199-331A-43FB-B595-6FF323FF94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5" r="16692"/>
          <a:stretch/>
        </p:blipFill>
        <p:spPr bwMode="auto">
          <a:xfrm>
            <a:off x="5181600" y="1177118"/>
            <a:ext cx="3754582" cy="34918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5424" y="1177120"/>
            <a:ext cx="4822106" cy="3491861"/>
          </a:xfrm>
          <a:solidFill>
            <a:schemeClr val="bg1"/>
          </a:solidFill>
          <a:ln w="57150">
            <a:solidFill>
              <a:schemeClr val="tx1"/>
            </a:solidFill>
          </a:ln>
        </p:spPr>
        <p:txBody>
          <a:bodyPr>
            <a:normAutofit fontScale="92500" lnSpcReduction="20000"/>
          </a:bodyPr>
          <a:lstStyle/>
          <a:p>
            <a:r>
              <a:rPr lang="en-GB" dirty="0"/>
              <a:t>The Lotus Sutra consists of a series of lectures by Shakyamuni Buddha given toward the end of his forty years of teaching.</a:t>
            </a:r>
          </a:p>
          <a:p>
            <a:r>
              <a:rPr lang="en-GB" dirty="0"/>
              <a:t>The sutra is given by Gautama Buddha or Shakyamuni (as seen through the eyes of faith rather than seen as a human being) to a vast congregation of disciples and bodhisattvas at the Vulture Peak.  </a:t>
            </a:r>
          </a:p>
          <a:p>
            <a:endParaRPr lang="en-GB" dirty="0"/>
          </a:p>
        </p:txBody>
      </p:sp>
      <p:sp>
        <p:nvSpPr>
          <p:cNvPr id="4" name="Oval 3">
            <a:extLst>
              <a:ext uri="{FF2B5EF4-FFF2-40B4-BE49-F238E27FC236}">
                <a16:creationId xmlns:a16="http://schemas.microsoft.com/office/drawing/2014/main" id="{DE0B05E2-E99C-4845-A623-0D40E7D54522}"/>
              </a:ext>
            </a:extLst>
          </p:cNvPr>
          <p:cNvSpPr/>
          <p:nvPr/>
        </p:nvSpPr>
        <p:spPr>
          <a:xfrm>
            <a:off x="235424" y="4461164"/>
            <a:ext cx="5444940" cy="2284437"/>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a:t>
            </a:r>
            <a:r>
              <a:rPr lang="en-GB" sz="2400" b="1" dirty="0">
                <a:solidFill>
                  <a:schemeClr val="tx1"/>
                </a:solidFill>
              </a:rPr>
              <a:t>Vulture Peak </a:t>
            </a:r>
            <a:r>
              <a:rPr lang="en-GB" sz="2400" dirty="0">
                <a:solidFill>
                  <a:schemeClr val="tx1"/>
                </a:solidFill>
              </a:rPr>
              <a:t>is said to be the Buddha’s favourite retreat and the scene for many of his discourses.  </a:t>
            </a:r>
          </a:p>
        </p:txBody>
      </p:sp>
      <p:sp>
        <p:nvSpPr>
          <p:cNvPr id="6" name="Title 1">
            <a:extLst>
              <a:ext uri="{FF2B5EF4-FFF2-40B4-BE49-F238E27FC236}">
                <a16:creationId xmlns:a16="http://schemas.microsoft.com/office/drawing/2014/main" id="{02CB7FF0-9111-4718-9EB9-5CE1FF42E184}"/>
              </a:ext>
            </a:extLst>
          </p:cNvPr>
          <p:cNvSpPr txBox="1">
            <a:spLocks/>
          </p:cNvSpPr>
          <p:nvPr/>
        </p:nvSpPr>
        <p:spPr>
          <a:xfrm>
            <a:off x="782781" y="166254"/>
            <a:ext cx="7772400" cy="828047"/>
          </a:xfrm>
          <a:prstGeom prst="rect">
            <a:avLst/>
          </a:prstGeom>
          <a:solidFill>
            <a:srgbClr val="FFCCFF"/>
          </a:solidFill>
          <a:ln w="57150">
            <a:solidFill>
              <a:schemeClr val="tx1"/>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latin typeface="Cooper Black" panose="0208090404030B020404" pitchFamily="18" charset="0"/>
              </a:rPr>
              <a:t>The Lotus Sutra</a:t>
            </a:r>
          </a:p>
        </p:txBody>
      </p:sp>
      <p:sp>
        <p:nvSpPr>
          <p:cNvPr id="2" name="Arrow: Curved Up 1">
            <a:extLst>
              <a:ext uri="{FF2B5EF4-FFF2-40B4-BE49-F238E27FC236}">
                <a16:creationId xmlns:a16="http://schemas.microsoft.com/office/drawing/2014/main" id="{35EEB873-AB21-4FE2-AE7F-76CC914971A4}"/>
              </a:ext>
            </a:extLst>
          </p:cNvPr>
          <p:cNvSpPr/>
          <p:nvPr/>
        </p:nvSpPr>
        <p:spPr>
          <a:xfrm rot="20129953">
            <a:off x="5555832" y="4322075"/>
            <a:ext cx="3684895" cy="1766703"/>
          </a:xfrm>
          <a:prstGeom prst="curvedUpArrow">
            <a:avLst/>
          </a:prstGeom>
          <a:solidFill>
            <a:srgbClr val="FF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35523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1000"/>
                                        <p:tgtEl>
                                          <p:spTgt spid="2050"/>
                                        </p:tgtEl>
                                      </p:cBhvr>
                                    </p:animEffect>
                                    <p:anim calcmode="lin" valueType="num">
                                      <p:cBhvr>
                                        <p:cTn id="41" dur="1000" fill="hold"/>
                                        <p:tgtEl>
                                          <p:spTgt spid="2050"/>
                                        </p:tgtEl>
                                        <p:attrNameLst>
                                          <p:attrName>ppt_x</p:attrName>
                                        </p:attrNameLst>
                                      </p:cBhvr>
                                      <p:tavLst>
                                        <p:tav tm="0">
                                          <p:val>
                                            <p:strVal val="#ppt_x"/>
                                          </p:val>
                                        </p:tav>
                                        <p:tav tm="100000">
                                          <p:val>
                                            <p:strVal val="#ppt_x"/>
                                          </p:val>
                                        </p:tav>
                                      </p:tavLst>
                                    </p:anim>
                                    <p:anim calcmode="lin" valueType="num">
                                      <p:cBhvr>
                                        <p:cTn id="4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14" y="398489"/>
            <a:ext cx="7886700" cy="4246356"/>
          </a:xfrm>
          <a:ln w="57150">
            <a:solidFill>
              <a:srgbClr val="FFCCFF"/>
            </a:solidFill>
          </a:ln>
        </p:spPr>
        <p:txBody>
          <a:bodyPr>
            <a:normAutofit lnSpcReduction="10000"/>
          </a:bodyPr>
          <a:lstStyle/>
          <a:p>
            <a:r>
              <a:rPr lang="en-GB" sz="3000" dirty="0"/>
              <a:t>To the amazement of his audience, he puts forward the idea that beings are called </a:t>
            </a:r>
            <a:r>
              <a:rPr lang="en-GB" sz="3000" u="sng" dirty="0"/>
              <a:t>not</a:t>
            </a:r>
            <a:r>
              <a:rPr lang="en-GB" sz="3000" dirty="0"/>
              <a:t> to be </a:t>
            </a:r>
            <a:r>
              <a:rPr lang="en-GB" sz="3000" i="1" dirty="0"/>
              <a:t>arhats</a:t>
            </a:r>
            <a:r>
              <a:rPr lang="en-GB" sz="3000" dirty="0"/>
              <a:t> but to be </a:t>
            </a:r>
            <a:r>
              <a:rPr lang="en-GB" sz="3000" i="1" dirty="0"/>
              <a:t>Buddhas</a:t>
            </a:r>
            <a:r>
              <a:rPr lang="en-GB" sz="3000" dirty="0"/>
              <a:t>. </a:t>
            </a:r>
          </a:p>
          <a:p>
            <a:r>
              <a:rPr lang="en-GB" sz="3000" i="1" dirty="0"/>
              <a:t>“There are now here before me the sons and daughters of the Buddha, who are pure in all ways, wise, virtuous… I can announce to them that they shall become Buddhas, for the benefit and out of compassion for the world. </a:t>
            </a:r>
            <a:r>
              <a:rPr lang="en-GB" sz="3000" b="1" i="1" dirty="0"/>
              <a:t>The way in which you walk is the Bodhisattva way.  </a:t>
            </a:r>
            <a:r>
              <a:rPr lang="en-GB" sz="3000" i="1" dirty="0"/>
              <a:t>By gradually practicing and learning all of you will become Buddhas.”</a:t>
            </a:r>
          </a:p>
          <a:p>
            <a:pPr marL="0" indent="0">
              <a:buNone/>
            </a:pPr>
            <a:endParaRPr lang="en-GB" dirty="0"/>
          </a:p>
        </p:txBody>
      </p:sp>
      <p:pic>
        <p:nvPicPr>
          <p:cNvPr id="4" name="Picture 3" descr="Image result for the lotus flower cartoon ">
            <a:extLst>
              <a:ext uri="{FF2B5EF4-FFF2-40B4-BE49-F238E27FC236}">
                <a16:creationId xmlns:a16="http://schemas.microsoft.com/office/drawing/2014/main" id="{0B6ACCC6-AE9D-4BB6-A990-D8308FCEF2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836" y="4377207"/>
            <a:ext cx="3699164" cy="2380312"/>
          </a:xfrm>
          <a:prstGeom prst="rect">
            <a:avLst/>
          </a:prstGeom>
          <a:noFill/>
          <a:ln>
            <a:noFill/>
          </a:ln>
        </p:spPr>
      </p:pic>
    </p:spTree>
    <p:extLst>
      <p:ext uri="{BB962C8B-B14F-4D97-AF65-F5344CB8AC3E}">
        <p14:creationId xmlns:p14="http://schemas.microsoft.com/office/powerpoint/2010/main" val="39589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049" y="290971"/>
            <a:ext cx="8068824" cy="4902959"/>
          </a:xfrm>
          <a:ln w="57150">
            <a:solidFill>
              <a:srgbClr val="FFCCFF"/>
            </a:solidFill>
          </a:ln>
        </p:spPr>
        <p:txBody>
          <a:bodyPr>
            <a:noAutofit/>
          </a:bodyPr>
          <a:lstStyle/>
          <a:p>
            <a:pPr marL="0" indent="0">
              <a:buNone/>
            </a:pPr>
            <a:r>
              <a:rPr lang="en-GB" sz="2738" b="1" dirty="0"/>
              <a:t>At the heart of the sutra are three major concepts of Mahayana Buddhism:</a:t>
            </a:r>
          </a:p>
          <a:p>
            <a:pPr marL="0" indent="0">
              <a:buNone/>
            </a:pPr>
            <a:r>
              <a:rPr lang="en-GB" sz="2738" dirty="0"/>
              <a:t>1. All beings can attain Perfect Enlightenment.</a:t>
            </a:r>
          </a:p>
          <a:p>
            <a:pPr marL="0" indent="0">
              <a:buNone/>
            </a:pPr>
            <a:r>
              <a:rPr lang="en-GB" sz="2738" dirty="0"/>
              <a:t>2. The Buddha energy/consciousness is eternal, having existed from the infinite past and appearing in many forms throughout the ages to guide and support people for the fulfilment of their lives.</a:t>
            </a:r>
          </a:p>
          <a:p>
            <a:pPr marL="0" indent="0">
              <a:buNone/>
            </a:pPr>
            <a:r>
              <a:rPr lang="en-GB" sz="2738" dirty="0"/>
              <a:t>3. The noblest form of Buddhist practice is the way of the Bodhisattvas, those who devote themselves to attaining enlightenment not only for themselves but for all beings.</a:t>
            </a:r>
          </a:p>
          <a:p>
            <a:pPr marL="0" indent="0">
              <a:buNone/>
            </a:pPr>
            <a:r>
              <a:rPr lang="en-GB" sz="2738" dirty="0"/>
              <a:t> </a:t>
            </a:r>
          </a:p>
        </p:txBody>
      </p:sp>
      <p:pic>
        <p:nvPicPr>
          <p:cNvPr id="4" name="Picture 3" descr="Image result for the lotus flower cartoon ">
            <a:extLst>
              <a:ext uri="{FF2B5EF4-FFF2-40B4-BE49-F238E27FC236}">
                <a16:creationId xmlns:a16="http://schemas.microsoft.com/office/drawing/2014/main" id="{184943A6-4F08-4505-B77C-F84806592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291" y="4363352"/>
            <a:ext cx="3699164" cy="2380312"/>
          </a:xfrm>
          <a:prstGeom prst="rect">
            <a:avLst/>
          </a:prstGeom>
          <a:noFill/>
          <a:ln>
            <a:noFill/>
          </a:ln>
        </p:spPr>
      </p:pic>
    </p:spTree>
    <p:extLst>
      <p:ext uri="{BB962C8B-B14F-4D97-AF65-F5344CB8AC3E}">
        <p14:creationId xmlns:p14="http://schemas.microsoft.com/office/powerpoint/2010/main" val="30544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lotus flower mud">
            <a:extLst>
              <a:ext uri="{FF2B5EF4-FFF2-40B4-BE49-F238E27FC236}">
                <a16:creationId xmlns:a16="http://schemas.microsoft.com/office/drawing/2014/main" id="{B16A150E-7DFD-4C37-899A-7B690162C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253" y="-1620982"/>
            <a:ext cx="5178492" cy="84789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347321" y="0"/>
            <a:ext cx="5796679" cy="6857999"/>
          </a:xfrm>
          <a:solidFill>
            <a:schemeClr val="bg1"/>
          </a:solidFill>
          <a:ln w="76200">
            <a:solidFill>
              <a:srgbClr val="FFCCFF"/>
            </a:solidFill>
          </a:ln>
        </p:spPr>
        <p:txBody>
          <a:bodyPr>
            <a:normAutofit/>
          </a:bodyPr>
          <a:lstStyle/>
          <a:p>
            <a:r>
              <a:rPr lang="en-GB" sz="3400" dirty="0"/>
              <a:t>The lotus flower is special because it is rooted in muddy water yet grows and opens to be a pure and beautiful flower. </a:t>
            </a:r>
          </a:p>
          <a:p>
            <a:r>
              <a:rPr lang="en-GB" sz="3400" dirty="0"/>
              <a:t>This is true of humankind as well. </a:t>
            </a:r>
          </a:p>
          <a:p>
            <a:r>
              <a:rPr lang="en-GB" sz="3400" dirty="0"/>
              <a:t>We have the capability to acknowledge our existence in this chaotic world and, by study and practice of the path, we can grow and blossom into compassionate human beings with perfect freedom of mind.</a:t>
            </a:r>
          </a:p>
        </p:txBody>
      </p:sp>
    </p:spTree>
    <p:extLst>
      <p:ext uri="{BB962C8B-B14F-4D97-AF65-F5344CB8AC3E}">
        <p14:creationId xmlns:p14="http://schemas.microsoft.com/office/powerpoint/2010/main" val="368384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008" y="251554"/>
            <a:ext cx="8759537" cy="4154192"/>
          </a:xfrm>
          <a:ln w="76200">
            <a:solidFill>
              <a:srgbClr val="FFCCFF"/>
            </a:solidFill>
          </a:ln>
        </p:spPr>
        <p:txBody>
          <a:bodyPr>
            <a:normAutofit/>
          </a:bodyPr>
          <a:lstStyle/>
          <a:p>
            <a:r>
              <a:rPr lang="en-GB" sz="3000" dirty="0"/>
              <a:t>This announcement that </a:t>
            </a:r>
            <a:r>
              <a:rPr lang="en-GB" sz="3000" i="1" dirty="0"/>
              <a:t>“all of you shall become Buddhas” </a:t>
            </a:r>
            <a:r>
              <a:rPr lang="en-GB" sz="3000" dirty="0"/>
              <a:t>is so astounding, and so different from what is normally taken as the teaching of Gautama Buddha, that the Lotus Sutra has to explain why the Buddha did not give this teaching from the start. </a:t>
            </a:r>
          </a:p>
          <a:p>
            <a:r>
              <a:rPr lang="en-GB" sz="3000" dirty="0"/>
              <a:t>The answer is in the concept of </a:t>
            </a:r>
            <a:r>
              <a:rPr lang="en-GB" sz="3000" b="1" i="1" dirty="0" err="1"/>
              <a:t>Upaya</a:t>
            </a:r>
            <a:r>
              <a:rPr lang="en-GB" sz="3000" b="1" i="1" dirty="0"/>
              <a:t> Kausalya </a:t>
            </a:r>
            <a:r>
              <a:rPr lang="en-GB" sz="3000" b="1" dirty="0"/>
              <a:t>(skilful means)</a:t>
            </a:r>
            <a:r>
              <a:rPr lang="en-GB" sz="3000" dirty="0"/>
              <a:t>, whereby the Buddha gives people the teaching they are ready for, whatever they need at this particular stage of development. </a:t>
            </a:r>
          </a:p>
        </p:txBody>
      </p:sp>
      <p:pic>
        <p:nvPicPr>
          <p:cNvPr id="4" name="Picture 3" descr="Image result for the lotus flower cartoon ">
            <a:extLst>
              <a:ext uri="{FF2B5EF4-FFF2-40B4-BE49-F238E27FC236}">
                <a16:creationId xmlns:a16="http://schemas.microsoft.com/office/drawing/2014/main" id="{9EFE0F9C-1332-4F38-95BD-F21D88AC65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218" y="3851564"/>
            <a:ext cx="4731327" cy="2934494"/>
          </a:xfrm>
          <a:prstGeom prst="rect">
            <a:avLst/>
          </a:prstGeom>
          <a:noFill/>
          <a:ln>
            <a:noFill/>
          </a:ln>
        </p:spPr>
      </p:pic>
    </p:spTree>
    <p:extLst>
      <p:ext uri="{BB962C8B-B14F-4D97-AF65-F5344CB8AC3E}">
        <p14:creationId xmlns:p14="http://schemas.microsoft.com/office/powerpoint/2010/main" val="71579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368" y="304800"/>
            <a:ext cx="6934924" cy="6276109"/>
          </a:xfrm>
          <a:solidFill>
            <a:srgbClr val="FFCCFF"/>
          </a:solidFill>
          <a:ln w="57150">
            <a:solidFill>
              <a:schemeClr val="tx1"/>
            </a:solidFill>
          </a:ln>
        </p:spPr>
        <p:txBody>
          <a:bodyPr>
            <a:normAutofit lnSpcReduction="10000"/>
          </a:bodyPr>
          <a:lstStyle/>
          <a:p>
            <a:r>
              <a:rPr lang="en-GB" sz="2850" dirty="0"/>
              <a:t>The Lotus Sutra is also revealing </a:t>
            </a:r>
            <a:r>
              <a:rPr lang="en-GB" sz="2850" i="1" dirty="0" err="1"/>
              <a:t>upaya</a:t>
            </a:r>
            <a:r>
              <a:rPr lang="en-GB" sz="2850" dirty="0"/>
              <a:t> on the part of the Buddha.  </a:t>
            </a:r>
          </a:p>
          <a:p>
            <a:r>
              <a:rPr lang="en-GB" sz="2850" dirty="0"/>
              <a:t>For the sake of beings, he tells them the story about his birth, enlightenment and death, but in truth “it is many hundreds of thousands of myriads of aeons ago that I have awoken to full enlightenment” and “even today my lifespan has not ended”. </a:t>
            </a:r>
          </a:p>
          <a:p>
            <a:r>
              <a:rPr lang="en-GB" sz="2850" dirty="0"/>
              <a:t>The birth, enlightenment and death was just a teaching device.  </a:t>
            </a:r>
          </a:p>
          <a:p>
            <a:r>
              <a:rPr lang="en-GB" sz="2850" dirty="0"/>
              <a:t>The Buddha pretended to pass away into nirvana, but in fact is still around, working to liberate all beings. </a:t>
            </a:r>
          </a:p>
          <a:p>
            <a:r>
              <a:rPr lang="en-GB" sz="2850" dirty="0"/>
              <a:t>This links to the concept of </a:t>
            </a:r>
            <a:r>
              <a:rPr lang="en-GB" sz="2850" b="1" dirty="0" err="1"/>
              <a:t>Trikaya</a:t>
            </a:r>
            <a:r>
              <a:rPr lang="en-GB" sz="2850" dirty="0"/>
              <a:t> or the three body doctrine.</a:t>
            </a:r>
          </a:p>
          <a:p>
            <a:endParaRPr lang="en-GB" dirty="0"/>
          </a:p>
        </p:txBody>
      </p:sp>
      <p:pic>
        <p:nvPicPr>
          <p:cNvPr id="4" name="Picture 3" descr="Image result for the lotus flower cartoon ">
            <a:extLst>
              <a:ext uri="{FF2B5EF4-FFF2-40B4-BE49-F238E27FC236}">
                <a16:creationId xmlns:a16="http://schemas.microsoft.com/office/drawing/2014/main" id="{FD7E35E7-46E9-485F-BF47-1D777BB878F8}"/>
              </a:ext>
            </a:extLst>
          </p:cNvPr>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650182" y="4461163"/>
            <a:ext cx="2493818" cy="2119745"/>
          </a:xfrm>
          <a:prstGeom prst="rect">
            <a:avLst/>
          </a:prstGeom>
          <a:noFill/>
          <a:ln>
            <a:noFill/>
          </a:ln>
        </p:spPr>
      </p:pic>
      <p:sp>
        <p:nvSpPr>
          <p:cNvPr id="2" name="Thought Bubble: Cloud 1">
            <a:extLst>
              <a:ext uri="{FF2B5EF4-FFF2-40B4-BE49-F238E27FC236}">
                <a16:creationId xmlns:a16="http://schemas.microsoft.com/office/drawing/2014/main" id="{31D6A7FC-14DF-4603-9BEC-D189DD49F69E}"/>
              </a:ext>
            </a:extLst>
          </p:cNvPr>
          <p:cNvSpPr/>
          <p:nvPr/>
        </p:nvSpPr>
        <p:spPr>
          <a:xfrm>
            <a:off x="748145" y="304800"/>
            <a:ext cx="8077200" cy="2826327"/>
          </a:xfrm>
          <a:prstGeom prst="cloudCallout">
            <a:avLst>
              <a:gd name="adj1" fmla="val 44211"/>
              <a:gd name="adj2" fmla="val 672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Why did the Buddha go through the motions of birth, enlightenment and passing into </a:t>
            </a:r>
            <a:r>
              <a:rPr lang="en-GB" sz="3200" dirty="0" err="1">
                <a:solidFill>
                  <a:schemeClr val="tx1"/>
                </a:solidFill>
              </a:rPr>
              <a:t>parinirvana</a:t>
            </a:r>
            <a:r>
              <a:rPr lang="en-GB" sz="3200" dirty="0">
                <a:solidFill>
                  <a:schemeClr val="tx1"/>
                </a:solidFill>
              </a:rPr>
              <a:t>? </a:t>
            </a:r>
            <a:endParaRPr lang="en-GB" dirty="0">
              <a:solidFill>
                <a:schemeClr val="tx1"/>
              </a:solidFill>
            </a:endParaRPr>
          </a:p>
        </p:txBody>
      </p:sp>
      <p:sp>
        <p:nvSpPr>
          <p:cNvPr id="5" name="Speech Bubble: Rectangle with Corners Rounded 4">
            <a:extLst>
              <a:ext uri="{FF2B5EF4-FFF2-40B4-BE49-F238E27FC236}">
                <a16:creationId xmlns:a16="http://schemas.microsoft.com/office/drawing/2014/main" id="{CA6EB99D-A90C-4324-82B1-A7855B73115A}"/>
              </a:ext>
            </a:extLst>
          </p:cNvPr>
          <p:cNvSpPr/>
          <p:nvPr/>
        </p:nvSpPr>
        <p:spPr>
          <a:xfrm>
            <a:off x="387926" y="3352800"/>
            <a:ext cx="6982691" cy="3075710"/>
          </a:xfrm>
          <a:prstGeom prst="wedgeRoundRectCallout">
            <a:avLst>
              <a:gd name="adj1" fmla="val 63073"/>
              <a:gd name="adj2" fmla="val 3975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Because otherwise beings would not have realised the urgency of getting on with the spiritual path, and would have been lazy about following the dharma, thinking that there was plenty of time.</a:t>
            </a:r>
          </a:p>
          <a:p>
            <a:pPr algn="ctr"/>
            <a:endParaRPr lang="en-GB" dirty="0">
              <a:solidFill>
                <a:schemeClr val="tx1"/>
              </a:solidFill>
            </a:endParaRPr>
          </a:p>
        </p:txBody>
      </p:sp>
    </p:spTree>
    <p:extLst>
      <p:ext uri="{BB962C8B-B14F-4D97-AF65-F5344CB8AC3E}">
        <p14:creationId xmlns:p14="http://schemas.microsoft.com/office/powerpoint/2010/main" val="90367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0AE1A0-6FB4-4124-A7E1-18C230D82675}"/>
              </a:ext>
            </a:extLst>
          </p:cNvPr>
          <p:cNvSpPr>
            <a:spLocks noGrp="1"/>
          </p:cNvSpPr>
          <p:nvPr>
            <p:ph idx="1"/>
          </p:nvPr>
        </p:nvSpPr>
        <p:spPr>
          <a:xfrm>
            <a:off x="254577" y="273916"/>
            <a:ext cx="7886700" cy="4351338"/>
          </a:xfrm>
          <a:ln w="57150">
            <a:solidFill>
              <a:srgbClr val="FFCCFF"/>
            </a:solidFill>
          </a:ln>
        </p:spPr>
        <p:txBody>
          <a:bodyPr/>
          <a:lstStyle/>
          <a:p>
            <a:r>
              <a:rPr lang="en-GB" sz="3600" dirty="0"/>
              <a:t>The concept of </a:t>
            </a:r>
            <a:r>
              <a:rPr lang="en-GB" sz="3600" b="1" dirty="0" err="1"/>
              <a:t>Upaya</a:t>
            </a:r>
            <a:r>
              <a:rPr lang="en-GB" sz="3600" dirty="0"/>
              <a:t> in the Lotus Sutra puts all teaching under suspicion of only being provisional- how far should we take it literally?  </a:t>
            </a:r>
          </a:p>
          <a:p>
            <a:r>
              <a:rPr lang="en-GB" sz="3600" dirty="0"/>
              <a:t>Some have pointed out that the answer is in the Lotus Sutra itself, which presents itself as the final teaching of the Buddha. </a:t>
            </a:r>
          </a:p>
          <a:p>
            <a:endParaRPr lang="en-GB" dirty="0"/>
          </a:p>
        </p:txBody>
      </p:sp>
      <p:pic>
        <p:nvPicPr>
          <p:cNvPr id="4" name="Picture 3" descr="Image result for the lotus flower cartoon ">
            <a:extLst>
              <a:ext uri="{FF2B5EF4-FFF2-40B4-BE49-F238E27FC236}">
                <a16:creationId xmlns:a16="http://schemas.microsoft.com/office/drawing/2014/main" id="{0AB0DA18-A520-4636-8E12-79547D7861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218" y="3851564"/>
            <a:ext cx="4731327" cy="2934494"/>
          </a:xfrm>
          <a:prstGeom prst="rect">
            <a:avLst/>
          </a:prstGeom>
          <a:noFill/>
          <a:ln>
            <a:noFill/>
          </a:ln>
        </p:spPr>
      </p:pic>
    </p:spTree>
    <p:extLst>
      <p:ext uri="{BB962C8B-B14F-4D97-AF65-F5344CB8AC3E}">
        <p14:creationId xmlns:p14="http://schemas.microsoft.com/office/powerpoint/2010/main" val="7159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288BA-BD9A-49A7-A436-1410CC4DEF20}"/>
              </a:ext>
            </a:extLst>
          </p:cNvPr>
          <p:cNvSpPr>
            <a:spLocks noGrp="1"/>
          </p:cNvSpPr>
          <p:nvPr>
            <p:ph type="title"/>
          </p:nvPr>
        </p:nvSpPr>
        <p:spPr>
          <a:xfrm>
            <a:off x="628650" y="198873"/>
            <a:ext cx="7886700" cy="729382"/>
          </a:xfrm>
          <a:ln w="57150">
            <a:solidFill>
              <a:schemeClr val="tx1"/>
            </a:solidFill>
          </a:ln>
        </p:spPr>
        <p:txBody>
          <a:bodyPr>
            <a:normAutofit fontScale="90000"/>
          </a:bodyPr>
          <a:lstStyle/>
          <a:p>
            <a:pPr algn="ctr"/>
            <a:r>
              <a:rPr lang="en-GB" sz="6000" dirty="0">
                <a:latin typeface="Cooper Black" panose="0208090404030B020404" pitchFamily="18" charset="0"/>
              </a:rPr>
              <a:t>Recap</a:t>
            </a:r>
            <a:r>
              <a:rPr lang="en-GB" dirty="0">
                <a:latin typeface="Cooper Black" panose="0208090404030B020404" pitchFamily="18" charset="0"/>
              </a:rPr>
              <a:t> </a:t>
            </a:r>
          </a:p>
        </p:txBody>
      </p:sp>
      <p:sp>
        <p:nvSpPr>
          <p:cNvPr id="5" name="Content Placeholder 4">
            <a:extLst>
              <a:ext uri="{FF2B5EF4-FFF2-40B4-BE49-F238E27FC236}">
                <a16:creationId xmlns:a16="http://schemas.microsoft.com/office/drawing/2014/main" id="{B7F53065-0F8F-4652-90EF-30597AFCFB2C}"/>
              </a:ext>
            </a:extLst>
          </p:cNvPr>
          <p:cNvSpPr>
            <a:spLocks noGrp="1"/>
          </p:cNvSpPr>
          <p:nvPr>
            <p:ph sz="half" idx="1"/>
          </p:nvPr>
        </p:nvSpPr>
        <p:spPr>
          <a:xfrm>
            <a:off x="180110" y="1094509"/>
            <a:ext cx="4017818" cy="5527964"/>
          </a:xfrm>
          <a:solidFill>
            <a:schemeClr val="accent4">
              <a:lumMod val="20000"/>
              <a:lumOff val="80000"/>
            </a:schemeClr>
          </a:solidFill>
          <a:ln w="38100">
            <a:solidFill>
              <a:schemeClr val="tx1"/>
            </a:solidFill>
          </a:ln>
        </p:spPr>
        <p:txBody>
          <a:bodyPr>
            <a:normAutofit fontScale="70000" lnSpcReduction="20000"/>
          </a:bodyPr>
          <a:lstStyle/>
          <a:p>
            <a:pPr marL="0" indent="0">
              <a:buNone/>
            </a:pPr>
            <a:endParaRPr lang="en-GB" sz="1300" dirty="0"/>
          </a:p>
          <a:p>
            <a:pPr marL="514350" indent="-514350">
              <a:buFont typeface="+mj-lt"/>
              <a:buAutoNum type="arabicPeriod"/>
            </a:pPr>
            <a:r>
              <a:rPr lang="en-GB" sz="3700" dirty="0"/>
              <a:t>What does the word </a:t>
            </a:r>
            <a:r>
              <a:rPr lang="en-GB" sz="3700" b="1" i="1" dirty="0"/>
              <a:t>Mahayana </a:t>
            </a:r>
            <a:r>
              <a:rPr lang="en-GB" sz="3700" dirty="0"/>
              <a:t>mean?</a:t>
            </a:r>
          </a:p>
          <a:p>
            <a:pPr marL="514350" indent="-514350">
              <a:buFont typeface="+mj-lt"/>
              <a:buAutoNum type="arabicPeriod"/>
            </a:pPr>
            <a:r>
              <a:rPr lang="en-GB" sz="3700" dirty="0"/>
              <a:t>How long after the Buddha did the movement begin to emerge?</a:t>
            </a:r>
          </a:p>
          <a:p>
            <a:pPr marL="514350" indent="-514350">
              <a:buFont typeface="+mj-lt"/>
              <a:buAutoNum type="arabicPeriod"/>
            </a:pPr>
            <a:r>
              <a:rPr lang="en-GB" sz="3700" dirty="0"/>
              <a:t>In what way can Mahayana be seen as a </a:t>
            </a:r>
            <a:r>
              <a:rPr lang="en-GB" sz="3700" b="1" i="1" dirty="0"/>
              <a:t>back to basics </a:t>
            </a:r>
            <a:r>
              <a:rPr lang="en-GB" sz="3700" dirty="0"/>
              <a:t>movement?</a:t>
            </a:r>
          </a:p>
          <a:p>
            <a:pPr marL="514350" indent="-514350">
              <a:buFont typeface="+mj-lt"/>
              <a:buAutoNum type="arabicPeriod"/>
            </a:pPr>
            <a:r>
              <a:rPr lang="en-GB" sz="3700" dirty="0"/>
              <a:t>What is meant by </a:t>
            </a:r>
            <a:r>
              <a:rPr lang="en-GB" sz="3700" i="1" dirty="0" err="1"/>
              <a:t>upaya</a:t>
            </a:r>
            <a:r>
              <a:rPr lang="en-GB" sz="3700" i="1" dirty="0"/>
              <a:t>?</a:t>
            </a:r>
          </a:p>
          <a:p>
            <a:pPr marL="514350" indent="-514350">
              <a:buFont typeface="+mj-lt"/>
              <a:buAutoNum type="arabicPeriod"/>
            </a:pPr>
            <a:r>
              <a:rPr lang="en-GB" sz="3700" dirty="0"/>
              <a:t>Retell the parable of the burning house and explain how it shows </a:t>
            </a:r>
            <a:r>
              <a:rPr lang="en-GB" sz="3700" dirty="0" err="1"/>
              <a:t>upaya</a:t>
            </a:r>
            <a:endParaRPr lang="en-GB" sz="3700" dirty="0"/>
          </a:p>
        </p:txBody>
      </p:sp>
      <p:sp>
        <p:nvSpPr>
          <p:cNvPr id="6" name="Content Placeholder 5">
            <a:extLst>
              <a:ext uri="{FF2B5EF4-FFF2-40B4-BE49-F238E27FC236}">
                <a16:creationId xmlns:a16="http://schemas.microsoft.com/office/drawing/2014/main" id="{ED7D632E-30B8-459C-9160-F4FF2488A653}"/>
              </a:ext>
            </a:extLst>
          </p:cNvPr>
          <p:cNvSpPr>
            <a:spLocks noGrp="1"/>
          </p:cNvSpPr>
          <p:nvPr>
            <p:ph sz="half" idx="2"/>
          </p:nvPr>
        </p:nvSpPr>
        <p:spPr>
          <a:xfrm>
            <a:off x="4322618" y="1094509"/>
            <a:ext cx="4668982" cy="5527964"/>
          </a:xfrm>
          <a:solidFill>
            <a:srgbClr val="FFCCFF"/>
          </a:solidFill>
          <a:ln w="38100">
            <a:solidFill>
              <a:schemeClr val="tx1"/>
            </a:solidFill>
          </a:ln>
        </p:spPr>
        <p:txBody>
          <a:bodyPr>
            <a:normAutofit fontScale="70000" lnSpcReduction="20000"/>
          </a:bodyPr>
          <a:lstStyle/>
          <a:p>
            <a:pPr marL="0" indent="0">
              <a:buNone/>
            </a:pPr>
            <a:endParaRPr lang="en-GB" sz="1100" dirty="0"/>
          </a:p>
          <a:p>
            <a:pPr marL="514350" indent="-514350">
              <a:buFont typeface="+mj-lt"/>
              <a:buAutoNum type="arabicPeriod"/>
            </a:pPr>
            <a:r>
              <a:rPr lang="en-GB" sz="3500" dirty="0"/>
              <a:t>Where and where was the </a:t>
            </a:r>
            <a:r>
              <a:rPr lang="en-GB" sz="3500" b="1" dirty="0"/>
              <a:t>Lotus Sutra </a:t>
            </a:r>
            <a:r>
              <a:rPr lang="en-GB" sz="3500" dirty="0"/>
              <a:t>taught?</a:t>
            </a:r>
          </a:p>
          <a:p>
            <a:pPr marL="514350" indent="-514350">
              <a:buFont typeface="+mj-lt"/>
              <a:buAutoNum type="arabicPeriod"/>
            </a:pPr>
            <a:r>
              <a:rPr lang="en-GB" sz="3500" dirty="0"/>
              <a:t>Name the other two </a:t>
            </a:r>
            <a:r>
              <a:rPr lang="en-GB" sz="3500" b="1" dirty="0"/>
              <a:t>parables </a:t>
            </a:r>
            <a:r>
              <a:rPr lang="en-GB" sz="3500" dirty="0"/>
              <a:t>from the Sutra that you have learnt about</a:t>
            </a:r>
          </a:p>
          <a:p>
            <a:pPr marL="514350" indent="-514350">
              <a:buFont typeface="+mj-lt"/>
              <a:buAutoNum type="arabicPeriod"/>
            </a:pPr>
            <a:r>
              <a:rPr lang="en-GB" sz="3500" dirty="0"/>
              <a:t>Why is the </a:t>
            </a:r>
            <a:r>
              <a:rPr lang="en-GB" sz="3500" b="1" dirty="0"/>
              <a:t>lotus flower</a:t>
            </a:r>
            <a:r>
              <a:rPr lang="en-GB" sz="3500" dirty="0"/>
              <a:t> a useful tool for understanding Buddhism?</a:t>
            </a:r>
          </a:p>
          <a:p>
            <a:pPr marL="514350" indent="-514350">
              <a:buFont typeface="+mj-lt"/>
              <a:buAutoNum type="arabicPeriod"/>
            </a:pPr>
            <a:r>
              <a:rPr lang="en-GB" sz="3500" dirty="0"/>
              <a:t>The Lotus Sutra teaches that the life story of the Buddha is an example of </a:t>
            </a:r>
            <a:r>
              <a:rPr lang="en-GB" sz="3500" i="1" dirty="0" err="1"/>
              <a:t>upaya</a:t>
            </a:r>
            <a:r>
              <a:rPr lang="en-GB" sz="3500" dirty="0"/>
              <a:t>. </a:t>
            </a:r>
            <a:r>
              <a:rPr lang="en-GB" sz="3500" b="1" dirty="0"/>
              <a:t>Why</a:t>
            </a:r>
            <a:r>
              <a:rPr lang="en-GB" sz="3500" dirty="0"/>
              <a:t> did the Buddha go through the motions of birth, enlightenment and passing into </a:t>
            </a:r>
            <a:r>
              <a:rPr lang="en-GB" sz="3500" dirty="0" err="1"/>
              <a:t>paranirvana</a:t>
            </a:r>
            <a:r>
              <a:rPr lang="en-GB" sz="3500" dirty="0"/>
              <a:t>? </a:t>
            </a:r>
          </a:p>
          <a:p>
            <a:pPr marL="514350" indent="-514350">
              <a:buFont typeface="+mj-lt"/>
              <a:buAutoNum type="arabicPeriod"/>
            </a:pPr>
            <a:r>
              <a:rPr lang="en-GB" sz="3500" dirty="0"/>
              <a:t>What is the noblest form of Buddhist practice?</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42010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1000"/>
                                        <p:tgtEl>
                                          <p:spTgt spid="6">
                                            <p:txEl>
                                              <p:pRg st="1" end="1"/>
                                            </p:txEl>
                                          </p:spTgt>
                                        </p:tgtEl>
                                      </p:cBhvr>
                                    </p:animEffect>
                                    <p:anim calcmode="lin" valueType="num">
                                      <p:cBhvr>
                                        <p:cTn id="3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anim calcmode="lin" valueType="num">
                                      <p:cBhvr>
                                        <p:cTn id="4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fade">
                                      <p:cBhvr>
                                        <p:cTn id="51" dur="1000"/>
                                        <p:tgtEl>
                                          <p:spTgt spid="6">
                                            <p:txEl>
                                              <p:pRg st="3" end="3"/>
                                            </p:txEl>
                                          </p:spTgt>
                                        </p:tgtEl>
                                      </p:cBhvr>
                                    </p:animEffect>
                                    <p:anim calcmode="lin" valueType="num">
                                      <p:cBhvr>
                                        <p:cTn id="5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barn(inVertical)">
                                      <p:cBhvr>
                                        <p:cTn id="58" dur="500"/>
                                        <p:tgtEl>
                                          <p:spTgt spid="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1000"/>
                                        <p:tgtEl>
                                          <p:spTgt spid="6">
                                            <p:txEl>
                                              <p:pRg st="5" end="5"/>
                                            </p:txEl>
                                          </p:spTgt>
                                        </p:tgtEl>
                                      </p:cBhvr>
                                    </p:animEffect>
                                    <p:anim calcmode="lin" valueType="num">
                                      <p:cBhvr>
                                        <p:cTn id="6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0B4F-9294-4229-AFED-92370C23FDB7}"/>
              </a:ext>
            </a:extLst>
          </p:cNvPr>
          <p:cNvSpPr>
            <a:spLocks noGrp="1"/>
          </p:cNvSpPr>
          <p:nvPr>
            <p:ph type="title"/>
          </p:nvPr>
        </p:nvSpPr>
        <p:spPr>
          <a:xfrm>
            <a:off x="249382" y="171164"/>
            <a:ext cx="8645236" cy="881782"/>
          </a:xfrm>
          <a:solidFill>
            <a:schemeClr val="accent3">
              <a:lumMod val="20000"/>
              <a:lumOff val="80000"/>
            </a:schemeClr>
          </a:solidFill>
          <a:ln w="57150">
            <a:solidFill>
              <a:schemeClr val="tx1"/>
            </a:solidFill>
          </a:ln>
        </p:spPr>
        <p:txBody>
          <a:bodyPr>
            <a:normAutofit fontScale="90000"/>
          </a:bodyPr>
          <a:lstStyle/>
          <a:p>
            <a:pPr algn="ctr"/>
            <a:r>
              <a:rPr lang="en-GB" sz="6600" dirty="0">
                <a:latin typeface="Cooper Black" panose="0208090404030B020404" pitchFamily="18" charset="0"/>
              </a:rPr>
              <a:t>Issues for discussion:</a:t>
            </a:r>
          </a:p>
        </p:txBody>
      </p:sp>
      <p:sp>
        <p:nvSpPr>
          <p:cNvPr id="3" name="Content Placeholder 2">
            <a:extLst>
              <a:ext uri="{FF2B5EF4-FFF2-40B4-BE49-F238E27FC236}">
                <a16:creationId xmlns:a16="http://schemas.microsoft.com/office/drawing/2014/main" id="{695C8014-6E46-4A79-809B-0E5D96DFB017}"/>
              </a:ext>
            </a:extLst>
          </p:cNvPr>
          <p:cNvSpPr>
            <a:spLocks noGrp="1"/>
          </p:cNvSpPr>
          <p:nvPr>
            <p:ph idx="1"/>
          </p:nvPr>
        </p:nvSpPr>
        <p:spPr>
          <a:xfrm>
            <a:off x="249382" y="1285298"/>
            <a:ext cx="8645236" cy="5323320"/>
          </a:xfrm>
        </p:spPr>
        <p:txBody>
          <a:bodyPr>
            <a:normAutofit lnSpcReduction="10000"/>
          </a:bodyPr>
          <a:lstStyle/>
          <a:p>
            <a:pPr marL="514350" indent="-514350">
              <a:lnSpc>
                <a:spcPct val="114000"/>
              </a:lnSpc>
              <a:spcBef>
                <a:spcPts val="200"/>
              </a:spcBef>
              <a:buFont typeface="+mj-lt"/>
              <a:buAutoNum type="arabicPeriod"/>
            </a:pPr>
            <a:r>
              <a:rPr lang="en-GB" sz="3200" dirty="0"/>
              <a:t>The differences and similarities between the </a:t>
            </a:r>
            <a:r>
              <a:rPr lang="en-GB" sz="3200" i="1" dirty="0"/>
              <a:t>bodhisattva </a:t>
            </a:r>
            <a:r>
              <a:rPr lang="en-GB" sz="3200" dirty="0"/>
              <a:t>and the </a:t>
            </a:r>
            <a:r>
              <a:rPr lang="en-GB" sz="3200" i="1" dirty="0" err="1"/>
              <a:t>arhat</a:t>
            </a:r>
            <a:r>
              <a:rPr lang="en-GB" sz="3200" i="1" dirty="0"/>
              <a:t>/arahant </a:t>
            </a:r>
            <a:r>
              <a:rPr lang="en-GB" sz="3200" dirty="0"/>
              <a:t>and their paths</a:t>
            </a:r>
          </a:p>
          <a:p>
            <a:pPr marL="514350" indent="-514350">
              <a:lnSpc>
                <a:spcPct val="114000"/>
              </a:lnSpc>
              <a:spcBef>
                <a:spcPts val="200"/>
              </a:spcBef>
              <a:buFont typeface="+mj-lt"/>
              <a:buAutoNum type="arabicPeriod"/>
            </a:pPr>
            <a:r>
              <a:rPr lang="en-GB" sz="3200" dirty="0"/>
              <a:t>How the nature of the </a:t>
            </a:r>
            <a:r>
              <a:rPr lang="en-GB" sz="3200" i="1" dirty="0"/>
              <a:t>bodhisattva </a:t>
            </a:r>
            <a:r>
              <a:rPr lang="en-GB" sz="3200" dirty="0"/>
              <a:t>can be explained</a:t>
            </a:r>
          </a:p>
          <a:p>
            <a:pPr marL="514350" indent="-514350">
              <a:lnSpc>
                <a:spcPct val="114000"/>
              </a:lnSpc>
              <a:spcBef>
                <a:spcPts val="200"/>
              </a:spcBef>
              <a:buFont typeface="+mj-lt"/>
              <a:buAutoNum type="arabicPeriod"/>
            </a:pPr>
            <a:r>
              <a:rPr lang="en-GB" sz="3200" dirty="0"/>
              <a:t>The implications, in terms of responses to other religious truth claims and diversity within Buddhism, of the idea of </a:t>
            </a:r>
            <a:r>
              <a:rPr lang="en-GB" sz="3200" i="1" dirty="0" err="1"/>
              <a:t>upaya</a:t>
            </a:r>
            <a:r>
              <a:rPr lang="en-GB" sz="3200" i="1" dirty="0"/>
              <a:t> </a:t>
            </a:r>
            <a:r>
              <a:rPr lang="en-GB" sz="3200" dirty="0"/>
              <a:t>(skilful means)</a:t>
            </a:r>
          </a:p>
          <a:p>
            <a:pPr marL="514350" indent="-514350">
              <a:lnSpc>
                <a:spcPct val="114000"/>
              </a:lnSpc>
              <a:spcBef>
                <a:spcPts val="200"/>
              </a:spcBef>
              <a:buFont typeface="+mj-lt"/>
              <a:buAutoNum type="arabicPeriod"/>
            </a:pPr>
            <a:r>
              <a:rPr lang="en-GB" sz="3200" dirty="0"/>
              <a:t>The development in the understanding of ‘Buddha’ illustrated by the </a:t>
            </a:r>
            <a:r>
              <a:rPr lang="en-GB" sz="3200" i="1" dirty="0" err="1"/>
              <a:t>trikaya</a:t>
            </a:r>
            <a:r>
              <a:rPr lang="en-GB" sz="3200" i="1" dirty="0"/>
              <a:t> </a:t>
            </a:r>
            <a:r>
              <a:rPr lang="en-GB" sz="3200" dirty="0"/>
              <a:t>doctrine</a:t>
            </a:r>
          </a:p>
          <a:p>
            <a:endParaRPr lang="en-GB" dirty="0"/>
          </a:p>
        </p:txBody>
      </p:sp>
    </p:spTree>
    <p:extLst>
      <p:ext uri="{BB962C8B-B14F-4D97-AF65-F5344CB8AC3E}">
        <p14:creationId xmlns:p14="http://schemas.microsoft.com/office/powerpoint/2010/main" val="72660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7BBA-70DE-4FC8-BEA2-AF5433E8B908}"/>
              </a:ext>
            </a:extLst>
          </p:cNvPr>
          <p:cNvSpPr>
            <a:spLocks noGrp="1"/>
          </p:cNvSpPr>
          <p:nvPr>
            <p:ph type="title"/>
          </p:nvPr>
        </p:nvSpPr>
        <p:spPr>
          <a:xfrm>
            <a:off x="249381" y="212727"/>
            <a:ext cx="8603673" cy="840218"/>
          </a:xfrm>
          <a:solidFill>
            <a:schemeClr val="accent4">
              <a:lumMod val="40000"/>
              <a:lumOff val="60000"/>
            </a:schemeClr>
          </a:solidFill>
          <a:ln w="57150">
            <a:solidFill>
              <a:schemeClr val="tx1"/>
            </a:solidFill>
          </a:ln>
        </p:spPr>
        <p:txBody>
          <a:bodyPr>
            <a:noAutofit/>
          </a:bodyPr>
          <a:lstStyle/>
          <a:p>
            <a:pPr algn="ctr"/>
            <a:r>
              <a:rPr lang="en-GB" sz="6600" dirty="0">
                <a:latin typeface="Cooper Black" panose="0208090404030B020404" pitchFamily="18" charset="0"/>
              </a:rPr>
              <a:t>Resources</a:t>
            </a:r>
            <a:r>
              <a:rPr lang="en-GB" sz="3200" dirty="0"/>
              <a:t> </a:t>
            </a:r>
          </a:p>
        </p:txBody>
      </p:sp>
      <p:sp>
        <p:nvSpPr>
          <p:cNvPr id="3" name="Content Placeholder 2">
            <a:extLst>
              <a:ext uri="{FF2B5EF4-FFF2-40B4-BE49-F238E27FC236}">
                <a16:creationId xmlns:a16="http://schemas.microsoft.com/office/drawing/2014/main" id="{E5BE45AE-5064-4AF1-97E4-50DFED01A619}"/>
              </a:ext>
            </a:extLst>
          </p:cNvPr>
          <p:cNvSpPr>
            <a:spLocks noGrp="1"/>
          </p:cNvSpPr>
          <p:nvPr>
            <p:ph idx="1"/>
          </p:nvPr>
        </p:nvSpPr>
        <p:spPr>
          <a:xfrm>
            <a:off x="249381" y="1246909"/>
            <a:ext cx="8603673" cy="5444836"/>
          </a:xfrm>
          <a:ln w="57150">
            <a:solidFill>
              <a:schemeClr val="tx1"/>
            </a:solidFill>
          </a:ln>
        </p:spPr>
        <p:txBody>
          <a:bodyPr>
            <a:normAutofit fontScale="77500" lnSpcReduction="20000"/>
          </a:bodyPr>
          <a:lstStyle/>
          <a:p>
            <a:pPr>
              <a:lnSpc>
                <a:spcPct val="134000"/>
              </a:lnSpc>
              <a:spcBef>
                <a:spcPts val="0"/>
              </a:spcBef>
            </a:pPr>
            <a:r>
              <a:rPr lang="en-GB" sz="3200" dirty="0"/>
              <a:t>Mahayana Buddhism: key terms</a:t>
            </a:r>
          </a:p>
          <a:p>
            <a:pPr>
              <a:lnSpc>
                <a:spcPct val="134000"/>
              </a:lnSpc>
              <a:spcBef>
                <a:spcPts val="0"/>
              </a:spcBef>
            </a:pPr>
            <a:r>
              <a:rPr lang="en-GB" sz="3200" dirty="0"/>
              <a:t>Gethin, R. (1998) </a:t>
            </a:r>
            <a:r>
              <a:rPr lang="en-GB" sz="3200" i="1" dirty="0"/>
              <a:t>The Foundations of Buddhism</a:t>
            </a:r>
            <a:r>
              <a:rPr lang="en-GB" sz="3200" dirty="0"/>
              <a:t>, OUP, Chapter 9 (photocopy)</a:t>
            </a:r>
          </a:p>
          <a:p>
            <a:pPr>
              <a:lnSpc>
                <a:spcPct val="134000"/>
              </a:lnSpc>
              <a:spcBef>
                <a:spcPts val="0"/>
              </a:spcBef>
            </a:pPr>
            <a:r>
              <a:rPr lang="en-GB" sz="3200" dirty="0"/>
              <a:t>Selected extracts from Ven. </a:t>
            </a:r>
            <a:r>
              <a:rPr lang="en-GB" sz="3200" dirty="0" err="1"/>
              <a:t>Bhikku</a:t>
            </a:r>
            <a:r>
              <a:rPr lang="en-GB" sz="3200" dirty="0"/>
              <a:t> Bodhi (2013), </a:t>
            </a:r>
            <a:r>
              <a:rPr lang="en-GB" sz="3200" i="1" dirty="0"/>
              <a:t>Arahants, Bodhisattvas and Buddhas</a:t>
            </a:r>
            <a:r>
              <a:rPr lang="en-GB" sz="3200" dirty="0"/>
              <a:t>, (Access to Insight) online edition </a:t>
            </a:r>
            <a:r>
              <a:rPr lang="en-GB" sz="3200" b="1" dirty="0"/>
              <a:t>[full reading also available]</a:t>
            </a:r>
            <a:endParaRPr lang="en-GB" sz="3200" dirty="0"/>
          </a:p>
          <a:p>
            <a:pPr>
              <a:lnSpc>
                <a:spcPct val="134000"/>
              </a:lnSpc>
              <a:spcBef>
                <a:spcPts val="0"/>
              </a:spcBef>
            </a:pPr>
            <a:r>
              <a:rPr lang="en-GB" sz="3200" dirty="0"/>
              <a:t>Lotus Sutra, Chapter 2 and the three parables </a:t>
            </a:r>
          </a:p>
          <a:p>
            <a:pPr>
              <a:lnSpc>
                <a:spcPct val="134000"/>
              </a:lnSpc>
              <a:spcBef>
                <a:spcPts val="0"/>
              </a:spcBef>
            </a:pPr>
            <a:r>
              <a:rPr lang="en-GB" sz="3200" dirty="0"/>
              <a:t>Key bodhisattvas questions</a:t>
            </a:r>
          </a:p>
          <a:p>
            <a:pPr>
              <a:lnSpc>
                <a:spcPct val="134000"/>
              </a:lnSpc>
              <a:spcBef>
                <a:spcPts val="0"/>
              </a:spcBef>
            </a:pPr>
            <a:r>
              <a:rPr lang="en-GB" sz="3200" dirty="0"/>
              <a:t>The six paramitas worksheet</a:t>
            </a:r>
          </a:p>
          <a:p>
            <a:pPr>
              <a:lnSpc>
                <a:spcPct val="134000"/>
              </a:lnSpc>
              <a:spcBef>
                <a:spcPts val="0"/>
              </a:spcBef>
            </a:pPr>
            <a:r>
              <a:rPr lang="en-GB" sz="3200" dirty="0" err="1"/>
              <a:t>Arhats</a:t>
            </a:r>
            <a:r>
              <a:rPr lang="en-GB" sz="3200" dirty="0"/>
              <a:t> vs Bodhisattvas table (information from </a:t>
            </a:r>
            <a:r>
              <a:rPr lang="en-GB" sz="3200" dirty="0">
                <a:hlinkClick r:id="rId2"/>
              </a:rPr>
              <a:t>www.britannica.com</a:t>
            </a:r>
            <a:r>
              <a:rPr lang="en-GB" sz="3200" dirty="0"/>
              <a:t>) and blank </a:t>
            </a:r>
            <a:r>
              <a:rPr lang="en-GB" sz="3200" dirty="0" err="1"/>
              <a:t>venn</a:t>
            </a:r>
            <a:r>
              <a:rPr lang="en-GB" sz="3200" dirty="0"/>
              <a:t> diagram</a:t>
            </a:r>
          </a:p>
          <a:p>
            <a:pPr>
              <a:lnSpc>
                <a:spcPct val="134000"/>
              </a:lnSpc>
              <a:spcBef>
                <a:spcPts val="0"/>
              </a:spcBef>
            </a:pPr>
            <a:r>
              <a:rPr lang="en-GB" sz="3200" dirty="0"/>
              <a:t>Your </a:t>
            </a:r>
            <a:r>
              <a:rPr lang="en-GB" sz="3200" b="1" i="1" dirty="0" err="1"/>
              <a:t>trikaya</a:t>
            </a:r>
            <a:r>
              <a:rPr lang="en-GB" sz="3200" b="1" i="1" dirty="0"/>
              <a:t> </a:t>
            </a:r>
            <a:r>
              <a:rPr lang="en-GB" sz="3200" dirty="0"/>
              <a:t>notes/labelled picture</a:t>
            </a:r>
          </a:p>
          <a:p>
            <a:pPr>
              <a:lnSpc>
                <a:spcPct val="134000"/>
              </a:lnSpc>
              <a:spcBef>
                <a:spcPts val="0"/>
              </a:spcBef>
            </a:pPr>
            <a:endParaRPr lang="en-GB" sz="3200" dirty="0"/>
          </a:p>
          <a:p>
            <a:pPr marL="0" indent="0">
              <a:lnSpc>
                <a:spcPct val="114000"/>
              </a:lnSpc>
              <a:buNone/>
            </a:pPr>
            <a:endParaRPr lang="en-GB" sz="3200" dirty="0"/>
          </a:p>
        </p:txBody>
      </p:sp>
    </p:spTree>
    <p:extLst>
      <p:ext uri="{BB962C8B-B14F-4D97-AF65-F5344CB8AC3E}">
        <p14:creationId xmlns:p14="http://schemas.microsoft.com/office/powerpoint/2010/main" val="180871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8713" y="0"/>
            <a:ext cx="5057343" cy="6741368"/>
          </a:xfrm>
          <a:prstGeom prst="rect">
            <a:avLst/>
          </a:prstGeom>
        </p:spPr>
      </p:pic>
      <p:sp>
        <p:nvSpPr>
          <p:cNvPr id="5" name="Rounded Rectangular Callout 4"/>
          <p:cNvSpPr/>
          <p:nvPr/>
        </p:nvSpPr>
        <p:spPr>
          <a:xfrm>
            <a:off x="3275856" y="116632"/>
            <a:ext cx="5688632" cy="1872208"/>
          </a:xfrm>
          <a:prstGeom prst="wedgeRoundRectCallout">
            <a:avLst>
              <a:gd name="adj1" fmla="val -59310"/>
              <a:gd name="adj2" fmla="val 48895"/>
              <a:gd name="adj3" fmla="val 16667"/>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“The Buddha-Way is unsurpassable: I vow to accomplish it.”</a:t>
            </a:r>
            <a:endParaRPr lang="en-GB" sz="3600" dirty="0">
              <a:latin typeface="Comic Sans MS" panose="030F0702030302020204" pitchFamily="66" charset="0"/>
            </a:endParaRPr>
          </a:p>
        </p:txBody>
      </p:sp>
      <p:sp>
        <p:nvSpPr>
          <p:cNvPr id="7" name="Flowchart: Alternate Process 6"/>
          <p:cNvSpPr/>
          <p:nvPr/>
        </p:nvSpPr>
        <p:spPr>
          <a:xfrm>
            <a:off x="4876800" y="2204863"/>
            <a:ext cx="4087688" cy="4362191"/>
          </a:xfrm>
          <a:prstGeom prst="flowChartAlternateProcess">
            <a:avLst/>
          </a:prstGeom>
          <a:solidFill>
            <a:schemeClr val="accent5">
              <a:lumMod val="20000"/>
              <a:lumOff val="80000"/>
            </a:schemeClr>
          </a:solidFill>
          <a:ln w="57150">
            <a:solidFill>
              <a:schemeClr val="accent1">
                <a:lumMod val="75000"/>
              </a:schemeClr>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pPr algn="ctr"/>
            <a:r>
              <a:rPr lang="en-GB" sz="2000" b="1" dirty="0">
                <a:latin typeface="Comic Sans MS" panose="030F0702030302020204" pitchFamily="66" charset="0"/>
              </a:rPr>
              <a:t>But </a:t>
            </a:r>
            <a:r>
              <a:rPr lang="en-GB" sz="2000" b="1" i="1" dirty="0">
                <a:latin typeface="Comic Sans MS" panose="030F0702030302020204" pitchFamily="66" charset="0"/>
              </a:rPr>
              <a:t>How?                            </a:t>
            </a:r>
            <a:r>
              <a:rPr lang="en-GB" sz="2000" b="1" dirty="0">
                <a:latin typeface="Comic Sans MS" panose="030F0702030302020204" pitchFamily="66" charset="0"/>
              </a:rPr>
              <a:t>The Six Pāramitās</a:t>
            </a:r>
          </a:p>
          <a:p>
            <a:pPr algn="ctr"/>
            <a:endParaRPr lang="en-GB" sz="11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To become a Buddha, a bodhisattva has to practise six perfections</a:t>
            </a:r>
          </a:p>
          <a:p>
            <a:pPr marL="285750" indent="-285750">
              <a:buFont typeface="Arial" panose="020B0604020202020204" pitchFamily="34" charset="0"/>
              <a:buChar char="•"/>
            </a:pPr>
            <a:r>
              <a:rPr lang="en-GB" sz="2000" dirty="0">
                <a:latin typeface="Comic Sans MS" panose="030F0702030302020204" pitchFamily="66" charset="0"/>
              </a:rPr>
              <a:t>Six perfections are virtues that someone must have in order to be a complete moral being.</a:t>
            </a:r>
            <a:br>
              <a:rPr lang="en-GB" sz="2000" dirty="0">
                <a:latin typeface="Comic Sans MS" panose="030F0702030302020204" pitchFamily="66" charset="0"/>
              </a:rPr>
            </a:br>
            <a:r>
              <a:rPr lang="en-GB" sz="2000" dirty="0">
                <a:latin typeface="Comic Sans MS" panose="030F0702030302020204" pitchFamily="66" charset="0"/>
              </a:rPr>
              <a:t>Buddhists use meditation and good actions to develop them.</a:t>
            </a:r>
          </a:p>
        </p:txBody>
      </p:sp>
    </p:spTree>
    <p:extLst>
      <p:ext uri="{BB962C8B-B14F-4D97-AF65-F5344CB8AC3E}">
        <p14:creationId xmlns:p14="http://schemas.microsoft.com/office/powerpoint/2010/main" val="31328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04082" y="1688700"/>
            <a:ext cx="4039318" cy="900600"/>
          </a:xfrm>
          <a:prstGeom prst="rect">
            <a:avLst/>
          </a:prstGeom>
        </p:spPr>
        <p:txBody>
          <a:bodyPr vert="horz" lIns="91425" tIns="91425" rIns="91425" bIns="91425" rtlCol="0" anchor="b" anchorCtr="0">
            <a:noAutofit/>
          </a:bodyPr>
          <a:lstStyle/>
          <a:p>
            <a:pPr algn="l">
              <a:spcBef>
                <a:spcPts val="0"/>
              </a:spcBef>
            </a:pPr>
            <a:r>
              <a:rPr lang="en-GB" dirty="0">
                <a:latin typeface="Comic Sans MS"/>
                <a:ea typeface="Comic Sans MS"/>
                <a:cs typeface="Comic Sans MS"/>
                <a:sym typeface="Comic Sans MS"/>
              </a:rPr>
              <a:t>Mahayana Buddhism</a:t>
            </a:r>
            <a:endParaRPr dirty="0">
              <a:latin typeface="Comic Sans MS"/>
              <a:ea typeface="Comic Sans MS"/>
              <a:cs typeface="Comic Sans MS"/>
              <a:sym typeface="Comic Sans MS"/>
            </a:endParaRPr>
          </a:p>
        </p:txBody>
      </p:sp>
      <p:sp>
        <p:nvSpPr>
          <p:cNvPr id="117" name="Shape 117"/>
          <p:cNvSpPr txBox="1">
            <a:spLocks noGrp="1"/>
          </p:cNvSpPr>
          <p:nvPr>
            <p:ph type="subTitle" idx="1"/>
          </p:nvPr>
        </p:nvSpPr>
        <p:spPr>
          <a:xfrm>
            <a:off x="240784" y="2614470"/>
            <a:ext cx="4643636" cy="1702260"/>
          </a:xfrm>
          <a:prstGeom prst="rect">
            <a:avLst/>
          </a:prstGeom>
        </p:spPr>
        <p:txBody>
          <a:bodyPr vert="horz" lIns="91425" tIns="91425" rIns="91425" bIns="91425" rtlCol="0" anchor="t" anchorCtr="0">
            <a:noAutofit/>
          </a:bodyPr>
          <a:lstStyle/>
          <a:p>
            <a:pPr algn="l">
              <a:spcBef>
                <a:spcPts val="0"/>
              </a:spcBef>
            </a:pPr>
            <a:r>
              <a:rPr lang="en-GB" dirty="0">
                <a:latin typeface="Comic Sans MS"/>
                <a:ea typeface="Comic Sans MS"/>
                <a:cs typeface="Comic Sans MS"/>
                <a:sym typeface="Comic Sans MS"/>
              </a:rPr>
              <a:t>Mahayana = Greater vehicle</a:t>
            </a:r>
          </a:p>
          <a:p>
            <a:pPr algn="l">
              <a:spcBef>
                <a:spcPts val="0"/>
              </a:spcBef>
            </a:pPr>
            <a:r>
              <a:rPr lang="en-GB" dirty="0">
                <a:latin typeface="Comic Sans MS"/>
                <a:ea typeface="Comic Sans MS"/>
                <a:cs typeface="Comic Sans MS"/>
                <a:sym typeface="Comic Sans MS"/>
              </a:rPr>
              <a:t>Hinayana = Lesser Vehicle</a:t>
            </a:r>
          </a:p>
          <a:p>
            <a:pPr algn="l">
              <a:spcBef>
                <a:spcPts val="0"/>
              </a:spcBef>
            </a:pPr>
            <a:endParaRPr lang="en-GB" dirty="0">
              <a:latin typeface="Comic Sans MS"/>
              <a:ea typeface="Comic Sans MS"/>
              <a:cs typeface="Comic Sans MS"/>
              <a:sym typeface="Comic Sans MS"/>
            </a:endParaRPr>
          </a:p>
          <a:p>
            <a:pPr algn="l">
              <a:spcBef>
                <a:spcPts val="0"/>
              </a:spcBef>
            </a:pPr>
            <a:r>
              <a:rPr lang="en-GB" dirty="0">
                <a:latin typeface="Comic Sans MS"/>
                <a:ea typeface="Comic Sans MS"/>
                <a:cs typeface="Comic Sans MS"/>
                <a:sym typeface="Comic Sans MS"/>
              </a:rPr>
              <a:t>The goal of </a:t>
            </a:r>
            <a:r>
              <a:rPr lang="en-GB" dirty="0" err="1">
                <a:latin typeface="Comic Sans MS"/>
                <a:ea typeface="Comic Sans MS"/>
                <a:cs typeface="Comic Sans MS"/>
                <a:sym typeface="Comic Sans MS"/>
              </a:rPr>
              <a:t>Maha</a:t>
            </a:r>
            <a:r>
              <a:rPr lang="en-GB" dirty="0">
                <a:latin typeface="Comic Sans MS"/>
                <a:ea typeface="Comic Sans MS"/>
                <a:cs typeface="Comic Sans MS"/>
                <a:sym typeface="Comic Sans MS"/>
              </a:rPr>
              <a:t>. is to become a </a:t>
            </a:r>
            <a:r>
              <a:rPr lang="en-GB" i="1" dirty="0">
                <a:latin typeface="Comic Sans MS"/>
                <a:ea typeface="Comic Sans MS"/>
                <a:cs typeface="Comic Sans MS"/>
                <a:sym typeface="Comic Sans MS"/>
              </a:rPr>
              <a:t>Bodhisattva</a:t>
            </a:r>
            <a:r>
              <a:rPr lang="en-GB" dirty="0">
                <a:latin typeface="Comic Sans MS"/>
                <a:ea typeface="Comic Sans MS"/>
                <a:cs typeface="Comic Sans MS"/>
                <a:sym typeface="Comic Sans MS"/>
              </a:rPr>
              <a:t> rather than an </a:t>
            </a:r>
            <a:r>
              <a:rPr lang="en-GB" i="1" dirty="0" err="1">
                <a:latin typeface="Comic Sans MS"/>
                <a:ea typeface="Comic Sans MS"/>
                <a:cs typeface="Comic Sans MS"/>
                <a:sym typeface="Comic Sans MS"/>
              </a:rPr>
              <a:t>Arhat</a:t>
            </a:r>
            <a:endParaRPr i="1" dirty="0">
              <a:latin typeface="Comic Sans MS"/>
              <a:ea typeface="Comic Sans MS"/>
              <a:cs typeface="Comic Sans MS"/>
              <a:sym typeface="Comic Sans MS"/>
            </a:endParaRPr>
          </a:p>
        </p:txBody>
      </p:sp>
      <p:pic>
        <p:nvPicPr>
          <p:cNvPr id="2" name="Picture 1"/>
          <p:cNvPicPr>
            <a:picLocks noChangeAspect="1"/>
          </p:cNvPicPr>
          <p:nvPr/>
        </p:nvPicPr>
        <p:blipFill>
          <a:blip r:embed="rId3"/>
          <a:stretch>
            <a:fillRect/>
          </a:stretch>
        </p:blipFill>
        <p:spPr>
          <a:xfrm>
            <a:off x="5255894" y="1042840"/>
            <a:ext cx="3141346" cy="4210052"/>
          </a:xfrm>
          <a:prstGeom prst="rect">
            <a:avLst/>
          </a:prstGeom>
        </p:spPr>
      </p:pic>
    </p:spTree>
    <p:extLst>
      <p:ext uri="{BB962C8B-B14F-4D97-AF65-F5344CB8AC3E}">
        <p14:creationId xmlns:p14="http://schemas.microsoft.com/office/powerpoint/2010/main" val="335010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311702" y="1189517"/>
            <a:ext cx="7552138" cy="900600"/>
          </a:xfrm>
          <a:prstGeom prst="rect">
            <a:avLst/>
          </a:prstGeom>
        </p:spPr>
        <p:txBody>
          <a:bodyPr vert="horz" lIns="91425" tIns="91425" rIns="91425" bIns="91425" rtlCol="0" anchor="b" anchorCtr="0">
            <a:noAutofit/>
          </a:bodyPr>
          <a:lstStyle/>
          <a:p>
            <a:pPr lvl="0" algn="l"/>
            <a:r>
              <a:rPr lang="en-GB" dirty="0">
                <a:latin typeface="Comic Sans MS"/>
                <a:ea typeface="Comic Sans MS"/>
                <a:cs typeface="Comic Sans MS"/>
                <a:sym typeface="Comic Sans MS"/>
              </a:rPr>
              <a:t>Mahayana Buddhism</a:t>
            </a:r>
            <a:endParaRPr dirty="0">
              <a:latin typeface="Comic Sans MS"/>
              <a:ea typeface="Comic Sans MS"/>
              <a:cs typeface="Comic Sans MS"/>
              <a:sym typeface="Comic Sans MS"/>
            </a:endParaRPr>
          </a:p>
        </p:txBody>
      </p:sp>
      <p:sp>
        <p:nvSpPr>
          <p:cNvPr id="123" name="Shape 123"/>
          <p:cNvSpPr txBox="1">
            <a:spLocks noGrp="1"/>
          </p:cNvSpPr>
          <p:nvPr>
            <p:ph type="subTitle" idx="1"/>
          </p:nvPr>
        </p:nvSpPr>
        <p:spPr>
          <a:xfrm>
            <a:off x="225545" y="2215920"/>
            <a:ext cx="6281935" cy="1679400"/>
          </a:xfrm>
          <a:prstGeom prst="rect">
            <a:avLst/>
          </a:prstGeom>
        </p:spPr>
        <p:txBody>
          <a:bodyPr vert="horz" lIns="91425" tIns="91425" rIns="91425" bIns="91425" rtlCol="0" anchor="t" anchorCtr="0">
            <a:noAutofit/>
          </a:bodyPr>
          <a:lstStyle/>
          <a:p>
            <a:pPr algn="l">
              <a:spcBef>
                <a:spcPts val="0"/>
              </a:spcBef>
            </a:pPr>
            <a:r>
              <a:rPr lang="en-GB" dirty="0">
                <a:latin typeface="Comic Sans MS"/>
                <a:ea typeface="Comic Sans MS"/>
                <a:cs typeface="Comic Sans MS"/>
                <a:sym typeface="Comic Sans MS"/>
              </a:rPr>
              <a:t>It started on India as an intellectual movement that wished to focus on the ideals of </a:t>
            </a:r>
          </a:p>
          <a:p>
            <a:pPr algn="l">
              <a:spcBef>
                <a:spcPts val="0"/>
              </a:spcBef>
            </a:pPr>
            <a:endParaRPr lang="en-GB" dirty="0">
              <a:latin typeface="Comic Sans MS"/>
              <a:ea typeface="Comic Sans MS"/>
              <a:cs typeface="Comic Sans MS"/>
              <a:sym typeface="Comic Sans MS"/>
            </a:endParaRPr>
          </a:p>
          <a:p>
            <a:pPr marL="457200" indent="-457200" algn="l">
              <a:spcBef>
                <a:spcPts val="0"/>
              </a:spcBef>
              <a:buFont typeface="Arial" panose="020B0604020202020204" pitchFamily="34" charset="0"/>
              <a:buChar char="•"/>
            </a:pPr>
            <a:r>
              <a:rPr lang="en-GB" dirty="0">
                <a:latin typeface="Comic Sans MS"/>
                <a:ea typeface="Comic Sans MS"/>
                <a:cs typeface="Comic Sans MS"/>
                <a:sym typeface="Comic Sans MS"/>
              </a:rPr>
              <a:t>The Bodhisattva</a:t>
            </a:r>
          </a:p>
          <a:p>
            <a:pPr marL="457200" indent="-457200" algn="l">
              <a:spcBef>
                <a:spcPts val="0"/>
              </a:spcBef>
              <a:buFont typeface="Arial" panose="020B0604020202020204" pitchFamily="34" charset="0"/>
              <a:buChar char="•"/>
            </a:pPr>
            <a:r>
              <a:rPr lang="en-GB" dirty="0" err="1">
                <a:latin typeface="Comic Sans MS"/>
                <a:ea typeface="Comic Sans MS"/>
                <a:cs typeface="Comic Sans MS"/>
                <a:sym typeface="Comic Sans MS"/>
              </a:rPr>
              <a:t>Shunyata</a:t>
            </a:r>
            <a:endParaRPr dirty="0">
              <a:latin typeface="Comic Sans MS"/>
              <a:ea typeface="Comic Sans MS"/>
              <a:cs typeface="Comic Sans MS"/>
              <a:sym typeface="Comic Sans MS"/>
            </a:endParaRPr>
          </a:p>
        </p:txBody>
      </p:sp>
    </p:spTree>
    <p:extLst>
      <p:ext uri="{BB962C8B-B14F-4D97-AF65-F5344CB8AC3E}">
        <p14:creationId xmlns:p14="http://schemas.microsoft.com/office/powerpoint/2010/main" val="1051505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311702" y="1189517"/>
            <a:ext cx="6421800" cy="900600"/>
          </a:xfrm>
          <a:prstGeom prst="rect">
            <a:avLst/>
          </a:prstGeom>
        </p:spPr>
        <p:txBody>
          <a:bodyPr vert="horz" lIns="91425" tIns="91425" rIns="91425" bIns="91425" rtlCol="0" anchor="b" anchorCtr="0">
            <a:noAutofit/>
          </a:bodyPr>
          <a:lstStyle/>
          <a:p>
            <a:pPr lvl="0" algn="l"/>
            <a:r>
              <a:rPr lang="en-GB" dirty="0">
                <a:latin typeface="Comic Sans MS"/>
                <a:ea typeface="Comic Sans MS"/>
                <a:cs typeface="Comic Sans MS"/>
                <a:sym typeface="Comic Sans MS"/>
              </a:rPr>
              <a:t>Mahayana Buddhism</a:t>
            </a:r>
            <a:endParaRPr dirty="0">
              <a:latin typeface="Comic Sans MS"/>
              <a:ea typeface="Comic Sans MS"/>
              <a:cs typeface="Comic Sans MS"/>
              <a:sym typeface="Comic Sans MS"/>
            </a:endParaRPr>
          </a:p>
        </p:txBody>
      </p:sp>
      <p:sp>
        <p:nvSpPr>
          <p:cNvPr id="141" name="Shape 141"/>
          <p:cNvSpPr txBox="1">
            <a:spLocks noGrp="1"/>
          </p:cNvSpPr>
          <p:nvPr>
            <p:ph type="subTitle" idx="1"/>
          </p:nvPr>
        </p:nvSpPr>
        <p:spPr>
          <a:xfrm>
            <a:off x="233165" y="2282190"/>
            <a:ext cx="7379215" cy="1986510"/>
          </a:xfrm>
          <a:prstGeom prst="rect">
            <a:avLst/>
          </a:prstGeom>
        </p:spPr>
        <p:txBody>
          <a:bodyPr vert="horz" lIns="91425" tIns="91425" rIns="91425" bIns="91425" rtlCol="0" anchor="t" anchorCtr="0">
            <a:noAutofit/>
          </a:bodyPr>
          <a:lstStyle/>
          <a:p>
            <a:pPr algn="l">
              <a:spcBef>
                <a:spcPts val="0"/>
              </a:spcBef>
            </a:pPr>
            <a:r>
              <a:rPr lang="en-GB" dirty="0">
                <a:latin typeface="Comic Sans MS"/>
                <a:ea typeface="Comic Sans MS"/>
                <a:cs typeface="Comic Sans MS"/>
                <a:sym typeface="Comic Sans MS"/>
              </a:rPr>
              <a:t>As early as the Second Buddhist </a:t>
            </a:r>
            <a:r>
              <a:rPr lang="en-GB" dirty="0" err="1">
                <a:latin typeface="Comic Sans MS"/>
                <a:ea typeface="Comic Sans MS"/>
                <a:cs typeface="Comic Sans MS"/>
                <a:sym typeface="Comic Sans MS"/>
              </a:rPr>
              <a:t>Coucil</a:t>
            </a:r>
            <a:r>
              <a:rPr lang="en-GB" dirty="0">
                <a:latin typeface="Comic Sans MS"/>
                <a:ea typeface="Comic Sans MS"/>
                <a:cs typeface="Comic Sans MS"/>
                <a:sym typeface="Comic Sans MS"/>
              </a:rPr>
              <a:t> (100 years after the Buddha) there as a schism in the Sangha.  Some of the issues were to do with the status of </a:t>
            </a:r>
            <a:r>
              <a:rPr lang="en-GB" dirty="0" err="1">
                <a:latin typeface="Comic Sans MS"/>
                <a:ea typeface="Comic Sans MS"/>
                <a:cs typeface="Comic Sans MS"/>
                <a:sym typeface="Comic Sans MS"/>
              </a:rPr>
              <a:t>Arhats</a:t>
            </a:r>
            <a:r>
              <a:rPr lang="en-GB" dirty="0">
                <a:latin typeface="Comic Sans MS"/>
                <a:ea typeface="Comic Sans MS"/>
                <a:cs typeface="Comic Sans MS"/>
                <a:sym typeface="Comic Sans MS"/>
              </a:rPr>
              <a:t> and so some of the Sangha may have felt that the Bodhisattva path was more worthwhile</a:t>
            </a:r>
            <a:endParaRPr dirty="0">
              <a:latin typeface="Comic Sans MS"/>
              <a:ea typeface="Comic Sans MS"/>
              <a:cs typeface="Comic Sans MS"/>
              <a:sym typeface="Comic Sans MS"/>
            </a:endParaRPr>
          </a:p>
        </p:txBody>
      </p:sp>
    </p:spTree>
    <p:extLst>
      <p:ext uri="{BB962C8B-B14F-4D97-AF65-F5344CB8AC3E}">
        <p14:creationId xmlns:p14="http://schemas.microsoft.com/office/powerpoint/2010/main" val="3672290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11702" y="1189517"/>
            <a:ext cx="6421800" cy="900600"/>
          </a:xfrm>
          <a:prstGeom prst="rect">
            <a:avLst/>
          </a:prstGeom>
        </p:spPr>
        <p:txBody>
          <a:bodyPr vert="horz" lIns="91425" tIns="91425" rIns="91425" bIns="91425" rtlCol="0" anchor="b" anchorCtr="0">
            <a:noAutofit/>
          </a:bodyPr>
          <a:lstStyle/>
          <a:p>
            <a:pPr lvl="0" algn="l"/>
            <a:r>
              <a:rPr lang="en-GB" dirty="0">
                <a:latin typeface="Comic Sans MS"/>
                <a:ea typeface="Comic Sans MS"/>
                <a:cs typeface="Comic Sans MS"/>
                <a:sym typeface="Comic Sans MS"/>
              </a:rPr>
              <a:t>Mahayana Buddhism</a:t>
            </a:r>
            <a:endParaRPr dirty="0">
              <a:latin typeface="Comic Sans MS"/>
              <a:ea typeface="Comic Sans MS"/>
              <a:cs typeface="Comic Sans MS"/>
              <a:sym typeface="Comic Sans MS"/>
            </a:endParaRPr>
          </a:p>
        </p:txBody>
      </p:sp>
      <p:sp>
        <p:nvSpPr>
          <p:cNvPr id="147" name="Shape 147"/>
          <p:cNvSpPr txBox="1">
            <a:spLocks noGrp="1"/>
          </p:cNvSpPr>
          <p:nvPr>
            <p:ph type="subTitle" idx="1"/>
          </p:nvPr>
        </p:nvSpPr>
        <p:spPr>
          <a:xfrm>
            <a:off x="311702" y="2002560"/>
            <a:ext cx="8253178" cy="1679400"/>
          </a:xfrm>
          <a:prstGeom prst="rect">
            <a:avLst/>
          </a:prstGeom>
        </p:spPr>
        <p:txBody>
          <a:bodyPr vert="horz" lIns="91425" tIns="91425" rIns="91425" bIns="91425" rtlCol="0" anchor="t" anchorCtr="0">
            <a:noAutofit/>
          </a:bodyPr>
          <a:lstStyle/>
          <a:p>
            <a:pPr algn="l">
              <a:spcBef>
                <a:spcPts val="0"/>
              </a:spcBef>
            </a:pPr>
            <a:r>
              <a:rPr lang="en-GB" dirty="0">
                <a:latin typeface="Comic Sans MS"/>
                <a:ea typeface="Comic Sans MS"/>
                <a:cs typeface="Comic Sans MS"/>
                <a:sym typeface="Comic Sans MS"/>
              </a:rPr>
              <a:t>But it wasn’t until around 100 BCE that a distinct movement called Mahayana arose.</a:t>
            </a:r>
          </a:p>
          <a:p>
            <a:pPr algn="l">
              <a:spcBef>
                <a:spcPts val="0"/>
              </a:spcBef>
            </a:pPr>
            <a:endParaRPr lang="en-GB" dirty="0">
              <a:latin typeface="Comic Sans MS"/>
              <a:ea typeface="Comic Sans MS"/>
              <a:cs typeface="Comic Sans MS"/>
              <a:sym typeface="Comic Sans MS"/>
            </a:endParaRPr>
          </a:p>
          <a:p>
            <a:pPr algn="l">
              <a:spcBef>
                <a:spcPts val="0"/>
              </a:spcBef>
            </a:pPr>
            <a:r>
              <a:rPr lang="en-GB" dirty="0">
                <a:latin typeface="Comic Sans MS"/>
                <a:ea typeface="Comic Sans MS"/>
                <a:cs typeface="Comic Sans MS"/>
                <a:sym typeface="Comic Sans MS"/>
              </a:rPr>
              <a:t>This is when the joint emphases became</a:t>
            </a:r>
          </a:p>
          <a:p>
            <a:pPr marL="514350" indent="-514350" algn="l">
              <a:spcBef>
                <a:spcPts val="0"/>
              </a:spcBef>
              <a:buFont typeface="+mj-lt"/>
              <a:buAutoNum type="arabicPeriod"/>
            </a:pPr>
            <a:r>
              <a:rPr lang="en-GB" dirty="0">
                <a:latin typeface="Comic Sans MS"/>
                <a:ea typeface="Comic Sans MS"/>
                <a:cs typeface="Comic Sans MS"/>
                <a:sym typeface="Comic Sans MS"/>
              </a:rPr>
              <a:t>The compassionate activity of the Bodhisattva</a:t>
            </a:r>
          </a:p>
          <a:p>
            <a:pPr marL="514350" indent="-514350" algn="l">
              <a:spcBef>
                <a:spcPts val="0"/>
              </a:spcBef>
              <a:buFont typeface="+mj-lt"/>
              <a:buAutoNum type="arabicPeriod"/>
            </a:pPr>
            <a:r>
              <a:rPr lang="en-GB" dirty="0">
                <a:latin typeface="Comic Sans MS"/>
                <a:ea typeface="Comic Sans MS"/>
                <a:cs typeface="Comic Sans MS"/>
                <a:sym typeface="Comic Sans MS"/>
              </a:rPr>
              <a:t>The Teachings on Emptiness</a:t>
            </a:r>
          </a:p>
          <a:p>
            <a:pPr algn="l">
              <a:spcBef>
                <a:spcPts val="0"/>
              </a:spcBef>
            </a:pPr>
            <a:endParaRPr lang="en-GB" sz="2000" dirty="0">
              <a:latin typeface="Comic Sans MS"/>
              <a:ea typeface="Comic Sans MS"/>
              <a:cs typeface="Comic Sans MS"/>
              <a:sym typeface="Comic Sans MS"/>
            </a:endParaRPr>
          </a:p>
          <a:p>
            <a:pPr algn="l">
              <a:spcBef>
                <a:spcPts val="0"/>
              </a:spcBef>
            </a:pPr>
            <a:r>
              <a:rPr lang="en-GB" sz="2000" dirty="0">
                <a:latin typeface="Comic Sans MS"/>
                <a:ea typeface="Comic Sans MS"/>
                <a:cs typeface="Comic Sans MS"/>
                <a:sym typeface="Comic Sans MS"/>
              </a:rPr>
              <a:t>So, ‘Wisdom’ and ‘Compassion’ become the two ‘wings’ of Mahayana.</a:t>
            </a:r>
          </a:p>
        </p:txBody>
      </p:sp>
    </p:spTree>
    <p:extLst>
      <p:ext uri="{BB962C8B-B14F-4D97-AF65-F5344CB8AC3E}">
        <p14:creationId xmlns:p14="http://schemas.microsoft.com/office/powerpoint/2010/main" val="722249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11702" y="1189517"/>
            <a:ext cx="4740358" cy="900600"/>
          </a:xfrm>
          <a:prstGeom prst="rect">
            <a:avLst/>
          </a:prstGeom>
        </p:spPr>
        <p:txBody>
          <a:bodyPr vert="horz" lIns="91425" tIns="91425" rIns="91425" bIns="91425" rtlCol="0" anchor="b" anchorCtr="0">
            <a:noAutofit/>
          </a:bodyPr>
          <a:lstStyle/>
          <a:p>
            <a:pPr algn="l">
              <a:spcBef>
                <a:spcPts val="0"/>
              </a:spcBef>
            </a:pPr>
            <a:r>
              <a:rPr lang="en-GB" dirty="0">
                <a:latin typeface="Comic Sans MS"/>
                <a:ea typeface="Comic Sans MS"/>
                <a:cs typeface="Comic Sans MS"/>
                <a:sym typeface="Comic Sans MS"/>
              </a:rPr>
              <a:t>Bodhisattva</a:t>
            </a:r>
            <a:endParaRPr dirty="0">
              <a:latin typeface="Comic Sans MS"/>
              <a:ea typeface="Comic Sans MS"/>
              <a:cs typeface="Comic Sans MS"/>
              <a:sym typeface="Comic Sans MS"/>
            </a:endParaRPr>
          </a:p>
        </p:txBody>
      </p:sp>
      <p:sp>
        <p:nvSpPr>
          <p:cNvPr id="129" name="Shape 129"/>
          <p:cNvSpPr txBox="1">
            <a:spLocks noGrp="1"/>
          </p:cNvSpPr>
          <p:nvPr>
            <p:ph type="subTitle" idx="1"/>
          </p:nvPr>
        </p:nvSpPr>
        <p:spPr>
          <a:xfrm>
            <a:off x="195065" y="2215920"/>
            <a:ext cx="4856995" cy="1679400"/>
          </a:xfrm>
          <a:prstGeom prst="rect">
            <a:avLst/>
          </a:prstGeom>
        </p:spPr>
        <p:txBody>
          <a:bodyPr vert="horz" lIns="91425" tIns="91425" rIns="91425" bIns="91425" rtlCol="0" anchor="t" anchorCtr="0">
            <a:noAutofit/>
          </a:bodyPr>
          <a:lstStyle/>
          <a:p>
            <a:pPr algn="l">
              <a:spcBef>
                <a:spcPts val="0"/>
              </a:spcBef>
            </a:pPr>
            <a:r>
              <a:rPr lang="en-GB" dirty="0">
                <a:latin typeface="Comic Sans MS"/>
                <a:ea typeface="Comic Sans MS"/>
                <a:cs typeface="Comic Sans MS"/>
                <a:sym typeface="Comic Sans MS"/>
              </a:rPr>
              <a:t>A bodhisattva = a being who has a genuine wish to become enlightened for the benefit of all sentient beings</a:t>
            </a:r>
          </a:p>
          <a:p>
            <a:pPr algn="l">
              <a:spcBef>
                <a:spcPts val="0"/>
              </a:spcBef>
            </a:pPr>
            <a:endParaRPr lang="en-GB" dirty="0">
              <a:latin typeface="Comic Sans MS"/>
              <a:ea typeface="Comic Sans MS"/>
              <a:cs typeface="Comic Sans MS"/>
              <a:sym typeface="Comic Sans MS"/>
            </a:endParaRPr>
          </a:p>
          <a:p>
            <a:pPr algn="l">
              <a:spcBef>
                <a:spcPts val="0"/>
              </a:spcBef>
            </a:pPr>
            <a:r>
              <a:rPr lang="en-GB" sz="2000" dirty="0">
                <a:latin typeface="Comic Sans MS"/>
                <a:ea typeface="Comic Sans MS"/>
                <a:cs typeface="Comic Sans MS"/>
                <a:sym typeface="Comic Sans MS"/>
              </a:rPr>
              <a:t>Bodhisattvas are usually depicted wearing crowns whereas </a:t>
            </a:r>
            <a:r>
              <a:rPr lang="en-GB" sz="2000" dirty="0" err="1">
                <a:latin typeface="Comic Sans MS"/>
                <a:ea typeface="Comic Sans MS"/>
                <a:cs typeface="Comic Sans MS"/>
                <a:sym typeface="Comic Sans MS"/>
              </a:rPr>
              <a:t>Arhats</a:t>
            </a:r>
            <a:r>
              <a:rPr lang="en-GB" sz="2000" dirty="0">
                <a:latin typeface="Comic Sans MS"/>
                <a:ea typeface="Comic Sans MS"/>
                <a:cs typeface="Comic Sans MS"/>
                <a:sym typeface="Comic Sans MS"/>
              </a:rPr>
              <a:t> usually appear as monks and nuns</a:t>
            </a:r>
            <a:endParaRPr sz="2000" dirty="0">
              <a:latin typeface="Comic Sans MS"/>
              <a:ea typeface="Comic Sans MS"/>
              <a:cs typeface="Comic Sans MS"/>
              <a:sym typeface="Comic Sans MS"/>
            </a:endParaRPr>
          </a:p>
        </p:txBody>
      </p:sp>
      <p:pic>
        <p:nvPicPr>
          <p:cNvPr id="2" name="Picture 1"/>
          <p:cNvPicPr>
            <a:picLocks noChangeAspect="1"/>
          </p:cNvPicPr>
          <p:nvPr/>
        </p:nvPicPr>
        <p:blipFill>
          <a:blip r:embed="rId3"/>
          <a:stretch>
            <a:fillRect/>
          </a:stretch>
        </p:blipFill>
        <p:spPr>
          <a:xfrm>
            <a:off x="5606820" y="1189517"/>
            <a:ext cx="3220950" cy="3220950"/>
          </a:xfrm>
          <a:prstGeom prst="rect">
            <a:avLst/>
          </a:prstGeom>
        </p:spPr>
      </p:pic>
    </p:spTree>
    <p:extLst>
      <p:ext uri="{BB962C8B-B14F-4D97-AF65-F5344CB8AC3E}">
        <p14:creationId xmlns:p14="http://schemas.microsoft.com/office/powerpoint/2010/main" val="1260364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04374" y="1028025"/>
            <a:ext cx="4236000" cy="1125600"/>
          </a:xfrm>
          <a:prstGeom prst="rect">
            <a:avLst/>
          </a:prstGeom>
        </p:spPr>
        <p:txBody>
          <a:bodyPr vert="horz" lIns="91425" tIns="91425" rIns="91425" bIns="91425" rtlCol="0" anchor="b" anchorCtr="0">
            <a:noAutofit/>
          </a:bodyPr>
          <a:lstStyle/>
          <a:p>
            <a:pPr>
              <a:spcBef>
                <a:spcPts val="0"/>
              </a:spcBef>
            </a:pPr>
            <a:r>
              <a:rPr lang="en">
                <a:latin typeface="Comic Sans MS"/>
                <a:ea typeface="Comic Sans MS"/>
                <a:cs typeface="Comic Sans MS"/>
                <a:sym typeface="Comic Sans MS"/>
              </a:rPr>
              <a:t>Nagarjuna </a:t>
            </a:r>
          </a:p>
          <a:p>
            <a:pPr>
              <a:spcBef>
                <a:spcPts val="0"/>
              </a:spcBef>
            </a:pPr>
            <a:r>
              <a:rPr lang="en" sz="2300">
                <a:latin typeface="Comic Sans MS"/>
                <a:ea typeface="Comic Sans MS"/>
                <a:cs typeface="Comic Sans MS"/>
                <a:sym typeface="Comic Sans MS"/>
              </a:rPr>
              <a:t>c. 2nd &amp; 3rd Century CE</a:t>
            </a:r>
          </a:p>
        </p:txBody>
      </p:sp>
      <p:sp>
        <p:nvSpPr>
          <p:cNvPr id="55" name="Shape 55"/>
          <p:cNvSpPr txBox="1">
            <a:spLocks noGrp="1"/>
          </p:cNvSpPr>
          <p:nvPr>
            <p:ph type="subTitle" idx="1"/>
          </p:nvPr>
        </p:nvSpPr>
        <p:spPr>
          <a:xfrm>
            <a:off x="115375" y="2225150"/>
            <a:ext cx="4995300" cy="3775500"/>
          </a:xfrm>
          <a:prstGeom prst="rect">
            <a:avLst/>
          </a:prstGeom>
        </p:spPr>
        <p:txBody>
          <a:bodyPr vert="horz" lIns="91425" tIns="91425" rIns="91425" bIns="91425" rtlCol="0" anchor="t" anchorCtr="0">
            <a:noAutofit/>
          </a:bodyPr>
          <a:lstStyle/>
          <a:p>
            <a:pPr algn="l">
              <a:spcBef>
                <a:spcPts val="0"/>
              </a:spcBef>
            </a:pPr>
            <a:r>
              <a:rPr lang="en" sz="2700" b="1">
                <a:latin typeface="Comic Sans MS"/>
                <a:ea typeface="Comic Sans MS"/>
                <a:cs typeface="Comic Sans MS"/>
                <a:sym typeface="Comic Sans MS"/>
              </a:rPr>
              <a:t>Nagarjuna</a:t>
            </a:r>
            <a:r>
              <a:rPr lang="en" sz="2700">
                <a:latin typeface="Comic Sans MS"/>
                <a:ea typeface="Comic Sans MS"/>
                <a:cs typeface="Comic Sans MS"/>
                <a:sym typeface="Comic Sans MS"/>
              </a:rPr>
              <a:t> is often regarded as the founder of the </a:t>
            </a:r>
            <a:r>
              <a:rPr lang="en" sz="2700" b="1">
                <a:latin typeface="Comic Sans MS"/>
                <a:ea typeface="Comic Sans MS"/>
                <a:cs typeface="Comic Sans MS"/>
                <a:sym typeface="Comic Sans MS"/>
              </a:rPr>
              <a:t>Mahayana</a:t>
            </a:r>
            <a:r>
              <a:rPr lang="en" sz="2700">
                <a:latin typeface="Comic Sans MS"/>
                <a:ea typeface="Comic Sans MS"/>
                <a:cs typeface="Comic Sans MS"/>
                <a:sym typeface="Comic Sans MS"/>
              </a:rPr>
              <a:t> tradition but is more likely to have been it's first prominent expounded rather than founder. Mahayana had become a distinct movement several centuries earlier</a:t>
            </a:r>
            <a:r>
              <a:rPr lang="en">
                <a:latin typeface="Comic Sans MS"/>
                <a:ea typeface="Comic Sans MS"/>
                <a:cs typeface="Comic Sans MS"/>
                <a:sym typeface="Comic Sans MS"/>
              </a:rPr>
              <a:t> </a:t>
            </a:r>
          </a:p>
        </p:txBody>
      </p:sp>
      <p:pic>
        <p:nvPicPr>
          <p:cNvPr id="56" name="Shape 56"/>
          <p:cNvPicPr preferRelativeResize="0"/>
          <p:nvPr/>
        </p:nvPicPr>
        <p:blipFill>
          <a:blip r:embed="rId3">
            <a:alphaModFix/>
          </a:blip>
          <a:stretch>
            <a:fillRect/>
          </a:stretch>
        </p:blipFill>
        <p:spPr>
          <a:xfrm>
            <a:off x="5293857" y="999108"/>
            <a:ext cx="3711103" cy="4859774"/>
          </a:xfrm>
          <a:prstGeom prst="rect">
            <a:avLst/>
          </a:prstGeom>
          <a:noFill/>
          <a:ln>
            <a:noFill/>
          </a:ln>
        </p:spPr>
      </p:pic>
    </p:spTree>
    <p:extLst>
      <p:ext uri="{BB962C8B-B14F-4D97-AF65-F5344CB8AC3E}">
        <p14:creationId xmlns:p14="http://schemas.microsoft.com/office/powerpoint/2010/main" val="2926360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429502" y="913700"/>
            <a:ext cx="7383900" cy="900600"/>
          </a:xfrm>
          <a:prstGeom prst="rect">
            <a:avLst/>
          </a:prstGeom>
        </p:spPr>
        <p:txBody>
          <a:bodyPr vert="horz" lIns="91425" tIns="91425" rIns="91425" bIns="91425" rtlCol="0" anchor="b" anchorCtr="0">
            <a:noAutofit/>
          </a:bodyPr>
          <a:lstStyle/>
          <a:p>
            <a:pPr algn="l">
              <a:spcBef>
                <a:spcPts val="0"/>
              </a:spcBef>
            </a:pPr>
            <a:r>
              <a:rPr lang="en">
                <a:latin typeface="Comic Sans MS"/>
                <a:ea typeface="Comic Sans MS"/>
                <a:cs typeface="Comic Sans MS"/>
                <a:sym typeface="Comic Sans MS"/>
              </a:rPr>
              <a:t>Semi - mythical figure</a:t>
            </a:r>
          </a:p>
        </p:txBody>
      </p:sp>
      <p:sp>
        <p:nvSpPr>
          <p:cNvPr id="62" name="Shape 62"/>
          <p:cNvSpPr txBox="1">
            <a:spLocks noGrp="1"/>
          </p:cNvSpPr>
          <p:nvPr>
            <p:ph type="subTitle" idx="1"/>
          </p:nvPr>
        </p:nvSpPr>
        <p:spPr>
          <a:xfrm>
            <a:off x="73781" y="1958746"/>
            <a:ext cx="8688300" cy="3593700"/>
          </a:xfrm>
          <a:prstGeom prst="rect">
            <a:avLst/>
          </a:prstGeom>
        </p:spPr>
        <p:txBody>
          <a:bodyPr vert="horz" lIns="91425" tIns="91425" rIns="91425" bIns="91425" rtlCol="0" anchor="t" anchorCtr="0">
            <a:noAutofit/>
          </a:bodyPr>
          <a:lstStyle/>
          <a:p>
            <a:pPr algn="l">
              <a:spcBef>
                <a:spcPts val="0"/>
              </a:spcBef>
            </a:pPr>
            <a:r>
              <a:rPr lang="en">
                <a:latin typeface="Comic Sans MS"/>
                <a:ea typeface="Comic Sans MS"/>
                <a:cs typeface="Comic Sans MS"/>
                <a:sym typeface="Comic Sans MS"/>
              </a:rPr>
              <a:t>Nagarjuna gets his name from two sources. </a:t>
            </a:r>
          </a:p>
          <a:p>
            <a:pPr algn="l">
              <a:spcBef>
                <a:spcPts val="0"/>
              </a:spcBef>
            </a:pPr>
            <a:endParaRPr>
              <a:latin typeface="Comic Sans MS"/>
              <a:ea typeface="Comic Sans MS"/>
              <a:cs typeface="Comic Sans MS"/>
              <a:sym typeface="Comic Sans MS"/>
            </a:endParaRPr>
          </a:p>
          <a:p>
            <a:pPr marL="457200" indent="-228600" algn="l">
              <a:spcBef>
                <a:spcPts val="0"/>
              </a:spcBef>
              <a:buFont typeface="Comic Sans MS"/>
              <a:buChar char="●"/>
            </a:pPr>
            <a:r>
              <a:rPr lang="en" b="1">
                <a:latin typeface="Comic Sans MS"/>
                <a:ea typeface="Comic Sans MS"/>
                <a:cs typeface="Comic Sans MS"/>
                <a:sym typeface="Comic Sans MS"/>
              </a:rPr>
              <a:t>Nag</a:t>
            </a:r>
            <a:r>
              <a:rPr lang="en">
                <a:latin typeface="Comic Sans MS"/>
                <a:ea typeface="Comic Sans MS"/>
                <a:cs typeface="Comic Sans MS"/>
                <a:sym typeface="Comic Sans MS"/>
              </a:rPr>
              <a:t> = The ‘Naga’ people who were a race of snake spirits who lived underground or in water.  Nagarjuna received the ‘Prajnaparamita Sutras’ from them.</a:t>
            </a:r>
          </a:p>
          <a:p>
            <a:pPr algn="l">
              <a:spcBef>
                <a:spcPts val="0"/>
              </a:spcBef>
            </a:pPr>
            <a:endParaRPr>
              <a:latin typeface="Comic Sans MS"/>
              <a:ea typeface="Comic Sans MS"/>
              <a:cs typeface="Comic Sans MS"/>
              <a:sym typeface="Comic Sans MS"/>
            </a:endParaRPr>
          </a:p>
          <a:p>
            <a:pPr marL="457200" indent="-228600" algn="l">
              <a:spcBef>
                <a:spcPts val="0"/>
              </a:spcBef>
              <a:buFont typeface="Comic Sans MS"/>
              <a:buChar char="●"/>
            </a:pPr>
            <a:r>
              <a:rPr lang="en">
                <a:latin typeface="Comic Sans MS"/>
                <a:ea typeface="Comic Sans MS"/>
                <a:cs typeface="Comic Sans MS"/>
                <a:sym typeface="Comic Sans MS"/>
              </a:rPr>
              <a:t>Arjuna = a legendary archer. Ie. Nagarjuna’s teachings are as straight as an arrow</a:t>
            </a:r>
          </a:p>
        </p:txBody>
      </p:sp>
    </p:spTree>
    <p:extLst>
      <p:ext uri="{BB962C8B-B14F-4D97-AF65-F5344CB8AC3E}">
        <p14:creationId xmlns:p14="http://schemas.microsoft.com/office/powerpoint/2010/main" val="3635367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06244" y="857250"/>
            <a:ext cx="8079000" cy="900600"/>
          </a:xfrm>
          <a:prstGeom prst="rect">
            <a:avLst/>
          </a:prstGeom>
        </p:spPr>
        <p:txBody>
          <a:bodyPr vert="horz" lIns="91425" tIns="91425" rIns="91425" bIns="91425" rtlCol="0" anchor="b" anchorCtr="0">
            <a:noAutofit/>
          </a:bodyPr>
          <a:lstStyle/>
          <a:p>
            <a:pPr algn="l">
              <a:spcBef>
                <a:spcPts val="0"/>
              </a:spcBef>
              <a:buClr>
                <a:schemeClr val="dk1"/>
              </a:buClr>
              <a:buSzPct val="25000"/>
            </a:pPr>
            <a:r>
              <a:rPr lang="en">
                <a:latin typeface="Comic Sans MS"/>
                <a:ea typeface="Comic Sans MS"/>
                <a:cs typeface="Comic Sans MS"/>
                <a:sym typeface="Comic Sans MS"/>
              </a:rPr>
              <a:t>Semi - mythical figure</a:t>
            </a:r>
          </a:p>
        </p:txBody>
      </p:sp>
      <p:sp>
        <p:nvSpPr>
          <p:cNvPr id="68" name="Shape 68"/>
          <p:cNvSpPr txBox="1">
            <a:spLocks noGrp="1"/>
          </p:cNvSpPr>
          <p:nvPr>
            <p:ph type="subTitle" idx="1"/>
          </p:nvPr>
        </p:nvSpPr>
        <p:spPr>
          <a:xfrm>
            <a:off x="136534" y="1477503"/>
            <a:ext cx="5634300" cy="4124400"/>
          </a:xfrm>
          <a:prstGeom prst="rect">
            <a:avLst/>
          </a:prstGeom>
        </p:spPr>
        <p:txBody>
          <a:bodyPr vert="horz" lIns="91425" tIns="91425" rIns="91425" bIns="91425" rtlCol="0" anchor="t" anchorCtr="0">
            <a:noAutofit/>
          </a:bodyPr>
          <a:lstStyle/>
          <a:p>
            <a:pPr algn="l">
              <a:spcBef>
                <a:spcPts val="0"/>
              </a:spcBef>
            </a:pPr>
            <a:r>
              <a:rPr lang="en">
                <a:latin typeface="Comic Sans MS"/>
                <a:ea typeface="Comic Sans MS"/>
                <a:cs typeface="Comic Sans MS"/>
                <a:sym typeface="Comic Sans MS"/>
              </a:rPr>
              <a:t>The Nagas</a:t>
            </a:r>
          </a:p>
          <a:p>
            <a:pPr algn="l">
              <a:spcBef>
                <a:spcPts val="0"/>
              </a:spcBef>
            </a:pPr>
            <a:endParaRPr sz="1800">
              <a:latin typeface="Comic Sans MS"/>
              <a:ea typeface="Comic Sans MS"/>
              <a:cs typeface="Comic Sans MS"/>
              <a:sym typeface="Comic Sans MS"/>
            </a:endParaRPr>
          </a:p>
          <a:p>
            <a:pPr algn="l">
              <a:spcBef>
                <a:spcPts val="0"/>
              </a:spcBef>
            </a:pPr>
            <a:r>
              <a:rPr lang="en" sz="2200">
                <a:latin typeface="Comic Sans MS"/>
                <a:ea typeface="Comic Sans MS"/>
                <a:cs typeface="Comic Sans MS"/>
                <a:sym typeface="Comic Sans MS"/>
              </a:rPr>
              <a:t>According to legend Nagarjuna started the Mahayana tradition when he visited the Naga people people in their subterranean world.  There they conferred upon him the Prajnaparamita  Sutras that the Buddha had entrusted to them. By teaching these Sutras Nagarjuna ‘turned the Wheel of Dharma’ a second time.  He is sometimes regarded as a second Buddha by Mahayanists</a:t>
            </a:r>
            <a:r>
              <a:rPr lang="en" sz="1800">
                <a:latin typeface="Comic Sans MS"/>
                <a:ea typeface="Comic Sans MS"/>
                <a:cs typeface="Comic Sans MS"/>
                <a:sym typeface="Comic Sans MS"/>
              </a:rPr>
              <a:t>.</a:t>
            </a:r>
          </a:p>
        </p:txBody>
      </p:sp>
      <p:pic>
        <p:nvPicPr>
          <p:cNvPr id="69" name="Shape 69"/>
          <p:cNvPicPr preferRelativeResize="0"/>
          <p:nvPr/>
        </p:nvPicPr>
        <p:blipFill>
          <a:blip r:embed="rId3">
            <a:alphaModFix/>
          </a:blip>
          <a:stretch>
            <a:fillRect/>
          </a:stretch>
        </p:blipFill>
        <p:spPr>
          <a:xfrm>
            <a:off x="5770830" y="1644751"/>
            <a:ext cx="2973775" cy="3568499"/>
          </a:xfrm>
          <a:prstGeom prst="rect">
            <a:avLst/>
          </a:prstGeom>
          <a:noFill/>
          <a:ln>
            <a:noFill/>
          </a:ln>
        </p:spPr>
      </p:pic>
      <p:sp>
        <p:nvSpPr>
          <p:cNvPr id="70" name="Shape 70"/>
          <p:cNvSpPr txBox="1"/>
          <p:nvPr/>
        </p:nvSpPr>
        <p:spPr>
          <a:xfrm>
            <a:off x="5770824" y="5213250"/>
            <a:ext cx="2973900" cy="655500"/>
          </a:xfrm>
          <a:prstGeom prst="rect">
            <a:avLst/>
          </a:prstGeom>
          <a:noFill/>
          <a:ln>
            <a:noFill/>
          </a:ln>
        </p:spPr>
        <p:txBody>
          <a:bodyPr lIns="91425" tIns="91425" rIns="91425" bIns="91425" anchor="t" anchorCtr="0">
            <a:noAutofit/>
          </a:bodyPr>
          <a:lstStyle/>
          <a:p>
            <a:r>
              <a:rPr lang="en" sz="1300"/>
              <a:t> The Buddha being protected by a Naga. Such detail is common in Buddhist images</a:t>
            </a:r>
          </a:p>
        </p:txBody>
      </p:sp>
    </p:spTree>
    <p:extLst>
      <p:ext uri="{BB962C8B-B14F-4D97-AF65-F5344CB8AC3E}">
        <p14:creationId xmlns:p14="http://schemas.microsoft.com/office/powerpoint/2010/main" val="1053437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90399" y="857256"/>
            <a:ext cx="8563200" cy="900600"/>
          </a:xfrm>
          <a:prstGeom prst="rect">
            <a:avLst/>
          </a:prstGeom>
        </p:spPr>
        <p:txBody>
          <a:bodyPr vert="horz" lIns="91425" tIns="91425" rIns="91425" bIns="91425" rtlCol="0" anchor="b" anchorCtr="0">
            <a:noAutofit/>
          </a:bodyPr>
          <a:lstStyle/>
          <a:p>
            <a:pPr algn="l">
              <a:spcBef>
                <a:spcPts val="0"/>
              </a:spcBef>
            </a:pPr>
            <a:r>
              <a:rPr lang="en">
                <a:latin typeface="Comic Sans MS"/>
                <a:ea typeface="Comic Sans MS"/>
                <a:cs typeface="Comic Sans MS"/>
                <a:sym typeface="Comic Sans MS"/>
              </a:rPr>
              <a:t>Madhyamaka Philosophy</a:t>
            </a:r>
          </a:p>
        </p:txBody>
      </p:sp>
      <p:sp>
        <p:nvSpPr>
          <p:cNvPr id="76" name="Shape 76"/>
          <p:cNvSpPr txBox="1">
            <a:spLocks noGrp="1"/>
          </p:cNvSpPr>
          <p:nvPr>
            <p:ph type="subTitle" idx="1"/>
          </p:nvPr>
        </p:nvSpPr>
        <p:spPr>
          <a:xfrm>
            <a:off x="97381" y="1618513"/>
            <a:ext cx="8651100" cy="2522999"/>
          </a:xfrm>
          <a:prstGeom prst="rect">
            <a:avLst/>
          </a:prstGeom>
        </p:spPr>
        <p:txBody>
          <a:bodyPr vert="horz" lIns="91425" tIns="91425" rIns="91425" bIns="91425" rtlCol="0" anchor="t" anchorCtr="0">
            <a:noAutofit/>
          </a:bodyPr>
          <a:lstStyle/>
          <a:p>
            <a:pPr marL="457200" indent="-228600" algn="l">
              <a:spcBef>
                <a:spcPts val="0"/>
              </a:spcBef>
              <a:buFont typeface="Comic Sans MS"/>
              <a:buChar char="●"/>
            </a:pPr>
            <a:r>
              <a:rPr lang="en">
                <a:latin typeface="Comic Sans MS"/>
                <a:ea typeface="Comic Sans MS"/>
                <a:cs typeface="Comic Sans MS"/>
                <a:sym typeface="Comic Sans MS"/>
              </a:rPr>
              <a:t>Madhyamaka = ‘the Middle Way’</a:t>
            </a:r>
          </a:p>
          <a:p>
            <a:pPr algn="l">
              <a:spcBef>
                <a:spcPts val="0"/>
              </a:spcBef>
            </a:pPr>
            <a:endParaRPr>
              <a:latin typeface="Comic Sans MS"/>
              <a:ea typeface="Comic Sans MS"/>
              <a:cs typeface="Comic Sans MS"/>
              <a:sym typeface="Comic Sans MS"/>
            </a:endParaRPr>
          </a:p>
          <a:p>
            <a:pPr marL="457200" indent="-228600" algn="l">
              <a:spcBef>
                <a:spcPts val="0"/>
              </a:spcBef>
              <a:buFont typeface="Comic Sans MS"/>
              <a:buChar char="●"/>
            </a:pPr>
            <a:r>
              <a:rPr lang="en">
                <a:latin typeface="Comic Sans MS"/>
                <a:ea typeface="Comic Sans MS"/>
                <a:cs typeface="Comic Sans MS"/>
                <a:sym typeface="Comic Sans MS"/>
              </a:rPr>
              <a:t>His claim is that he was simply reasserting the Buddha’s original teaching about Anātman (Anatta) and Dependent Origination.</a:t>
            </a:r>
          </a:p>
          <a:p>
            <a:pPr algn="l">
              <a:spcBef>
                <a:spcPts val="0"/>
              </a:spcBef>
            </a:pPr>
            <a:endParaRPr>
              <a:latin typeface="Comic Sans MS"/>
              <a:ea typeface="Comic Sans MS"/>
              <a:cs typeface="Comic Sans MS"/>
              <a:sym typeface="Comic Sans MS"/>
            </a:endParaRPr>
          </a:p>
          <a:p>
            <a:pPr marL="457200" indent="-228600" algn="l">
              <a:spcBef>
                <a:spcPts val="0"/>
              </a:spcBef>
              <a:buFont typeface="Comic Sans MS"/>
              <a:buChar char="●"/>
            </a:pPr>
            <a:r>
              <a:rPr lang="en">
                <a:latin typeface="Comic Sans MS"/>
                <a:ea typeface="Comic Sans MS"/>
                <a:cs typeface="Comic Sans MS"/>
                <a:sym typeface="Comic Sans MS"/>
              </a:rPr>
              <a:t>The reason for this is that several Buddhist schools in Ancient India had begun to assert that some things do have inherent existence (svabhava).  Nagarjuna wanted to refute this.</a:t>
            </a:r>
          </a:p>
        </p:txBody>
      </p:sp>
    </p:spTree>
    <p:extLst>
      <p:ext uri="{BB962C8B-B14F-4D97-AF65-F5344CB8AC3E}">
        <p14:creationId xmlns:p14="http://schemas.microsoft.com/office/powerpoint/2010/main" val="2865396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290758" y="920030"/>
            <a:ext cx="3560806" cy="900600"/>
          </a:xfrm>
          <a:prstGeom prst="rect">
            <a:avLst/>
          </a:prstGeom>
        </p:spPr>
        <p:txBody>
          <a:bodyPr vert="horz" lIns="91425" tIns="91425" rIns="91425" bIns="91425" rtlCol="0" anchor="b" anchorCtr="0">
            <a:noAutofit/>
          </a:bodyPr>
          <a:lstStyle/>
          <a:p>
            <a:pPr algn="l">
              <a:spcBef>
                <a:spcPts val="0"/>
              </a:spcBef>
            </a:pPr>
            <a:r>
              <a:rPr lang="en" dirty="0">
                <a:latin typeface="Comic Sans MS"/>
                <a:ea typeface="Comic Sans MS"/>
                <a:cs typeface="Comic Sans MS"/>
                <a:sym typeface="Comic Sans MS"/>
              </a:rPr>
              <a:t>Śunyata</a:t>
            </a:r>
          </a:p>
        </p:txBody>
      </p:sp>
      <p:sp>
        <p:nvSpPr>
          <p:cNvPr id="82" name="Shape 82"/>
          <p:cNvSpPr txBox="1">
            <a:spLocks noGrp="1"/>
          </p:cNvSpPr>
          <p:nvPr>
            <p:ph type="subTitle" idx="1"/>
          </p:nvPr>
        </p:nvSpPr>
        <p:spPr>
          <a:xfrm>
            <a:off x="240000" y="1897048"/>
            <a:ext cx="8664000" cy="4103700"/>
          </a:xfrm>
          <a:prstGeom prst="rect">
            <a:avLst/>
          </a:prstGeom>
        </p:spPr>
        <p:txBody>
          <a:bodyPr vert="horz" lIns="91425" tIns="91425" rIns="91425" bIns="91425" rtlCol="0" anchor="t" anchorCtr="0">
            <a:noAutofit/>
          </a:bodyPr>
          <a:lstStyle/>
          <a:p>
            <a:pPr marL="457200" indent="-361950" algn="l">
              <a:spcBef>
                <a:spcPts val="0"/>
              </a:spcBef>
              <a:buSzPct val="100000"/>
              <a:buFont typeface="Comic Sans MS"/>
              <a:buChar char="●"/>
            </a:pPr>
            <a:r>
              <a:rPr lang="en" sz="2100">
                <a:latin typeface="Comic Sans MS"/>
                <a:ea typeface="Comic Sans MS"/>
                <a:cs typeface="Comic Sans MS"/>
                <a:sym typeface="Comic Sans MS"/>
              </a:rPr>
              <a:t>This is one of the central ideas behind Mahayana.</a:t>
            </a:r>
          </a:p>
          <a:p>
            <a:pPr algn="l">
              <a:spcBef>
                <a:spcPts val="0"/>
              </a:spcBef>
            </a:pPr>
            <a:endParaRPr sz="2100">
              <a:latin typeface="Comic Sans MS"/>
              <a:ea typeface="Comic Sans MS"/>
              <a:cs typeface="Comic Sans MS"/>
              <a:sym typeface="Comic Sans MS"/>
            </a:endParaRPr>
          </a:p>
          <a:p>
            <a:pPr marL="457200" indent="-361950" algn="l">
              <a:spcBef>
                <a:spcPts val="0"/>
              </a:spcBef>
              <a:buSzPct val="100000"/>
              <a:buFont typeface="Comic Sans MS"/>
              <a:buChar char="●"/>
            </a:pPr>
            <a:r>
              <a:rPr lang="en" sz="2100">
                <a:latin typeface="Comic Sans MS"/>
                <a:ea typeface="Comic Sans MS"/>
                <a:cs typeface="Comic Sans MS"/>
                <a:sym typeface="Comic Sans MS"/>
              </a:rPr>
              <a:t>Shunyata = ‘Emptiness’ and refers to the idea that all things are ‘empty’ of inherent existence.  </a:t>
            </a:r>
          </a:p>
          <a:p>
            <a:pPr algn="l">
              <a:spcBef>
                <a:spcPts val="0"/>
              </a:spcBef>
            </a:pPr>
            <a:endParaRPr sz="2100">
              <a:latin typeface="Comic Sans MS"/>
              <a:ea typeface="Comic Sans MS"/>
              <a:cs typeface="Comic Sans MS"/>
              <a:sym typeface="Comic Sans MS"/>
            </a:endParaRPr>
          </a:p>
          <a:p>
            <a:pPr marL="457200" indent="-361950" algn="l">
              <a:spcBef>
                <a:spcPts val="0"/>
              </a:spcBef>
              <a:buSzPct val="100000"/>
              <a:buFont typeface="Comic Sans MS"/>
              <a:buChar char="●"/>
            </a:pPr>
            <a:r>
              <a:rPr lang="en" sz="2100">
                <a:latin typeface="Comic Sans MS"/>
                <a:ea typeface="Comic Sans MS"/>
                <a:cs typeface="Comic Sans MS"/>
                <a:sym typeface="Comic Sans MS"/>
              </a:rPr>
              <a:t>In other words, all things are ‘Dependently Originated’ and nothing has independent existence from anything else. </a:t>
            </a:r>
          </a:p>
          <a:p>
            <a:pPr algn="l">
              <a:spcBef>
                <a:spcPts val="0"/>
              </a:spcBef>
            </a:pPr>
            <a:endParaRPr sz="2100">
              <a:latin typeface="Comic Sans MS"/>
              <a:ea typeface="Comic Sans MS"/>
              <a:cs typeface="Comic Sans MS"/>
              <a:sym typeface="Comic Sans MS"/>
            </a:endParaRPr>
          </a:p>
          <a:p>
            <a:pPr marL="457200" indent="-361950" algn="l">
              <a:spcBef>
                <a:spcPts val="0"/>
              </a:spcBef>
              <a:buSzPct val="100000"/>
              <a:buFont typeface="Comic Sans MS"/>
              <a:buChar char="●"/>
            </a:pPr>
            <a:r>
              <a:rPr lang="en" sz="2100">
                <a:latin typeface="Comic Sans MS"/>
                <a:ea typeface="Comic Sans MS"/>
                <a:cs typeface="Comic Sans MS"/>
                <a:sym typeface="Comic Sans MS"/>
              </a:rPr>
              <a:t>‘Shunyata’ is a ‘via negativa’ way of asserting how we exist. Perhaps if the Buddha were around today he would say we are ‘full’ of dependent existence rather than ‘empty’ of independent existence.</a:t>
            </a:r>
          </a:p>
        </p:txBody>
      </p:sp>
    </p:spTree>
    <p:extLst>
      <p:ext uri="{BB962C8B-B14F-4D97-AF65-F5344CB8AC3E}">
        <p14:creationId xmlns:p14="http://schemas.microsoft.com/office/powerpoint/2010/main" val="423321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64" y="1316182"/>
            <a:ext cx="8983436" cy="3823854"/>
          </a:xfrm>
          <a:ln w="28575">
            <a:solidFill>
              <a:schemeClr val="accent1">
                <a:lumMod val="75000"/>
              </a:schemeClr>
            </a:solidFill>
          </a:ln>
        </p:spPr>
        <p:txBody>
          <a:bodyPr>
            <a:normAutofit fontScale="92500" lnSpcReduction="20000"/>
          </a:bodyPr>
          <a:lstStyle/>
          <a:p>
            <a:pPr marL="0" indent="0">
              <a:buNone/>
            </a:pPr>
            <a:r>
              <a:rPr lang="en-GB" dirty="0"/>
              <a:t>A person becomes a </a:t>
            </a:r>
            <a:r>
              <a:rPr lang="en-GB" b="1" dirty="0"/>
              <a:t>Bodhisattva</a:t>
            </a:r>
            <a:r>
              <a:rPr lang="en-GB" dirty="0"/>
              <a:t> by </a:t>
            </a:r>
            <a:r>
              <a:rPr lang="en-GB" b="1" dirty="0">
                <a:solidFill>
                  <a:srgbClr val="FF0000"/>
                </a:solidFill>
              </a:rPr>
              <a:t>perfecting certain attributes </a:t>
            </a:r>
            <a:r>
              <a:rPr lang="en-GB" dirty="0"/>
              <a:t>in their lives.  There are six of these that Mahayana Buddhists focus on and are called the </a:t>
            </a:r>
            <a:r>
              <a:rPr lang="en-GB" b="1" dirty="0">
                <a:solidFill>
                  <a:srgbClr val="7030A0"/>
                </a:solidFill>
              </a:rPr>
              <a:t>six perfections</a:t>
            </a:r>
            <a:r>
              <a:rPr lang="en-GB" dirty="0"/>
              <a:t>:</a:t>
            </a:r>
          </a:p>
          <a:p>
            <a:pPr marL="385763" indent="-385763">
              <a:buFont typeface="+mj-lt"/>
              <a:buAutoNum type="arabicPeriod"/>
            </a:pPr>
            <a:r>
              <a:rPr lang="en-GB" b="1" dirty="0"/>
              <a:t>Generosity</a:t>
            </a:r>
            <a:r>
              <a:rPr lang="en-GB" dirty="0"/>
              <a:t> – to be charitable and generous in all that is done</a:t>
            </a:r>
          </a:p>
          <a:p>
            <a:pPr marL="385763" indent="-385763">
              <a:buFont typeface="+mj-lt"/>
              <a:buAutoNum type="arabicPeriod"/>
            </a:pPr>
            <a:r>
              <a:rPr lang="en-GB" b="1" dirty="0"/>
              <a:t>Morality</a:t>
            </a:r>
            <a:r>
              <a:rPr lang="en-GB" dirty="0"/>
              <a:t> – to live with good morals and ethical behaviour</a:t>
            </a:r>
          </a:p>
          <a:p>
            <a:pPr marL="385763" indent="-385763">
              <a:buFont typeface="+mj-lt"/>
              <a:buAutoNum type="arabicPeriod"/>
            </a:pPr>
            <a:r>
              <a:rPr lang="en-GB" b="1" dirty="0"/>
              <a:t>Patience</a:t>
            </a:r>
            <a:r>
              <a:rPr lang="en-GB" dirty="0"/>
              <a:t> – to practise being patient in all things</a:t>
            </a:r>
          </a:p>
          <a:p>
            <a:pPr marL="385763" indent="-385763">
              <a:buFont typeface="+mj-lt"/>
              <a:buAutoNum type="arabicPeriod"/>
            </a:pPr>
            <a:r>
              <a:rPr lang="en-GB" b="1" dirty="0"/>
              <a:t>Energy</a:t>
            </a:r>
            <a:r>
              <a:rPr lang="en-GB" dirty="0"/>
              <a:t> – to cultivate the energy and perseverance needed to keep going even when things get difficult (resilience) </a:t>
            </a:r>
          </a:p>
          <a:p>
            <a:pPr marL="385763" indent="-385763">
              <a:buFont typeface="+mj-lt"/>
              <a:buAutoNum type="arabicPeriod"/>
            </a:pPr>
            <a:r>
              <a:rPr lang="en-GB" b="1" dirty="0"/>
              <a:t>Meditation</a:t>
            </a:r>
            <a:r>
              <a:rPr lang="en-GB" dirty="0"/>
              <a:t> – to develop concentration and awareness</a:t>
            </a:r>
          </a:p>
          <a:p>
            <a:pPr marL="385763" indent="-385763">
              <a:buFont typeface="+mj-lt"/>
              <a:buAutoNum type="arabicPeriod"/>
            </a:pPr>
            <a:r>
              <a:rPr lang="en-GB" b="1" dirty="0"/>
              <a:t>Wisdom</a:t>
            </a:r>
            <a:r>
              <a:rPr lang="en-GB" dirty="0"/>
              <a:t> – to obtain wisdom and understanding</a:t>
            </a:r>
          </a:p>
        </p:txBody>
      </p:sp>
      <p:sp>
        <p:nvSpPr>
          <p:cNvPr id="4" name="Title 1"/>
          <p:cNvSpPr txBox="1">
            <a:spLocks/>
          </p:cNvSpPr>
          <p:nvPr/>
        </p:nvSpPr>
        <p:spPr>
          <a:xfrm>
            <a:off x="0" y="25979"/>
            <a:ext cx="9067800" cy="1151658"/>
          </a:xfrm>
          <a:prstGeom prst="rect">
            <a:avLst/>
          </a:prstGeom>
          <a:ln w="76200">
            <a:solidFill>
              <a:schemeClr val="accent1">
                <a:lumMod val="75000"/>
              </a:schemeClr>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latin typeface="Cooper Black" panose="0208090404030B020404" pitchFamily="18" charset="0"/>
              </a:rPr>
              <a:t>Becoming a Bodhisattva – introduction to the 6 perfections</a:t>
            </a:r>
          </a:p>
        </p:txBody>
      </p:sp>
      <p:sp>
        <p:nvSpPr>
          <p:cNvPr id="5" name="TextBox 4"/>
          <p:cNvSpPr txBox="1"/>
          <p:nvPr/>
        </p:nvSpPr>
        <p:spPr>
          <a:xfrm>
            <a:off x="84364" y="5279622"/>
            <a:ext cx="8983436" cy="1384995"/>
          </a:xfrm>
          <a:prstGeom prst="rect">
            <a:avLst/>
          </a:prstGeom>
          <a:solidFill>
            <a:schemeClr val="accent1">
              <a:lumMod val="60000"/>
              <a:lumOff val="40000"/>
            </a:schemeClr>
          </a:solidFill>
          <a:ln w="28575">
            <a:solidFill>
              <a:schemeClr val="accent1">
                <a:lumMod val="75000"/>
              </a:schemeClr>
            </a:solidFill>
          </a:ln>
        </p:spPr>
        <p:txBody>
          <a:bodyPr wrap="square" rtlCol="0">
            <a:spAutoFit/>
          </a:bodyPr>
          <a:lstStyle/>
          <a:p>
            <a:r>
              <a:rPr lang="en-GB" sz="2100" dirty="0"/>
              <a:t>Mahayana Buddhists believe there are </a:t>
            </a:r>
            <a:r>
              <a:rPr lang="en-GB" sz="2100" b="1" dirty="0"/>
              <a:t>earthly and transcendent </a:t>
            </a:r>
            <a:r>
              <a:rPr lang="en-GB" sz="2100" b="1" u="sng" dirty="0"/>
              <a:t>Bodhisattvas</a:t>
            </a:r>
            <a:r>
              <a:rPr lang="en-GB" sz="2100" dirty="0"/>
              <a:t> – the ‘</a:t>
            </a:r>
            <a:r>
              <a:rPr lang="en-GB" sz="2100" b="1" dirty="0"/>
              <a:t>earthly’ ones continue to be reborn and live on Earth</a:t>
            </a:r>
            <a:r>
              <a:rPr lang="en-GB" sz="2100" dirty="0"/>
              <a:t>, while the </a:t>
            </a:r>
            <a:r>
              <a:rPr lang="en-GB" sz="2100" b="1" dirty="0"/>
              <a:t>‘transcendent’ ones remain as spiritual or mythical beings</a:t>
            </a:r>
            <a:r>
              <a:rPr lang="en-GB" sz="2100" dirty="0"/>
              <a:t>.  Mahayana Buddhists pray to these </a:t>
            </a:r>
            <a:r>
              <a:rPr lang="en-GB" sz="2100" b="1" u="sng" dirty="0"/>
              <a:t>Bodhisattvas</a:t>
            </a:r>
            <a:r>
              <a:rPr lang="en-GB" sz="2100" dirty="0"/>
              <a:t> in times of need</a:t>
            </a:r>
          </a:p>
        </p:txBody>
      </p:sp>
    </p:spTree>
    <p:extLst>
      <p:ext uri="{BB962C8B-B14F-4D97-AF65-F5344CB8AC3E}">
        <p14:creationId xmlns:p14="http://schemas.microsoft.com/office/powerpoint/2010/main" val="25496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05343" y="702499"/>
            <a:ext cx="8733300" cy="900600"/>
          </a:xfrm>
          <a:prstGeom prst="rect">
            <a:avLst/>
          </a:prstGeom>
        </p:spPr>
        <p:txBody>
          <a:bodyPr vert="horz" lIns="91425" tIns="91425" rIns="91425" bIns="91425" rtlCol="0" anchor="b" anchorCtr="0">
            <a:noAutofit/>
          </a:bodyPr>
          <a:lstStyle/>
          <a:p>
            <a:pPr algn="l">
              <a:spcBef>
                <a:spcPts val="0"/>
              </a:spcBef>
            </a:pPr>
            <a:r>
              <a:rPr lang="en" sz="4200">
                <a:latin typeface="Comic Sans MS"/>
                <a:ea typeface="Comic Sans MS"/>
                <a:cs typeface="Comic Sans MS"/>
                <a:sym typeface="Comic Sans MS"/>
              </a:rPr>
              <a:t>Nagarjuna refutes the Hinayana</a:t>
            </a:r>
          </a:p>
        </p:txBody>
      </p:sp>
      <p:sp>
        <p:nvSpPr>
          <p:cNvPr id="88" name="Shape 88"/>
          <p:cNvSpPr txBox="1">
            <a:spLocks noGrp="1"/>
          </p:cNvSpPr>
          <p:nvPr>
            <p:ph type="subTitle" idx="1"/>
          </p:nvPr>
        </p:nvSpPr>
        <p:spPr>
          <a:xfrm>
            <a:off x="264613" y="1603100"/>
            <a:ext cx="8733300" cy="4273200"/>
          </a:xfrm>
          <a:prstGeom prst="rect">
            <a:avLst/>
          </a:prstGeom>
        </p:spPr>
        <p:txBody>
          <a:bodyPr vert="horz" lIns="91425" tIns="91425" rIns="91425" bIns="91425" rtlCol="0" anchor="t" anchorCtr="0">
            <a:noAutofit/>
          </a:bodyPr>
          <a:lstStyle/>
          <a:p>
            <a:pPr algn="l">
              <a:spcBef>
                <a:spcPts val="0"/>
              </a:spcBef>
            </a:pPr>
            <a:r>
              <a:rPr lang="en">
                <a:latin typeface="Comic Sans MS"/>
                <a:ea typeface="Comic Sans MS"/>
                <a:cs typeface="Comic Sans MS"/>
                <a:sym typeface="Comic Sans MS"/>
              </a:rPr>
              <a:t>Hinayana = ‘lesser vehicle’ (hina literally means crappy) and was a rather polemical term to certain Indian Buddhist schools that rejected, amongst other things, the Shunyata teachings.   </a:t>
            </a:r>
          </a:p>
          <a:p>
            <a:pPr algn="l">
              <a:spcBef>
                <a:spcPts val="0"/>
              </a:spcBef>
            </a:pPr>
            <a:endParaRPr>
              <a:latin typeface="Comic Sans MS"/>
              <a:ea typeface="Comic Sans MS"/>
              <a:cs typeface="Comic Sans MS"/>
              <a:sym typeface="Comic Sans MS"/>
            </a:endParaRPr>
          </a:p>
          <a:p>
            <a:pPr algn="l">
              <a:spcBef>
                <a:spcPts val="0"/>
              </a:spcBef>
            </a:pPr>
            <a:r>
              <a:rPr lang="en">
                <a:latin typeface="Comic Sans MS"/>
                <a:ea typeface="Comic Sans MS"/>
                <a:cs typeface="Comic Sans MS"/>
                <a:sym typeface="Comic Sans MS"/>
              </a:rPr>
              <a:t>Eg. The Sarvastivada school (which no longer exists today) taught that certain ‘dharmas’ (moment of reality) exist inherently.  Ie. Partless particles (atoms) and the skandhas exist inherently.</a:t>
            </a:r>
          </a:p>
        </p:txBody>
      </p:sp>
    </p:spTree>
    <p:extLst>
      <p:ext uri="{BB962C8B-B14F-4D97-AF65-F5344CB8AC3E}">
        <p14:creationId xmlns:p14="http://schemas.microsoft.com/office/powerpoint/2010/main" val="1972955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301228" y="759221"/>
            <a:ext cx="8664000" cy="900600"/>
          </a:xfrm>
          <a:prstGeom prst="rect">
            <a:avLst/>
          </a:prstGeom>
        </p:spPr>
        <p:txBody>
          <a:bodyPr vert="horz" lIns="91425" tIns="91425" rIns="91425" bIns="91425" rtlCol="0" anchor="b" anchorCtr="0">
            <a:noAutofit/>
          </a:bodyPr>
          <a:lstStyle/>
          <a:p>
            <a:pPr algn="l">
              <a:spcBef>
                <a:spcPts val="0"/>
              </a:spcBef>
              <a:buClr>
                <a:schemeClr val="dk1"/>
              </a:buClr>
              <a:buSzPct val="26190"/>
            </a:pPr>
            <a:r>
              <a:rPr lang="en" sz="4200">
                <a:latin typeface="Comic Sans MS"/>
                <a:ea typeface="Comic Sans MS"/>
                <a:cs typeface="Comic Sans MS"/>
                <a:sym typeface="Comic Sans MS"/>
              </a:rPr>
              <a:t>Nagarjuna refutes the Hinayana</a:t>
            </a:r>
          </a:p>
        </p:txBody>
      </p:sp>
      <p:sp>
        <p:nvSpPr>
          <p:cNvPr id="94" name="Shape 94"/>
          <p:cNvSpPr txBox="1">
            <a:spLocks noGrp="1"/>
          </p:cNvSpPr>
          <p:nvPr>
            <p:ph type="subTitle" idx="1"/>
          </p:nvPr>
        </p:nvSpPr>
        <p:spPr>
          <a:xfrm>
            <a:off x="188839" y="1659825"/>
            <a:ext cx="8766300" cy="1679400"/>
          </a:xfrm>
          <a:prstGeom prst="rect">
            <a:avLst/>
          </a:prstGeom>
        </p:spPr>
        <p:txBody>
          <a:bodyPr vert="horz" lIns="91425" tIns="91425" rIns="91425" bIns="91425" rtlCol="0" anchor="t" anchorCtr="0">
            <a:noAutofit/>
          </a:bodyPr>
          <a:lstStyle/>
          <a:p>
            <a:pPr algn="l">
              <a:spcBef>
                <a:spcPts val="0"/>
              </a:spcBef>
            </a:pPr>
            <a:r>
              <a:rPr lang="en" sz="1800">
                <a:latin typeface="Comic Sans MS"/>
                <a:ea typeface="Comic Sans MS"/>
                <a:cs typeface="Comic Sans MS"/>
                <a:sym typeface="Comic Sans MS"/>
              </a:rPr>
              <a:t>So the enthusiasm with which Nagarjuna presents his philosophy is within the context of trying to disprove ‘lesser’ views.</a:t>
            </a:r>
          </a:p>
          <a:p>
            <a:pPr algn="l">
              <a:spcBef>
                <a:spcPts val="0"/>
              </a:spcBef>
            </a:pPr>
            <a:endParaRPr sz="1800">
              <a:latin typeface="Comic Sans MS"/>
              <a:ea typeface="Comic Sans MS"/>
              <a:cs typeface="Comic Sans MS"/>
              <a:sym typeface="Comic Sans MS"/>
            </a:endParaRPr>
          </a:p>
          <a:p>
            <a:pPr algn="l">
              <a:spcBef>
                <a:spcPts val="0"/>
              </a:spcBef>
            </a:pPr>
            <a:r>
              <a:rPr lang="en" sz="1800">
                <a:latin typeface="Comic Sans MS"/>
                <a:ea typeface="Comic Sans MS"/>
                <a:cs typeface="Comic Sans MS"/>
                <a:sym typeface="Comic Sans MS"/>
              </a:rPr>
              <a:t>The problem with the Hinayana view is that it cannot lead one to ‘full enlightenment’ (sammasambodhi ).  </a:t>
            </a:r>
          </a:p>
          <a:p>
            <a:pPr algn="l">
              <a:spcBef>
                <a:spcPts val="0"/>
              </a:spcBef>
            </a:pPr>
            <a:endParaRPr sz="1800">
              <a:latin typeface="Comic Sans MS"/>
              <a:ea typeface="Comic Sans MS"/>
              <a:cs typeface="Comic Sans MS"/>
              <a:sym typeface="Comic Sans MS"/>
            </a:endParaRPr>
          </a:p>
          <a:p>
            <a:pPr algn="l">
              <a:spcBef>
                <a:spcPts val="0"/>
              </a:spcBef>
            </a:pPr>
            <a:r>
              <a:rPr lang="en" sz="1800">
                <a:latin typeface="Comic Sans MS"/>
                <a:ea typeface="Comic Sans MS"/>
                <a:cs typeface="Comic Sans MS"/>
                <a:sym typeface="Comic Sans MS"/>
              </a:rPr>
              <a:t>By realising the truth of the 5 skandhas you can achieve a high level of enlightenment and attain Nirvana as an ‘Arhat’, in spite of believing they exist inherently.</a:t>
            </a:r>
          </a:p>
          <a:p>
            <a:pPr algn="l">
              <a:spcBef>
                <a:spcPts val="0"/>
              </a:spcBef>
            </a:pPr>
            <a:endParaRPr sz="1800">
              <a:latin typeface="Comic Sans MS"/>
              <a:ea typeface="Comic Sans MS"/>
              <a:cs typeface="Comic Sans MS"/>
              <a:sym typeface="Comic Sans MS"/>
            </a:endParaRPr>
          </a:p>
          <a:p>
            <a:pPr algn="l">
              <a:spcBef>
                <a:spcPts val="0"/>
              </a:spcBef>
            </a:pPr>
            <a:r>
              <a:rPr lang="en" sz="1800">
                <a:latin typeface="Comic Sans MS"/>
                <a:ea typeface="Comic Sans MS"/>
                <a:cs typeface="Comic Sans MS"/>
                <a:sym typeface="Comic Sans MS"/>
              </a:rPr>
              <a:t>However, the goal of a Mahayanist is to become a ‘bodhisattva’ and then to become a fully enlightened Buddha (sammasambuddha)</a:t>
            </a:r>
          </a:p>
          <a:p>
            <a:pPr algn="l">
              <a:spcBef>
                <a:spcPts val="0"/>
              </a:spcBef>
            </a:pPr>
            <a:endParaRPr sz="1800">
              <a:latin typeface="Comic Sans MS"/>
              <a:ea typeface="Comic Sans MS"/>
              <a:cs typeface="Comic Sans MS"/>
              <a:sym typeface="Comic Sans MS"/>
            </a:endParaRPr>
          </a:p>
          <a:p>
            <a:pPr algn="l">
              <a:spcBef>
                <a:spcPts val="0"/>
              </a:spcBef>
            </a:pPr>
            <a:r>
              <a:rPr lang="en" sz="1800">
                <a:latin typeface="Comic Sans MS"/>
                <a:ea typeface="Comic Sans MS"/>
                <a:cs typeface="Comic Sans MS"/>
                <a:sym typeface="Comic Sans MS"/>
              </a:rPr>
              <a:t>Therefore, one needs to realise that not only are all things empty of ‘own being’ but also the skandhas they are made from are also empty of ‘own being’.</a:t>
            </a:r>
          </a:p>
        </p:txBody>
      </p:sp>
    </p:spTree>
    <p:extLst>
      <p:ext uri="{BB962C8B-B14F-4D97-AF65-F5344CB8AC3E}">
        <p14:creationId xmlns:p14="http://schemas.microsoft.com/office/powerpoint/2010/main" val="83421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119401" y="655187"/>
            <a:ext cx="8905200" cy="900600"/>
          </a:xfrm>
          <a:prstGeom prst="rect">
            <a:avLst/>
          </a:prstGeom>
        </p:spPr>
        <p:txBody>
          <a:bodyPr vert="horz" lIns="91425" tIns="91425" rIns="91425" bIns="91425" rtlCol="0" anchor="b" anchorCtr="0">
            <a:noAutofit/>
          </a:bodyPr>
          <a:lstStyle/>
          <a:p>
            <a:pPr algn="l">
              <a:spcBef>
                <a:spcPts val="0"/>
              </a:spcBef>
            </a:pPr>
            <a:r>
              <a:rPr lang="en" sz="4600">
                <a:latin typeface="Comic Sans MS"/>
                <a:ea typeface="Comic Sans MS"/>
                <a:cs typeface="Comic Sans MS"/>
                <a:sym typeface="Comic Sans MS"/>
              </a:rPr>
              <a:t>The Prajnaparamita literature</a:t>
            </a:r>
          </a:p>
        </p:txBody>
      </p:sp>
      <p:sp>
        <p:nvSpPr>
          <p:cNvPr id="100" name="Shape 100"/>
          <p:cNvSpPr txBox="1">
            <a:spLocks noGrp="1"/>
          </p:cNvSpPr>
          <p:nvPr>
            <p:ph type="subTitle" idx="1"/>
          </p:nvPr>
        </p:nvSpPr>
        <p:spPr>
          <a:xfrm>
            <a:off x="119403" y="1428879"/>
            <a:ext cx="4793700" cy="4239600"/>
          </a:xfrm>
          <a:prstGeom prst="rect">
            <a:avLst/>
          </a:prstGeom>
        </p:spPr>
        <p:txBody>
          <a:bodyPr vert="horz" lIns="91425" tIns="91425" rIns="91425" bIns="91425" rtlCol="0" anchor="t" anchorCtr="0">
            <a:noAutofit/>
          </a:bodyPr>
          <a:lstStyle/>
          <a:p>
            <a:pPr algn="l">
              <a:spcBef>
                <a:spcPts val="0"/>
              </a:spcBef>
            </a:pPr>
            <a:r>
              <a:rPr lang="en" sz="1600">
                <a:latin typeface="Comic Sans MS"/>
                <a:ea typeface="Comic Sans MS"/>
                <a:cs typeface="Comic Sans MS"/>
                <a:sym typeface="Comic Sans MS"/>
              </a:rPr>
              <a:t>One of the main characteristics of Mahayana is the huge amount of Prajnaparamita Sutras (pronounced pragyaparamita).</a:t>
            </a:r>
          </a:p>
          <a:p>
            <a:pPr algn="l">
              <a:spcBef>
                <a:spcPts val="0"/>
              </a:spcBef>
            </a:pPr>
            <a:endParaRPr sz="1600">
              <a:latin typeface="Comic Sans MS"/>
              <a:ea typeface="Comic Sans MS"/>
              <a:cs typeface="Comic Sans MS"/>
              <a:sym typeface="Comic Sans MS"/>
            </a:endParaRPr>
          </a:p>
          <a:p>
            <a:pPr algn="l">
              <a:spcBef>
                <a:spcPts val="0"/>
              </a:spcBef>
            </a:pPr>
            <a:r>
              <a:rPr lang="en" sz="1600">
                <a:latin typeface="Comic Sans MS"/>
                <a:ea typeface="Comic Sans MS"/>
                <a:cs typeface="Comic Sans MS"/>
                <a:sym typeface="Comic Sans MS"/>
              </a:rPr>
              <a:t>They were written over many centuries in India and some of them are over 100,000 lines! </a:t>
            </a:r>
          </a:p>
          <a:p>
            <a:pPr algn="l">
              <a:spcBef>
                <a:spcPts val="0"/>
              </a:spcBef>
            </a:pPr>
            <a:endParaRPr sz="1600">
              <a:latin typeface="Comic Sans MS"/>
              <a:ea typeface="Comic Sans MS"/>
              <a:cs typeface="Comic Sans MS"/>
              <a:sym typeface="Comic Sans MS"/>
            </a:endParaRPr>
          </a:p>
          <a:p>
            <a:pPr algn="l">
              <a:spcBef>
                <a:spcPts val="0"/>
              </a:spcBef>
            </a:pPr>
            <a:r>
              <a:rPr lang="en" sz="1600">
                <a:latin typeface="Comic Sans MS"/>
                <a:ea typeface="Comic Sans MS"/>
                <a:cs typeface="Comic Sans MS"/>
                <a:sym typeface="Comic Sans MS"/>
              </a:rPr>
              <a:t>The main topic of these Sutras is the philosophy of Shunyata</a:t>
            </a:r>
          </a:p>
          <a:p>
            <a:pPr algn="l">
              <a:spcBef>
                <a:spcPts val="0"/>
              </a:spcBef>
            </a:pPr>
            <a:endParaRPr sz="1600">
              <a:latin typeface="Comic Sans MS"/>
              <a:ea typeface="Comic Sans MS"/>
              <a:cs typeface="Comic Sans MS"/>
              <a:sym typeface="Comic Sans MS"/>
            </a:endParaRPr>
          </a:p>
          <a:p>
            <a:pPr algn="l">
              <a:spcBef>
                <a:spcPts val="0"/>
              </a:spcBef>
            </a:pPr>
            <a:r>
              <a:rPr lang="en" sz="1600">
                <a:latin typeface="Comic Sans MS"/>
                <a:ea typeface="Comic Sans MS"/>
                <a:cs typeface="Comic Sans MS"/>
                <a:sym typeface="Comic Sans MS"/>
              </a:rPr>
              <a:t>The Heart Sutra is the most popular of all these sutras, partly because, perhaps, it’s really short, only 28 lines!</a:t>
            </a:r>
          </a:p>
          <a:p>
            <a:pPr algn="l">
              <a:spcBef>
                <a:spcPts val="0"/>
              </a:spcBef>
            </a:pPr>
            <a:endParaRPr sz="1600">
              <a:latin typeface="Comic Sans MS"/>
              <a:ea typeface="Comic Sans MS"/>
              <a:cs typeface="Comic Sans MS"/>
              <a:sym typeface="Comic Sans MS"/>
            </a:endParaRPr>
          </a:p>
          <a:p>
            <a:pPr algn="l">
              <a:spcBef>
                <a:spcPts val="0"/>
              </a:spcBef>
            </a:pPr>
            <a:r>
              <a:rPr lang="en" sz="1600">
                <a:latin typeface="Comic Sans MS"/>
                <a:ea typeface="Comic Sans MS"/>
                <a:cs typeface="Comic Sans MS"/>
                <a:sym typeface="Comic Sans MS"/>
              </a:rPr>
              <a:t>Prajnaparamita = ‘Perfection of Wisdom’</a:t>
            </a:r>
          </a:p>
          <a:p>
            <a:pPr algn="l">
              <a:spcBef>
                <a:spcPts val="0"/>
              </a:spcBef>
            </a:pPr>
            <a:endParaRPr sz="1600">
              <a:latin typeface="Comic Sans MS"/>
              <a:ea typeface="Comic Sans MS"/>
              <a:cs typeface="Comic Sans MS"/>
              <a:sym typeface="Comic Sans MS"/>
            </a:endParaRPr>
          </a:p>
          <a:p>
            <a:pPr algn="l">
              <a:spcBef>
                <a:spcPts val="0"/>
              </a:spcBef>
            </a:pPr>
            <a:r>
              <a:rPr lang="en" sz="1600">
                <a:latin typeface="Comic Sans MS"/>
                <a:ea typeface="Comic Sans MS"/>
                <a:cs typeface="Comic Sans MS"/>
                <a:sym typeface="Comic Sans MS"/>
              </a:rPr>
              <a:t>Prajnaparamita is also personified as a goddess of wisdom</a:t>
            </a:r>
          </a:p>
        </p:txBody>
      </p:sp>
      <p:pic>
        <p:nvPicPr>
          <p:cNvPr id="101" name="Shape 101"/>
          <p:cNvPicPr preferRelativeResize="0"/>
          <p:nvPr/>
        </p:nvPicPr>
        <p:blipFill>
          <a:blip r:embed="rId3">
            <a:alphaModFix/>
          </a:blip>
          <a:stretch>
            <a:fillRect/>
          </a:stretch>
        </p:blipFill>
        <p:spPr>
          <a:xfrm>
            <a:off x="5473232" y="1428872"/>
            <a:ext cx="3302850" cy="3938099"/>
          </a:xfrm>
          <a:prstGeom prst="rect">
            <a:avLst/>
          </a:prstGeom>
          <a:noFill/>
          <a:ln>
            <a:noFill/>
          </a:ln>
        </p:spPr>
      </p:pic>
      <p:sp>
        <p:nvSpPr>
          <p:cNvPr id="102" name="Shape 102"/>
          <p:cNvSpPr txBox="1"/>
          <p:nvPr/>
        </p:nvSpPr>
        <p:spPr>
          <a:xfrm>
            <a:off x="5473300" y="5285077"/>
            <a:ext cx="3302700" cy="448800"/>
          </a:xfrm>
          <a:prstGeom prst="rect">
            <a:avLst/>
          </a:prstGeom>
          <a:noFill/>
          <a:ln>
            <a:noFill/>
          </a:ln>
        </p:spPr>
        <p:txBody>
          <a:bodyPr lIns="91425" tIns="91425" rIns="91425" bIns="91425" anchor="t" anchorCtr="0">
            <a:noAutofit/>
          </a:bodyPr>
          <a:lstStyle/>
          <a:p>
            <a:r>
              <a:rPr lang="en"/>
              <a:t>Prajnaparamita, the goddess of wisdom, seen here holding the Heart Sutra</a:t>
            </a:r>
          </a:p>
        </p:txBody>
      </p:sp>
    </p:spTree>
    <p:extLst>
      <p:ext uri="{BB962C8B-B14F-4D97-AF65-F5344CB8AC3E}">
        <p14:creationId xmlns:p14="http://schemas.microsoft.com/office/powerpoint/2010/main" val="4022103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141561" y="767980"/>
            <a:ext cx="6421799" cy="900600"/>
          </a:xfrm>
          <a:prstGeom prst="rect">
            <a:avLst/>
          </a:prstGeom>
        </p:spPr>
        <p:txBody>
          <a:bodyPr vert="horz" lIns="91425" tIns="91425" rIns="91425" bIns="91425" rtlCol="0" anchor="b" anchorCtr="0">
            <a:noAutofit/>
          </a:bodyPr>
          <a:lstStyle/>
          <a:p>
            <a:pPr algn="l">
              <a:spcBef>
                <a:spcPts val="0"/>
              </a:spcBef>
            </a:pPr>
            <a:r>
              <a:rPr lang="en">
                <a:latin typeface="Comic Sans MS"/>
                <a:ea typeface="Comic Sans MS"/>
                <a:cs typeface="Comic Sans MS"/>
                <a:sym typeface="Comic Sans MS"/>
              </a:rPr>
              <a:t>The Heart Sutra</a:t>
            </a:r>
          </a:p>
        </p:txBody>
      </p:sp>
      <p:sp>
        <p:nvSpPr>
          <p:cNvPr id="108" name="Shape 108"/>
          <p:cNvSpPr txBox="1">
            <a:spLocks noGrp="1"/>
          </p:cNvSpPr>
          <p:nvPr>
            <p:ph type="subTitle" idx="1"/>
          </p:nvPr>
        </p:nvSpPr>
        <p:spPr>
          <a:xfrm>
            <a:off x="141550" y="1561675"/>
            <a:ext cx="4427100" cy="4273800"/>
          </a:xfrm>
          <a:prstGeom prst="rect">
            <a:avLst/>
          </a:prstGeom>
        </p:spPr>
        <p:txBody>
          <a:bodyPr vert="horz" lIns="91425" tIns="91425" rIns="91425" bIns="91425" rtlCol="0" anchor="t" anchorCtr="0">
            <a:noAutofit/>
          </a:bodyPr>
          <a:lstStyle/>
          <a:p>
            <a:pPr algn="l">
              <a:spcBef>
                <a:spcPts val="0"/>
              </a:spcBef>
            </a:pPr>
            <a:r>
              <a:rPr lang="en" sz="1200">
                <a:latin typeface="Comic Sans MS"/>
                <a:ea typeface="Comic Sans MS"/>
                <a:cs typeface="Comic Sans MS"/>
                <a:sym typeface="Comic Sans MS"/>
              </a:rPr>
              <a:t>The HS is a popular text because, apart from being really short, it gets right to the ‘heart’ of Mahayana philosophy.</a:t>
            </a:r>
          </a:p>
          <a:p>
            <a:pPr algn="l">
              <a:spcBef>
                <a:spcPts val="0"/>
              </a:spcBef>
            </a:pPr>
            <a:endParaRPr sz="1200">
              <a:latin typeface="Comic Sans MS"/>
              <a:ea typeface="Comic Sans MS"/>
              <a:cs typeface="Comic Sans MS"/>
              <a:sym typeface="Comic Sans MS"/>
            </a:endParaRPr>
          </a:p>
          <a:p>
            <a:pPr algn="l">
              <a:spcBef>
                <a:spcPts val="0"/>
              </a:spcBef>
            </a:pPr>
            <a:r>
              <a:rPr lang="en" sz="1200">
                <a:latin typeface="Comic Sans MS"/>
                <a:ea typeface="Comic Sans MS"/>
                <a:cs typeface="Comic Sans MS"/>
                <a:sym typeface="Comic Sans MS"/>
              </a:rPr>
              <a:t>In it we see the bodhisattva Avalokiteshvara explaining to the Arhat Shariputra the meaning of ‘Emptiness’.</a:t>
            </a:r>
          </a:p>
          <a:p>
            <a:pPr algn="l">
              <a:spcBef>
                <a:spcPts val="0"/>
              </a:spcBef>
            </a:pPr>
            <a:endParaRPr sz="1200">
              <a:latin typeface="Comic Sans MS"/>
              <a:ea typeface="Comic Sans MS"/>
              <a:cs typeface="Comic Sans MS"/>
              <a:sym typeface="Comic Sans MS"/>
            </a:endParaRPr>
          </a:p>
          <a:p>
            <a:pPr algn="l">
              <a:spcBef>
                <a:spcPts val="0"/>
              </a:spcBef>
            </a:pPr>
            <a:endParaRPr sz="1200">
              <a:latin typeface="Comic Sans MS"/>
              <a:ea typeface="Comic Sans MS"/>
              <a:cs typeface="Comic Sans MS"/>
              <a:sym typeface="Comic Sans MS"/>
            </a:endParaRPr>
          </a:p>
          <a:p>
            <a:pPr algn="l">
              <a:spcBef>
                <a:spcPts val="0"/>
              </a:spcBef>
            </a:pPr>
            <a:r>
              <a:rPr lang="en" sz="1200">
                <a:latin typeface="Comic Sans MS"/>
                <a:ea typeface="Comic Sans MS"/>
                <a:cs typeface="Comic Sans MS"/>
                <a:sym typeface="Comic Sans MS"/>
              </a:rPr>
              <a:t>“</a:t>
            </a:r>
            <a:r>
              <a:rPr lang="en" sz="1200" i="1">
                <a:latin typeface="Comic Sans MS"/>
                <a:ea typeface="Comic Sans MS"/>
                <a:cs typeface="Comic Sans MS"/>
                <a:sym typeface="Comic Sans MS"/>
              </a:rPr>
              <a:t>He beheld but five heaps (</a:t>
            </a:r>
            <a:r>
              <a:rPr lang="en" sz="1200">
                <a:latin typeface="Comic Sans MS"/>
                <a:ea typeface="Comic Sans MS"/>
                <a:cs typeface="Comic Sans MS"/>
                <a:sym typeface="Comic Sans MS"/>
              </a:rPr>
              <a:t>skandhas)</a:t>
            </a:r>
            <a:r>
              <a:rPr lang="en" sz="1200" i="1">
                <a:latin typeface="Comic Sans MS"/>
                <a:ea typeface="Comic Sans MS"/>
                <a:cs typeface="Comic Sans MS"/>
                <a:sym typeface="Comic Sans MS"/>
              </a:rPr>
              <a:t>, and he saw that in their own-being they were empty</a:t>
            </a:r>
            <a:r>
              <a:rPr lang="en" sz="1200">
                <a:latin typeface="Comic Sans MS"/>
                <a:ea typeface="Comic Sans MS"/>
                <a:cs typeface="Comic Sans MS"/>
                <a:sym typeface="Comic Sans MS"/>
              </a:rPr>
              <a:t>.”</a:t>
            </a:r>
          </a:p>
          <a:p>
            <a:pPr algn="l">
              <a:spcBef>
                <a:spcPts val="0"/>
              </a:spcBef>
            </a:pPr>
            <a:endParaRPr sz="1200">
              <a:latin typeface="Comic Sans MS"/>
              <a:ea typeface="Comic Sans MS"/>
              <a:cs typeface="Comic Sans MS"/>
              <a:sym typeface="Comic Sans MS"/>
            </a:endParaRPr>
          </a:p>
          <a:p>
            <a:pPr algn="l">
              <a:spcBef>
                <a:spcPts val="0"/>
              </a:spcBef>
            </a:pPr>
            <a:r>
              <a:rPr lang="en" sz="1200">
                <a:latin typeface="Comic Sans MS"/>
                <a:ea typeface="Comic Sans MS"/>
                <a:cs typeface="Comic Sans MS"/>
                <a:sym typeface="Comic Sans MS"/>
              </a:rPr>
              <a:t>In other words, not only are we, and everything else, made up of the 5 skandhas but also the skandhas are made up of skandhas.  This is the truth that lead Avalokiteshvara to full awakening.</a:t>
            </a:r>
          </a:p>
          <a:p>
            <a:pPr algn="l">
              <a:spcBef>
                <a:spcPts val="0"/>
              </a:spcBef>
            </a:pPr>
            <a:endParaRPr sz="1200">
              <a:latin typeface="Comic Sans MS"/>
              <a:ea typeface="Comic Sans MS"/>
              <a:cs typeface="Comic Sans MS"/>
              <a:sym typeface="Comic Sans MS"/>
            </a:endParaRPr>
          </a:p>
          <a:p>
            <a:pPr algn="l">
              <a:spcBef>
                <a:spcPts val="0"/>
              </a:spcBef>
            </a:pPr>
            <a:r>
              <a:rPr lang="en" sz="1200" i="1">
                <a:latin typeface="Comic Sans MS"/>
                <a:ea typeface="Comic Sans MS"/>
                <a:cs typeface="Comic Sans MS"/>
                <a:sym typeface="Comic Sans MS"/>
              </a:rPr>
              <a:t>“O Shariputra, form is emptiness and the very emptiness is form”</a:t>
            </a:r>
          </a:p>
          <a:p>
            <a:pPr algn="l">
              <a:spcBef>
                <a:spcPts val="0"/>
              </a:spcBef>
            </a:pPr>
            <a:endParaRPr sz="1200" i="1">
              <a:latin typeface="Comic Sans MS"/>
              <a:ea typeface="Comic Sans MS"/>
              <a:cs typeface="Comic Sans MS"/>
              <a:sym typeface="Comic Sans MS"/>
            </a:endParaRPr>
          </a:p>
          <a:p>
            <a:pPr algn="l">
              <a:spcBef>
                <a:spcPts val="0"/>
              </a:spcBef>
            </a:pPr>
            <a:r>
              <a:rPr lang="en" sz="1200" i="1">
                <a:latin typeface="Comic Sans MS"/>
                <a:ea typeface="Comic Sans MS"/>
                <a:cs typeface="Comic Sans MS"/>
                <a:sym typeface="Comic Sans MS"/>
              </a:rPr>
              <a:t>In other words, all things that exist are marked by emptiness of inherent existence.  Therefore all things exist dependently, not independently.</a:t>
            </a:r>
          </a:p>
        </p:txBody>
      </p:sp>
      <p:pic>
        <p:nvPicPr>
          <p:cNvPr id="109" name="Shape 109"/>
          <p:cNvPicPr preferRelativeResize="0"/>
          <p:nvPr/>
        </p:nvPicPr>
        <p:blipFill>
          <a:blip r:embed="rId3">
            <a:alphaModFix/>
          </a:blip>
          <a:stretch>
            <a:fillRect/>
          </a:stretch>
        </p:blipFill>
        <p:spPr>
          <a:xfrm>
            <a:off x="6914775" y="919525"/>
            <a:ext cx="2145200" cy="2678474"/>
          </a:xfrm>
          <a:prstGeom prst="rect">
            <a:avLst/>
          </a:prstGeom>
          <a:noFill/>
          <a:ln>
            <a:noFill/>
          </a:ln>
        </p:spPr>
      </p:pic>
      <p:pic>
        <p:nvPicPr>
          <p:cNvPr id="110" name="Shape 110"/>
          <p:cNvPicPr preferRelativeResize="0"/>
          <p:nvPr/>
        </p:nvPicPr>
        <p:blipFill>
          <a:blip r:embed="rId4">
            <a:alphaModFix/>
          </a:blip>
          <a:stretch>
            <a:fillRect/>
          </a:stretch>
        </p:blipFill>
        <p:spPr>
          <a:xfrm>
            <a:off x="4721050" y="2918431"/>
            <a:ext cx="2041326" cy="2721767"/>
          </a:xfrm>
          <a:prstGeom prst="rect">
            <a:avLst/>
          </a:prstGeom>
          <a:noFill/>
          <a:ln>
            <a:noFill/>
          </a:ln>
        </p:spPr>
      </p:pic>
      <p:sp>
        <p:nvSpPr>
          <p:cNvPr id="111" name="Shape 111"/>
          <p:cNvSpPr txBox="1"/>
          <p:nvPr/>
        </p:nvSpPr>
        <p:spPr>
          <a:xfrm>
            <a:off x="7118375" y="3751950"/>
            <a:ext cx="1757700" cy="1888200"/>
          </a:xfrm>
          <a:prstGeom prst="rect">
            <a:avLst/>
          </a:prstGeom>
          <a:noFill/>
          <a:ln>
            <a:noFill/>
          </a:ln>
        </p:spPr>
        <p:txBody>
          <a:bodyPr lIns="91425" tIns="91425" rIns="91425" bIns="91425" anchor="t" anchorCtr="0">
            <a:noAutofit/>
          </a:bodyPr>
          <a:lstStyle/>
          <a:p>
            <a:r>
              <a:rPr lang="en"/>
              <a:t>Avalokiteshvara, above, teaches the Arhat Shariputra, left, what is truly needed to achieve full enlightenment.</a:t>
            </a:r>
          </a:p>
        </p:txBody>
      </p:sp>
    </p:spTree>
    <p:extLst>
      <p:ext uri="{BB962C8B-B14F-4D97-AF65-F5344CB8AC3E}">
        <p14:creationId xmlns:p14="http://schemas.microsoft.com/office/powerpoint/2010/main" val="1823468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345258" y="770067"/>
            <a:ext cx="6421800" cy="900600"/>
          </a:xfrm>
          <a:prstGeom prst="rect">
            <a:avLst/>
          </a:prstGeom>
        </p:spPr>
        <p:txBody>
          <a:bodyPr vert="horz" lIns="91425" tIns="91425" rIns="91425" bIns="91425" rtlCol="0" anchor="b" anchorCtr="0">
            <a:noAutofit/>
          </a:bodyPr>
          <a:lstStyle/>
          <a:p>
            <a:pPr algn="l">
              <a:spcBef>
                <a:spcPts val="0"/>
              </a:spcBef>
            </a:pPr>
            <a:r>
              <a:rPr lang="en-GB" dirty="0">
                <a:latin typeface="Comic Sans MS"/>
                <a:ea typeface="Comic Sans MS"/>
                <a:cs typeface="Comic Sans MS"/>
                <a:sym typeface="Comic Sans MS"/>
              </a:rPr>
              <a:t>The Two Truths</a:t>
            </a:r>
            <a:endParaRPr dirty="0">
              <a:latin typeface="Comic Sans MS"/>
              <a:ea typeface="Comic Sans MS"/>
              <a:cs typeface="Comic Sans MS"/>
              <a:sym typeface="Comic Sans MS"/>
            </a:endParaRPr>
          </a:p>
        </p:txBody>
      </p:sp>
      <p:sp>
        <p:nvSpPr>
          <p:cNvPr id="153" name="Shape 153"/>
          <p:cNvSpPr txBox="1">
            <a:spLocks noGrp="1"/>
          </p:cNvSpPr>
          <p:nvPr>
            <p:ph type="subTitle" idx="1"/>
          </p:nvPr>
        </p:nvSpPr>
        <p:spPr>
          <a:xfrm>
            <a:off x="216387" y="1540677"/>
            <a:ext cx="3667717" cy="801425"/>
          </a:xfrm>
          <a:prstGeom prst="rect">
            <a:avLst/>
          </a:prstGeom>
        </p:spPr>
        <p:txBody>
          <a:bodyPr vert="horz" lIns="91425" tIns="91425" rIns="91425" bIns="91425" rtlCol="0" anchor="t" anchorCtr="0">
            <a:noAutofit/>
          </a:bodyPr>
          <a:lstStyle/>
          <a:p>
            <a:pPr algn="l">
              <a:spcBef>
                <a:spcPts val="0"/>
              </a:spcBef>
            </a:pPr>
            <a:r>
              <a:rPr lang="en-GB" sz="2000" dirty="0">
                <a:latin typeface="Comic Sans MS"/>
                <a:ea typeface="Comic Sans MS"/>
                <a:cs typeface="Comic Sans MS"/>
                <a:sym typeface="Comic Sans MS"/>
              </a:rPr>
              <a:t>Conventional Reality</a:t>
            </a:r>
          </a:p>
          <a:p>
            <a:pPr algn="l">
              <a:spcBef>
                <a:spcPts val="0"/>
              </a:spcBef>
            </a:pPr>
            <a:r>
              <a:rPr lang="en-GB" sz="2000" dirty="0">
                <a:latin typeface="Comic Sans MS"/>
                <a:ea typeface="Comic Sans MS"/>
                <a:cs typeface="Comic Sans MS"/>
                <a:sym typeface="Comic Sans MS"/>
              </a:rPr>
              <a:t>Ultimate Reality</a:t>
            </a:r>
            <a:endParaRPr sz="2000" dirty="0">
              <a:latin typeface="Comic Sans MS"/>
              <a:ea typeface="Comic Sans MS"/>
              <a:cs typeface="Comic Sans MS"/>
              <a:sym typeface="Comic Sans MS"/>
            </a:endParaRPr>
          </a:p>
        </p:txBody>
      </p:sp>
      <p:sp>
        <p:nvSpPr>
          <p:cNvPr id="4" name="Shape 153"/>
          <p:cNvSpPr txBox="1">
            <a:spLocks/>
          </p:cNvSpPr>
          <p:nvPr/>
        </p:nvSpPr>
        <p:spPr>
          <a:xfrm>
            <a:off x="276507" y="2249823"/>
            <a:ext cx="8758436" cy="321298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ct val="100000"/>
              <a:buNone/>
              <a:defRPr sz="2800" b="0" i="0" u="none" strike="noStrike" cap="none">
                <a:solidFill>
                  <a:schemeClr val="dk2"/>
                </a:solidFill>
                <a:latin typeface="Arial"/>
                <a:ea typeface="Arial"/>
                <a:cs typeface="Arial"/>
                <a:sym typeface="Arial"/>
              </a:defRPr>
            </a:lvl9pPr>
          </a:lstStyle>
          <a:p>
            <a:pPr marL="285750" indent="-285750" algn="l">
              <a:buFont typeface="Arial" panose="020B0604020202020204" pitchFamily="34" charset="0"/>
              <a:buChar char="•"/>
            </a:pPr>
            <a:r>
              <a:rPr lang="en-GB" sz="1600" dirty="0" err="1">
                <a:latin typeface="Comic Sans MS"/>
                <a:ea typeface="Comic Sans MS"/>
                <a:cs typeface="Comic Sans MS"/>
                <a:sym typeface="Comic Sans MS"/>
              </a:rPr>
              <a:t>Madhyamaka</a:t>
            </a:r>
            <a:r>
              <a:rPr lang="en-GB" sz="1600" dirty="0">
                <a:latin typeface="Comic Sans MS"/>
                <a:ea typeface="Comic Sans MS"/>
                <a:cs typeface="Comic Sans MS"/>
                <a:sym typeface="Comic Sans MS"/>
              </a:rPr>
              <a:t> Philosophy is trying to assert that all things (</a:t>
            </a:r>
            <a:r>
              <a:rPr lang="en-GB" sz="1600" dirty="0" err="1">
                <a:latin typeface="Comic Sans MS"/>
                <a:ea typeface="Comic Sans MS"/>
                <a:cs typeface="Comic Sans MS"/>
                <a:sym typeface="Comic Sans MS"/>
              </a:rPr>
              <a:t>dharmas</a:t>
            </a:r>
            <a:r>
              <a:rPr lang="en-GB" sz="1600" dirty="0">
                <a:latin typeface="Comic Sans MS"/>
                <a:ea typeface="Comic Sans MS"/>
                <a:cs typeface="Comic Sans MS"/>
                <a:sym typeface="Comic Sans MS"/>
              </a:rPr>
              <a:t>) exist on two levels.  </a:t>
            </a:r>
          </a:p>
          <a:p>
            <a:pPr marL="285750" indent="-285750" algn="l">
              <a:buFont typeface="Arial" panose="020B0604020202020204" pitchFamily="34" charset="0"/>
              <a:buChar char="•"/>
            </a:pPr>
            <a:endParaRPr lang="en-GB" sz="1600" dirty="0">
              <a:latin typeface="Comic Sans MS"/>
              <a:ea typeface="Comic Sans MS"/>
              <a:cs typeface="Comic Sans MS"/>
              <a:sym typeface="Comic Sans MS"/>
            </a:endParaRPr>
          </a:p>
          <a:p>
            <a:pPr marL="285750" indent="-285750" algn="l">
              <a:buFont typeface="Arial" panose="020B0604020202020204" pitchFamily="34" charset="0"/>
              <a:buChar char="•"/>
            </a:pPr>
            <a:r>
              <a:rPr lang="en-GB" sz="1600" dirty="0">
                <a:latin typeface="Comic Sans MS"/>
                <a:ea typeface="Comic Sans MS"/>
                <a:cs typeface="Comic Sans MS"/>
                <a:sym typeface="Comic Sans MS"/>
              </a:rPr>
              <a:t>Conventionally we see things in an ordinary way and that allows us to function in an ordinary </a:t>
            </a:r>
            <a:r>
              <a:rPr lang="en-GB" sz="1600" dirty="0" err="1">
                <a:latin typeface="Comic Sans MS"/>
                <a:ea typeface="Comic Sans MS"/>
                <a:cs typeface="Comic Sans MS"/>
                <a:sym typeface="Comic Sans MS"/>
              </a:rPr>
              <a:t>samsaric</a:t>
            </a:r>
            <a:r>
              <a:rPr lang="en-GB" sz="1600" dirty="0">
                <a:latin typeface="Comic Sans MS"/>
                <a:ea typeface="Comic Sans MS"/>
                <a:cs typeface="Comic Sans MS"/>
                <a:sym typeface="Comic Sans MS"/>
              </a:rPr>
              <a:t> way. </a:t>
            </a:r>
            <a:r>
              <a:rPr lang="en-GB" sz="1600" dirty="0" err="1">
                <a:latin typeface="Comic Sans MS"/>
                <a:ea typeface="Comic Sans MS"/>
                <a:cs typeface="Comic Sans MS"/>
                <a:sym typeface="Comic Sans MS"/>
              </a:rPr>
              <a:t>Ie</a:t>
            </a:r>
            <a:r>
              <a:rPr lang="en-GB" sz="1600" dirty="0">
                <a:latin typeface="Comic Sans MS"/>
                <a:ea typeface="Comic Sans MS"/>
                <a:cs typeface="Comic Sans MS"/>
                <a:sym typeface="Comic Sans MS"/>
              </a:rPr>
              <a:t>. In a ‘conditioned’ way.</a:t>
            </a:r>
          </a:p>
          <a:p>
            <a:pPr marL="285750" indent="-285750" algn="l">
              <a:buFont typeface="Arial" panose="020B0604020202020204" pitchFamily="34" charset="0"/>
              <a:buChar char="•"/>
            </a:pPr>
            <a:endParaRPr lang="en-GB" sz="1600" dirty="0">
              <a:latin typeface="Comic Sans MS"/>
              <a:ea typeface="Comic Sans MS"/>
              <a:cs typeface="Comic Sans MS"/>
              <a:sym typeface="Comic Sans MS"/>
            </a:endParaRPr>
          </a:p>
          <a:p>
            <a:pPr marL="285750" indent="-285750" algn="l">
              <a:buFont typeface="Arial" panose="020B0604020202020204" pitchFamily="34" charset="0"/>
              <a:buChar char="•"/>
            </a:pPr>
            <a:r>
              <a:rPr lang="en-GB" sz="1600" dirty="0">
                <a:latin typeface="Comic Sans MS"/>
                <a:ea typeface="Comic Sans MS"/>
                <a:cs typeface="Comic Sans MS"/>
                <a:sym typeface="Comic Sans MS"/>
              </a:rPr>
              <a:t>However, things (</a:t>
            </a:r>
            <a:r>
              <a:rPr lang="en-GB" sz="1600" dirty="0" err="1">
                <a:latin typeface="Comic Sans MS"/>
                <a:ea typeface="Comic Sans MS"/>
                <a:cs typeface="Comic Sans MS"/>
                <a:sym typeface="Comic Sans MS"/>
              </a:rPr>
              <a:t>dharmas</a:t>
            </a:r>
            <a:r>
              <a:rPr lang="en-GB" sz="1600" dirty="0">
                <a:latin typeface="Comic Sans MS"/>
                <a:ea typeface="Comic Sans MS"/>
                <a:cs typeface="Comic Sans MS"/>
                <a:sym typeface="Comic Sans MS"/>
              </a:rPr>
              <a:t>) actually exist in an ultimate, ‘empty’ way. </a:t>
            </a:r>
            <a:r>
              <a:rPr lang="en-GB" sz="1600" dirty="0" err="1">
                <a:latin typeface="Comic Sans MS"/>
                <a:ea typeface="Comic Sans MS"/>
                <a:cs typeface="Comic Sans MS"/>
                <a:sym typeface="Comic Sans MS"/>
              </a:rPr>
              <a:t>Ie</a:t>
            </a:r>
            <a:r>
              <a:rPr lang="en-GB" sz="1600" dirty="0">
                <a:latin typeface="Comic Sans MS"/>
                <a:ea typeface="Comic Sans MS"/>
                <a:cs typeface="Comic Sans MS"/>
                <a:sym typeface="Comic Sans MS"/>
              </a:rPr>
              <a:t>. all things are empty of inherent existence</a:t>
            </a:r>
          </a:p>
          <a:p>
            <a:pPr marL="285750" indent="-285750" algn="l">
              <a:buFont typeface="Arial" panose="020B0604020202020204" pitchFamily="34" charset="0"/>
              <a:buChar char="•"/>
            </a:pPr>
            <a:endParaRPr lang="en-GB" sz="1600" dirty="0">
              <a:latin typeface="Comic Sans MS"/>
              <a:ea typeface="Comic Sans MS"/>
              <a:cs typeface="Comic Sans MS"/>
              <a:sym typeface="Comic Sans MS"/>
            </a:endParaRPr>
          </a:p>
          <a:p>
            <a:pPr marL="285750" indent="-285750" algn="l">
              <a:buFont typeface="Arial" panose="020B0604020202020204" pitchFamily="34" charset="0"/>
              <a:buChar char="•"/>
            </a:pPr>
            <a:r>
              <a:rPr lang="en-GB" sz="1600" dirty="0">
                <a:latin typeface="Comic Sans MS"/>
                <a:ea typeface="Comic Sans MS"/>
                <a:cs typeface="Comic Sans MS"/>
                <a:sym typeface="Comic Sans MS"/>
              </a:rPr>
              <a:t>So ordinary beings see things as having independent existence whereas a Buddha sees that all things are empty (</a:t>
            </a:r>
            <a:r>
              <a:rPr lang="en-GB" sz="1600" dirty="0" err="1">
                <a:latin typeface="Comic Sans MS"/>
                <a:ea typeface="Comic Sans MS"/>
                <a:cs typeface="Comic Sans MS"/>
                <a:sym typeface="Comic Sans MS"/>
              </a:rPr>
              <a:t>Shunya</a:t>
            </a:r>
            <a:r>
              <a:rPr lang="en-GB" sz="1600" dirty="0">
                <a:latin typeface="Comic Sans MS"/>
                <a:ea typeface="Comic Sans MS"/>
                <a:cs typeface="Comic Sans MS"/>
                <a:sym typeface="Comic Sans MS"/>
              </a:rPr>
              <a:t>)</a:t>
            </a:r>
          </a:p>
          <a:p>
            <a:pPr marL="285750" indent="-285750" algn="l">
              <a:buFont typeface="Arial" panose="020B0604020202020204" pitchFamily="34" charset="0"/>
              <a:buChar char="•"/>
            </a:pPr>
            <a:endParaRPr lang="en-GB" sz="1600" dirty="0">
              <a:latin typeface="Comic Sans MS"/>
              <a:ea typeface="Comic Sans MS"/>
              <a:cs typeface="Comic Sans MS"/>
              <a:sym typeface="Comic Sans MS"/>
            </a:endParaRPr>
          </a:p>
          <a:p>
            <a:pPr marL="285750" indent="-285750" algn="l">
              <a:buFont typeface="Arial" panose="020B0604020202020204" pitchFamily="34" charset="0"/>
              <a:buChar char="•"/>
            </a:pPr>
            <a:r>
              <a:rPr lang="en-GB" sz="1600" dirty="0">
                <a:latin typeface="Comic Sans MS"/>
                <a:ea typeface="Comic Sans MS"/>
                <a:cs typeface="Comic Sans MS"/>
                <a:sym typeface="Comic Sans MS"/>
              </a:rPr>
              <a:t>Both of these views in themselves are not wrong.  It is not wrong that you are looking at a screen right now but it is also not wrong that the screen is a mere concept that you are projecting in your mind</a:t>
            </a:r>
          </a:p>
        </p:txBody>
      </p:sp>
    </p:spTree>
    <p:extLst>
      <p:ext uri="{BB962C8B-B14F-4D97-AF65-F5344CB8AC3E}">
        <p14:creationId xmlns:p14="http://schemas.microsoft.com/office/powerpoint/2010/main" val="3398405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275110" y="857250"/>
            <a:ext cx="6421800" cy="900600"/>
          </a:xfrm>
          <a:prstGeom prst="rect">
            <a:avLst/>
          </a:prstGeom>
        </p:spPr>
        <p:txBody>
          <a:bodyPr vert="horz" lIns="91425" tIns="91425" rIns="91425" bIns="91425" rtlCol="0" anchor="b" anchorCtr="0">
            <a:noAutofit/>
          </a:bodyPr>
          <a:lstStyle/>
          <a:p>
            <a:pPr algn="l">
              <a:spcBef>
                <a:spcPts val="0"/>
              </a:spcBef>
            </a:pPr>
            <a:r>
              <a:rPr lang="en-GB" dirty="0">
                <a:latin typeface="Comic Sans MS"/>
                <a:ea typeface="Comic Sans MS"/>
                <a:cs typeface="Comic Sans MS"/>
                <a:sym typeface="Comic Sans MS"/>
              </a:rPr>
              <a:t>Why </a:t>
            </a:r>
            <a:r>
              <a:rPr lang="en-GB" dirty="0" err="1">
                <a:latin typeface="Comic Sans MS"/>
                <a:ea typeface="Comic Sans MS"/>
                <a:cs typeface="Comic Sans MS"/>
                <a:sym typeface="Comic Sans MS"/>
              </a:rPr>
              <a:t>Madhyamaka</a:t>
            </a:r>
            <a:r>
              <a:rPr lang="en-GB" dirty="0">
                <a:latin typeface="Comic Sans MS"/>
                <a:ea typeface="Comic Sans MS"/>
                <a:cs typeface="Comic Sans MS"/>
                <a:sym typeface="Comic Sans MS"/>
              </a:rPr>
              <a:t>?</a:t>
            </a:r>
            <a:endParaRPr dirty="0">
              <a:latin typeface="Comic Sans MS"/>
              <a:ea typeface="Comic Sans MS"/>
              <a:cs typeface="Comic Sans MS"/>
              <a:sym typeface="Comic Sans MS"/>
            </a:endParaRPr>
          </a:p>
        </p:txBody>
      </p:sp>
      <p:sp>
        <p:nvSpPr>
          <p:cNvPr id="153" name="Shape 153"/>
          <p:cNvSpPr txBox="1">
            <a:spLocks noGrp="1"/>
          </p:cNvSpPr>
          <p:nvPr>
            <p:ph type="subTitle" idx="1"/>
          </p:nvPr>
        </p:nvSpPr>
        <p:spPr>
          <a:xfrm>
            <a:off x="199608" y="1624566"/>
            <a:ext cx="8793390" cy="2143663"/>
          </a:xfrm>
          <a:prstGeom prst="rect">
            <a:avLst/>
          </a:prstGeom>
        </p:spPr>
        <p:txBody>
          <a:bodyPr vert="horz" lIns="91425" tIns="91425" rIns="91425" bIns="91425" rtlCol="0" anchor="t" anchorCtr="0">
            <a:noAutofit/>
          </a:bodyPr>
          <a:lstStyle/>
          <a:p>
            <a:pPr marL="342900" indent="-342900" algn="l">
              <a:spcBef>
                <a:spcPts val="0"/>
              </a:spcBef>
              <a:buFont typeface="Arial" panose="020B0604020202020204" pitchFamily="34" charset="0"/>
              <a:buChar char="•"/>
            </a:pPr>
            <a:r>
              <a:rPr lang="en-GB" sz="2300" dirty="0">
                <a:latin typeface="Comic Sans MS"/>
                <a:ea typeface="Comic Sans MS"/>
                <a:cs typeface="Comic Sans MS"/>
                <a:sym typeface="Comic Sans MS"/>
              </a:rPr>
              <a:t>The reason why </a:t>
            </a:r>
            <a:r>
              <a:rPr lang="en-GB" sz="2300" dirty="0" err="1">
                <a:latin typeface="Comic Sans MS"/>
                <a:ea typeface="Comic Sans MS"/>
                <a:cs typeface="Comic Sans MS"/>
                <a:sym typeface="Comic Sans MS"/>
              </a:rPr>
              <a:t>Nagarjuna’s</a:t>
            </a:r>
            <a:r>
              <a:rPr lang="en-GB" sz="2300" dirty="0">
                <a:latin typeface="Comic Sans MS"/>
                <a:ea typeface="Comic Sans MS"/>
                <a:cs typeface="Comic Sans MS"/>
                <a:sym typeface="Comic Sans MS"/>
              </a:rPr>
              <a:t> philosophy is called ‘The Middle Way’, apart from being an obvious reference to the Buddha’s original teachings, is because he wished to avoid the extremes of </a:t>
            </a:r>
            <a:r>
              <a:rPr lang="en-GB" sz="2300" b="1" dirty="0">
                <a:latin typeface="Comic Sans MS"/>
                <a:ea typeface="Comic Sans MS"/>
                <a:cs typeface="Comic Sans MS"/>
                <a:sym typeface="Comic Sans MS"/>
              </a:rPr>
              <a:t>Nihilism</a:t>
            </a:r>
            <a:r>
              <a:rPr lang="en-GB" sz="2300" dirty="0">
                <a:latin typeface="Comic Sans MS"/>
                <a:ea typeface="Comic Sans MS"/>
                <a:cs typeface="Comic Sans MS"/>
                <a:sym typeface="Comic Sans MS"/>
              </a:rPr>
              <a:t> and </a:t>
            </a:r>
            <a:r>
              <a:rPr lang="en-GB" sz="2300" b="1" dirty="0" err="1">
                <a:latin typeface="Comic Sans MS"/>
                <a:ea typeface="Comic Sans MS"/>
                <a:cs typeface="Comic Sans MS"/>
                <a:sym typeface="Comic Sans MS"/>
              </a:rPr>
              <a:t>Eternalism</a:t>
            </a:r>
            <a:r>
              <a:rPr lang="en-GB" sz="2300" dirty="0">
                <a:latin typeface="Comic Sans MS"/>
                <a:ea typeface="Comic Sans MS"/>
                <a:cs typeface="Comic Sans MS"/>
                <a:sym typeface="Comic Sans MS"/>
              </a:rPr>
              <a:t> which were being hotly debated in Ancient India at the time</a:t>
            </a:r>
          </a:p>
          <a:p>
            <a:pPr marL="342900" indent="-342900" algn="l">
              <a:spcBef>
                <a:spcPts val="0"/>
              </a:spcBef>
              <a:buFont typeface="Arial" panose="020B0604020202020204" pitchFamily="34" charset="0"/>
              <a:buChar char="•"/>
            </a:pPr>
            <a:endParaRPr lang="en-GB" sz="2300" dirty="0">
              <a:latin typeface="Comic Sans MS"/>
              <a:ea typeface="Comic Sans MS"/>
              <a:cs typeface="Comic Sans MS"/>
              <a:sym typeface="Comic Sans MS"/>
            </a:endParaRPr>
          </a:p>
          <a:p>
            <a:pPr marL="342900" indent="-342900" algn="l">
              <a:spcBef>
                <a:spcPts val="0"/>
              </a:spcBef>
              <a:buFont typeface="Arial" panose="020B0604020202020204" pitchFamily="34" charset="0"/>
              <a:buChar char="•"/>
            </a:pPr>
            <a:r>
              <a:rPr lang="en-GB" sz="2300" b="1" dirty="0" err="1">
                <a:latin typeface="Comic Sans MS"/>
                <a:ea typeface="Comic Sans MS"/>
                <a:cs typeface="Comic Sans MS"/>
                <a:sym typeface="Comic Sans MS"/>
              </a:rPr>
              <a:t>Pudgalavada</a:t>
            </a:r>
            <a:r>
              <a:rPr lang="en-GB" sz="2300" dirty="0">
                <a:latin typeface="Comic Sans MS"/>
                <a:ea typeface="Comic Sans MS"/>
                <a:cs typeface="Comic Sans MS"/>
                <a:sym typeface="Comic Sans MS"/>
              </a:rPr>
              <a:t> believed that persons had inherent existence</a:t>
            </a:r>
          </a:p>
          <a:p>
            <a:pPr marL="342900" indent="-342900" algn="l">
              <a:spcBef>
                <a:spcPts val="0"/>
              </a:spcBef>
              <a:buFont typeface="Arial" panose="020B0604020202020204" pitchFamily="34" charset="0"/>
              <a:buChar char="•"/>
            </a:pPr>
            <a:endParaRPr lang="en-GB" sz="2300" dirty="0">
              <a:latin typeface="Comic Sans MS"/>
              <a:ea typeface="Comic Sans MS"/>
              <a:cs typeface="Comic Sans MS"/>
              <a:sym typeface="Comic Sans MS"/>
            </a:endParaRPr>
          </a:p>
          <a:p>
            <a:pPr marL="342900" indent="-342900" algn="l">
              <a:spcBef>
                <a:spcPts val="0"/>
              </a:spcBef>
              <a:buFont typeface="Arial" panose="020B0604020202020204" pitchFamily="34" charset="0"/>
              <a:buChar char="•"/>
            </a:pPr>
            <a:r>
              <a:rPr lang="en-GB" sz="2300" b="1" dirty="0" err="1">
                <a:latin typeface="Comic Sans MS"/>
                <a:ea typeface="Comic Sans MS"/>
                <a:cs typeface="Comic Sans MS"/>
                <a:sym typeface="Comic Sans MS"/>
              </a:rPr>
              <a:t>Saravastivada</a:t>
            </a:r>
            <a:r>
              <a:rPr lang="en-GB" sz="2300" dirty="0">
                <a:latin typeface="Comic Sans MS"/>
                <a:ea typeface="Comic Sans MS"/>
                <a:cs typeface="Comic Sans MS"/>
                <a:sym typeface="Comic Sans MS"/>
              </a:rPr>
              <a:t> believed </a:t>
            </a:r>
            <a:r>
              <a:rPr lang="en-GB" sz="2300" dirty="0" err="1">
                <a:latin typeface="Comic Sans MS"/>
                <a:ea typeface="Comic Sans MS"/>
                <a:cs typeface="Comic Sans MS"/>
                <a:sym typeface="Comic Sans MS"/>
              </a:rPr>
              <a:t>partless</a:t>
            </a:r>
            <a:r>
              <a:rPr lang="en-GB" sz="2300" dirty="0">
                <a:latin typeface="Comic Sans MS"/>
                <a:ea typeface="Comic Sans MS"/>
                <a:cs typeface="Comic Sans MS"/>
                <a:sym typeface="Comic Sans MS"/>
              </a:rPr>
              <a:t> particles (atoms) had inherent existence</a:t>
            </a:r>
          </a:p>
          <a:p>
            <a:pPr marL="342900" indent="-342900" algn="l">
              <a:spcBef>
                <a:spcPts val="0"/>
              </a:spcBef>
              <a:buFont typeface="Arial" panose="020B0604020202020204" pitchFamily="34" charset="0"/>
              <a:buChar char="•"/>
            </a:pPr>
            <a:endParaRPr lang="en-GB" sz="2300" dirty="0">
              <a:latin typeface="Comic Sans MS"/>
              <a:ea typeface="Comic Sans MS"/>
              <a:cs typeface="Comic Sans MS"/>
              <a:sym typeface="Comic Sans MS"/>
            </a:endParaRPr>
          </a:p>
          <a:p>
            <a:pPr marL="342900" indent="-342900" algn="l">
              <a:spcBef>
                <a:spcPts val="0"/>
              </a:spcBef>
              <a:buFont typeface="Arial" panose="020B0604020202020204" pitchFamily="34" charset="0"/>
              <a:buChar char="•"/>
            </a:pPr>
            <a:r>
              <a:rPr lang="en-GB" sz="2300" dirty="0">
                <a:latin typeface="Comic Sans MS"/>
                <a:ea typeface="Comic Sans MS"/>
                <a:cs typeface="Comic Sans MS"/>
                <a:sym typeface="Comic Sans MS"/>
              </a:rPr>
              <a:t>NB: these two schools no longer exist</a:t>
            </a:r>
          </a:p>
        </p:txBody>
      </p:sp>
    </p:spTree>
    <p:extLst>
      <p:ext uri="{BB962C8B-B14F-4D97-AF65-F5344CB8AC3E}">
        <p14:creationId xmlns:p14="http://schemas.microsoft.com/office/powerpoint/2010/main" val="2134921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233165" y="778456"/>
            <a:ext cx="8832298" cy="900600"/>
          </a:xfrm>
          <a:prstGeom prst="rect">
            <a:avLst/>
          </a:prstGeom>
        </p:spPr>
        <p:txBody>
          <a:bodyPr vert="horz" lIns="91425" tIns="91425" rIns="91425" bIns="91425" rtlCol="0" anchor="b" anchorCtr="0">
            <a:noAutofit/>
          </a:bodyPr>
          <a:lstStyle/>
          <a:p>
            <a:pPr algn="l">
              <a:spcBef>
                <a:spcPts val="0"/>
              </a:spcBef>
            </a:pPr>
            <a:r>
              <a:rPr lang="en-GB" sz="4800" dirty="0">
                <a:latin typeface="Comic Sans MS"/>
                <a:ea typeface="Comic Sans MS"/>
                <a:cs typeface="Comic Sans MS"/>
                <a:sym typeface="Comic Sans MS"/>
              </a:rPr>
              <a:t>The Emptiness of Emptiness</a:t>
            </a:r>
            <a:endParaRPr sz="4800" dirty="0">
              <a:latin typeface="Comic Sans MS"/>
              <a:ea typeface="Comic Sans MS"/>
              <a:cs typeface="Comic Sans MS"/>
              <a:sym typeface="Comic Sans MS"/>
            </a:endParaRPr>
          </a:p>
        </p:txBody>
      </p:sp>
      <p:sp>
        <p:nvSpPr>
          <p:cNvPr id="153" name="Shape 153"/>
          <p:cNvSpPr txBox="1">
            <a:spLocks noGrp="1"/>
          </p:cNvSpPr>
          <p:nvPr>
            <p:ph type="subTitle" idx="1"/>
          </p:nvPr>
        </p:nvSpPr>
        <p:spPr>
          <a:xfrm>
            <a:off x="157664" y="1607788"/>
            <a:ext cx="8650776" cy="1679400"/>
          </a:xfrm>
          <a:prstGeom prst="rect">
            <a:avLst/>
          </a:prstGeom>
        </p:spPr>
        <p:txBody>
          <a:bodyPr vert="horz" lIns="91425" tIns="91425" rIns="91425" bIns="91425" rtlCol="0" anchor="t" anchorCtr="0">
            <a:noAutofit/>
          </a:bodyPr>
          <a:lstStyle/>
          <a:p>
            <a:pPr marL="457200" indent="-457200" algn="l">
              <a:spcBef>
                <a:spcPts val="0"/>
              </a:spcBef>
              <a:buFont typeface="Arial" panose="020B0604020202020204" pitchFamily="34" charset="0"/>
              <a:buChar char="•"/>
            </a:pPr>
            <a:r>
              <a:rPr lang="en-GB" sz="2300" dirty="0" err="1">
                <a:latin typeface="Comic Sans MS"/>
                <a:ea typeface="Comic Sans MS"/>
                <a:cs typeface="Comic Sans MS"/>
                <a:sym typeface="Comic Sans MS"/>
              </a:rPr>
              <a:t>Nagarjuna</a:t>
            </a:r>
            <a:r>
              <a:rPr lang="en-GB" sz="2300" dirty="0">
                <a:latin typeface="Comic Sans MS"/>
                <a:ea typeface="Comic Sans MS"/>
                <a:cs typeface="Comic Sans MS"/>
                <a:sym typeface="Comic Sans MS"/>
              </a:rPr>
              <a:t> wished to avoid giving a nihilistic impression</a:t>
            </a:r>
          </a:p>
          <a:p>
            <a:pPr marL="457200" indent="-457200" algn="l">
              <a:spcBef>
                <a:spcPts val="0"/>
              </a:spcBef>
              <a:buFont typeface="Arial" panose="020B0604020202020204" pitchFamily="34" charset="0"/>
              <a:buChar char="•"/>
            </a:pPr>
            <a:endParaRPr lang="en-GB" sz="2300" dirty="0">
              <a:latin typeface="Comic Sans MS"/>
              <a:ea typeface="Comic Sans MS"/>
              <a:cs typeface="Comic Sans MS"/>
              <a:sym typeface="Comic Sans MS"/>
            </a:endParaRPr>
          </a:p>
          <a:p>
            <a:pPr marL="457200" indent="-457200" algn="l">
              <a:spcBef>
                <a:spcPts val="0"/>
              </a:spcBef>
              <a:buFont typeface="Arial" panose="020B0604020202020204" pitchFamily="34" charset="0"/>
              <a:buChar char="•"/>
            </a:pPr>
            <a:r>
              <a:rPr lang="en-GB" sz="2300" dirty="0">
                <a:latin typeface="Comic Sans MS"/>
                <a:ea typeface="Comic Sans MS"/>
                <a:cs typeface="Comic Sans MS"/>
                <a:sym typeface="Comic Sans MS"/>
              </a:rPr>
              <a:t>Since ‘Emptiness’ involves not finding the thing (dharma) when you examine it, it follows then that when you look for the emptiness of an object you fail to find something that is ‘empty’.  </a:t>
            </a:r>
          </a:p>
          <a:p>
            <a:pPr marL="457200" indent="-457200" algn="l">
              <a:spcBef>
                <a:spcPts val="0"/>
              </a:spcBef>
              <a:buFont typeface="Arial" panose="020B0604020202020204" pitchFamily="34" charset="0"/>
              <a:buChar char="•"/>
            </a:pPr>
            <a:endParaRPr lang="en-GB" sz="2300" dirty="0">
              <a:latin typeface="Comic Sans MS"/>
              <a:ea typeface="Comic Sans MS"/>
              <a:cs typeface="Comic Sans MS"/>
              <a:sym typeface="Comic Sans MS"/>
            </a:endParaRPr>
          </a:p>
          <a:p>
            <a:pPr marL="457200" indent="-457200" algn="l">
              <a:spcBef>
                <a:spcPts val="0"/>
              </a:spcBef>
              <a:buFont typeface="Arial" panose="020B0604020202020204" pitchFamily="34" charset="0"/>
              <a:buChar char="•"/>
            </a:pPr>
            <a:r>
              <a:rPr lang="en-GB" sz="2300" dirty="0">
                <a:latin typeface="Comic Sans MS"/>
                <a:ea typeface="Comic Sans MS"/>
                <a:cs typeface="Comic Sans MS"/>
                <a:sym typeface="Comic Sans MS"/>
              </a:rPr>
              <a:t>This is </a:t>
            </a:r>
            <a:r>
              <a:rPr lang="en-GB" sz="2300" dirty="0" err="1">
                <a:latin typeface="Comic Sans MS"/>
                <a:ea typeface="Comic Sans MS"/>
                <a:cs typeface="Comic Sans MS"/>
                <a:sym typeface="Comic Sans MS"/>
              </a:rPr>
              <a:t>Nagarjuna’s</a:t>
            </a:r>
            <a:r>
              <a:rPr lang="en-GB" sz="2300" dirty="0">
                <a:latin typeface="Comic Sans MS"/>
                <a:ea typeface="Comic Sans MS"/>
                <a:cs typeface="Comic Sans MS"/>
                <a:sym typeface="Comic Sans MS"/>
              </a:rPr>
              <a:t> pedagogical way of avoiding fixating on the notion that things do not existence.</a:t>
            </a:r>
          </a:p>
          <a:p>
            <a:pPr marL="457200" indent="-457200" algn="l">
              <a:spcBef>
                <a:spcPts val="0"/>
              </a:spcBef>
              <a:buFont typeface="Arial" panose="020B0604020202020204" pitchFamily="34" charset="0"/>
              <a:buChar char="•"/>
            </a:pPr>
            <a:endParaRPr lang="en-GB" sz="2300" dirty="0">
              <a:latin typeface="Comic Sans MS"/>
              <a:ea typeface="Comic Sans MS"/>
              <a:cs typeface="Comic Sans MS"/>
              <a:sym typeface="Comic Sans MS"/>
            </a:endParaRPr>
          </a:p>
          <a:p>
            <a:pPr marL="457200" indent="-457200" algn="l">
              <a:spcBef>
                <a:spcPts val="0"/>
              </a:spcBef>
              <a:buFont typeface="Arial" panose="020B0604020202020204" pitchFamily="34" charset="0"/>
              <a:buChar char="•"/>
            </a:pPr>
            <a:r>
              <a:rPr lang="en-GB" sz="2300" dirty="0">
                <a:latin typeface="Comic Sans MS"/>
                <a:ea typeface="Comic Sans MS"/>
                <a:cs typeface="Comic Sans MS"/>
                <a:sym typeface="Comic Sans MS"/>
              </a:rPr>
              <a:t>Ultimately, it takes an enlightened mind to see things the way they are</a:t>
            </a:r>
            <a:endParaRPr sz="2300" dirty="0">
              <a:latin typeface="Comic Sans MS"/>
              <a:ea typeface="Comic Sans MS"/>
              <a:cs typeface="Comic Sans MS"/>
              <a:sym typeface="Comic Sans MS"/>
            </a:endParaRPr>
          </a:p>
        </p:txBody>
      </p:sp>
    </p:spTree>
    <p:extLst>
      <p:ext uri="{BB962C8B-B14F-4D97-AF65-F5344CB8AC3E}">
        <p14:creationId xmlns:p14="http://schemas.microsoft.com/office/powerpoint/2010/main" val="3678526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0" y="921069"/>
            <a:ext cx="6421800" cy="900600"/>
          </a:xfrm>
          <a:prstGeom prst="rect">
            <a:avLst/>
          </a:prstGeom>
        </p:spPr>
        <p:txBody>
          <a:bodyPr vert="horz" lIns="91425" tIns="91425" rIns="91425" bIns="91425" rtlCol="0" anchor="b" anchorCtr="0">
            <a:noAutofit/>
          </a:bodyPr>
          <a:lstStyle/>
          <a:p>
            <a:pPr algn="l">
              <a:spcBef>
                <a:spcPts val="0"/>
              </a:spcBef>
            </a:pPr>
            <a:r>
              <a:rPr lang="en-GB" dirty="0">
                <a:latin typeface="Comic Sans MS"/>
                <a:ea typeface="Comic Sans MS"/>
                <a:cs typeface="Comic Sans MS"/>
                <a:sym typeface="Comic Sans MS"/>
              </a:rPr>
              <a:t>The Heart Sutra</a:t>
            </a:r>
            <a:endParaRPr dirty="0">
              <a:latin typeface="Comic Sans MS"/>
              <a:ea typeface="Comic Sans MS"/>
              <a:cs typeface="Comic Sans MS"/>
              <a:sym typeface="Comic Sans MS"/>
            </a:endParaRPr>
          </a:p>
        </p:txBody>
      </p:sp>
      <p:sp>
        <p:nvSpPr>
          <p:cNvPr id="153" name="Shape 153"/>
          <p:cNvSpPr txBox="1">
            <a:spLocks noGrp="1"/>
          </p:cNvSpPr>
          <p:nvPr>
            <p:ph type="subTitle" idx="1"/>
          </p:nvPr>
        </p:nvSpPr>
        <p:spPr>
          <a:xfrm>
            <a:off x="353647" y="2493103"/>
            <a:ext cx="4126073" cy="2315361"/>
          </a:xfrm>
          <a:prstGeom prst="rect">
            <a:avLst/>
          </a:prstGeom>
        </p:spPr>
        <p:txBody>
          <a:bodyPr vert="horz" lIns="91425" tIns="91425" rIns="91425" bIns="91425" rtlCol="0" anchor="t" anchorCtr="0">
            <a:noAutofit/>
          </a:bodyPr>
          <a:lstStyle/>
          <a:p>
            <a:pPr algn="l">
              <a:spcBef>
                <a:spcPts val="0"/>
              </a:spcBef>
            </a:pPr>
            <a:r>
              <a:rPr lang="en-GB" dirty="0">
                <a:latin typeface="Comic Sans MS"/>
                <a:ea typeface="Comic Sans MS"/>
                <a:cs typeface="Comic Sans MS"/>
                <a:sym typeface="Comic Sans MS"/>
              </a:rPr>
              <a:t>“Form is Emptiness and Emptiness is Form”</a:t>
            </a:r>
            <a:endParaRPr dirty="0">
              <a:latin typeface="Comic Sans MS"/>
              <a:ea typeface="Comic Sans MS"/>
              <a:cs typeface="Comic Sans MS"/>
              <a:sym typeface="Comic Sans M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071" y="1821669"/>
            <a:ext cx="3561363" cy="4748485"/>
          </a:xfrm>
          <a:prstGeom prst="rect">
            <a:avLst/>
          </a:prstGeom>
        </p:spPr>
      </p:pic>
    </p:spTree>
    <p:extLst>
      <p:ext uri="{BB962C8B-B14F-4D97-AF65-F5344CB8AC3E}">
        <p14:creationId xmlns:p14="http://schemas.microsoft.com/office/powerpoint/2010/main" val="2263573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891214"/>
            <a:ext cx="8520600" cy="572700"/>
          </a:xfrm>
        </p:spPr>
        <p:txBody>
          <a:bodyPr>
            <a:normAutofit fontScale="90000"/>
          </a:bodyPr>
          <a:lstStyle/>
          <a:p>
            <a:r>
              <a:rPr lang="en-GB" dirty="0">
                <a:latin typeface="Comic Sans MS" panose="030F0702030302020204" pitchFamily="66" charset="0"/>
              </a:rPr>
              <a:t>The Enlightened Mind	</a:t>
            </a:r>
          </a:p>
        </p:txBody>
      </p:sp>
      <p:sp>
        <p:nvSpPr>
          <p:cNvPr id="3" name="Text Placeholder 2"/>
          <p:cNvSpPr>
            <a:spLocks noGrp="1"/>
          </p:cNvSpPr>
          <p:nvPr>
            <p:ph type="body" idx="1"/>
          </p:nvPr>
        </p:nvSpPr>
        <p:spPr>
          <a:xfrm>
            <a:off x="311700" y="1556719"/>
            <a:ext cx="8520600" cy="3416400"/>
          </a:xfrm>
        </p:spPr>
        <p:txBody>
          <a:bodyPr/>
          <a:lstStyle/>
          <a:p>
            <a:pPr marL="285750" indent="-285750"/>
            <a:r>
              <a:rPr lang="en-GB" sz="1800" dirty="0">
                <a:latin typeface="Comic Sans MS" panose="030F0702030302020204" pitchFamily="66" charset="0"/>
              </a:rPr>
              <a:t>What a Buddha sees is no different from what we see</a:t>
            </a:r>
          </a:p>
          <a:p>
            <a:pPr marL="285750" indent="-285750"/>
            <a:r>
              <a:rPr lang="en-GB" sz="1800" dirty="0">
                <a:latin typeface="Comic Sans MS" panose="030F0702030302020204" pitchFamily="66" charset="0"/>
              </a:rPr>
              <a:t>They see the ultimate way of seeing an object but at the same time they see the conventional way of looking at it.  </a:t>
            </a:r>
          </a:p>
          <a:p>
            <a:pPr marL="285750" indent="-285750"/>
            <a:r>
              <a:rPr lang="en-GB" sz="1800" dirty="0">
                <a:latin typeface="Comic Sans MS" panose="030F0702030302020204" pitchFamily="66" charset="0"/>
              </a:rPr>
              <a:t>Because they have a liberated mind they are therefore ‘free’ to see all the possible ways that an object can be see. </a:t>
            </a:r>
            <a:r>
              <a:rPr lang="en-GB" sz="1800" dirty="0" err="1">
                <a:latin typeface="Comic Sans MS" panose="030F0702030302020204" pitchFamily="66" charset="0"/>
              </a:rPr>
              <a:t>Ie</a:t>
            </a:r>
            <a:r>
              <a:rPr lang="en-GB" sz="1800" dirty="0">
                <a:latin typeface="Comic Sans MS" panose="030F0702030302020204" pitchFamily="66" charset="0"/>
              </a:rPr>
              <a:t> they fully understand the impermanence and interdependence of all things</a:t>
            </a:r>
          </a:p>
          <a:p>
            <a:pPr marL="285750" indent="-285750"/>
            <a:r>
              <a:rPr lang="en-GB" sz="1800" dirty="0">
                <a:latin typeface="Comic Sans MS" panose="030F0702030302020204" pitchFamily="66" charset="0"/>
              </a:rPr>
              <a:t>We, however, are still conditioned into see things in a </a:t>
            </a:r>
            <a:r>
              <a:rPr lang="en-GB" sz="1800" dirty="0" err="1">
                <a:latin typeface="Comic Sans MS" panose="030F0702030302020204" pitchFamily="66" charset="0"/>
              </a:rPr>
              <a:t>Samsaric</a:t>
            </a:r>
            <a:r>
              <a:rPr lang="en-GB" sz="1800" dirty="0">
                <a:latin typeface="Comic Sans MS" panose="030F0702030302020204" pitchFamily="66" charset="0"/>
              </a:rPr>
              <a:t> way.  </a:t>
            </a:r>
            <a:r>
              <a:rPr lang="en-GB" sz="1800" dirty="0" err="1">
                <a:latin typeface="Comic Sans MS" panose="030F0702030302020204" pitchFamily="66" charset="0"/>
              </a:rPr>
              <a:t>Ie</a:t>
            </a:r>
            <a:r>
              <a:rPr lang="en-GB" sz="1800" dirty="0">
                <a:latin typeface="Comic Sans MS" panose="030F0702030302020204" pitchFamily="66" charset="0"/>
              </a:rPr>
              <a:t>. Our minds can’t help putting insubstantial labels onto things.  </a:t>
            </a:r>
            <a:r>
              <a:rPr lang="en-GB" sz="1800" dirty="0" err="1">
                <a:latin typeface="Comic Sans MS" panose="030F0702030302020204" pitchFamily="66" charset="0"/>
              </a:rPr>
              <a:t>Eg</a:t>
            </a:r>
            <a:r>
              <a:rPr lang="en-GB" sz="1800" dirty="0">
                <a:latin typeface="Comic Sans MS" panose="030F0702030302020204" pitchFamily="66" charset="0"/>
              </a:rPr>
              <a:t>. The idea of a table does not come from the table itself but is merely the way our mind is </a:t>
            </a:r>
            <a:r>
              <a:rPr lang="en-GB" sz="1800" dirty="0" err="1">
                <a:latin typeface="Comic Sans MS" panose="030F0702030302020204" pitchFamily="66" charset="0"/>
              </a:rPr>
              <a:t>karmically</a:t>
            </a:r>
            <a:r>
              <a:rPr lang="en-GB" sz="1800" dirty="0">
                <a:latin typeface="Comic Sans MS" panose="030F0702030302020204" pitchFamily="66" charset="0"/>
              </a:rPr>
              <a:t> conditioned to see it.  A Buddha is free from this narrow way of seeing things and is therefore free to see it in every possible way.</a:t>
            </a:r>
          </a:p>
        </p:txBody>
      </p:sp>
    </p:spTree>
    <p:extLst>
      <p:ext uri="{BB962C8B-B14F-4D97-AF65-F5344CB8AC3E}">
        <p14:creationId xmlns:p14="http://schemas.microsoft.com/office/powerpoint/2010/main" val="394116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353647" y="761678"/>
            <a:ext cx="7800452" cy="900600"/>
          </a:xfrm>
          <a:prstGeom prst="rect">
            <a:avLst/>
          </a:prstGeom>
        </p:spPr>
        <p:txBody>
          <a:bodyPr vert="horz" lIns="91425" tIns="91425" rIns="91425" bIns="91425" rtlCol="0" anchor="b" anchorCtr="0">
            <a:noAutofit/>
          </a:bodyPr>
          <a:lstStyle/>
          <a:p>
            <a:pPr algn="l">
              <a:spcBef>
                <a:spcPts val="0"/>
              </a:spcBef>
            </a:pPr>
            <a:r>
              <a:rPr lang="en-GB" dirty="0">
                <a:latin typeface="Comic Sans MS"/>
                <a:ea typeface="Comic Sans MS"/>
                <a:cs typeface="Comic Sans MS"/>
                <a:sym typeface="Comic Sans MS"/>
              </a:rPr>
              <a:t>Samsara and Nirvana</a:t>
            </a:r>
            <a:endParaRPr dirty="0">
              <a:latin typeface="Comic Sans MS"/>
              <a:ea typeface="Comic Sans MS"/>
              <a:cs typeface="Comic Sans MS"/>
              <a:sym typeface="Comic Sans MS"/>
            </a:endParaRPr>
          </a:p>
        </p:txBody>
      </p:sp>
      <p:sp>
        <p:nvSpPr>
          <p:cNvPr id="153" name="Shape 153"/>
          <p:cNvSpPr txBox="1">
            <a:spLocks noGrp="1"/>
          </p:cNvSpPr>
          <p:nvPr>
            <p:ph type="subTitle" idx="1"/>
          </p:nvPr>
        </p:nvSpPr>
        <p:spPr>
          <a:xfrm>
            <a:off x="353647" y="1662278"/>
            <a:ext cx="8236680" cy="1679400"/>
          </a:xfrm>
          <a:prstGeom prst="rect">
            <a:avLst/>
          </a:prstGeom>
        </p:spPr>
        <p:txBody>
          <a:bodyPr vert="horz" lIns="91425" tIns="91425" rIns="91425" bIns="91425" rtlCol="0" anchor="t" anchorCtr="0">
            <a:noAutofit/>
          </a:bodyPr>
          <a:lstStyle/>
          <a:p>
            <a:pPr marL="457200" indent="-457200" algn="l">
              <a:spcBef>
                <a:spcPts val="0"/>
              </a:spcBef>
              <a:buFont typeface="Arial" panose="020B0604020202020204" pitchFamily="34" charset="0"/>
              <a:buChar char="•"/>
            </a:pPr>
            <a:r>
              <a:rPr lang="en-GB" sz="2000" dirty="0">
                <a:latin typeface="Comic Sans MS"/>
                <a:ea typeface="Comic Sans MS"/>
                <a:cs typeface="Comic Sans MS"/>
                <a:sym typeface="Comic Sans MS"/>
              </a:rPr>
              <a:t>A logical conclusion of giving up definitive ontological statements about existence is that Samsara and Nirvana are the same</a:t>
            </a:r>
          </a:p>
          <a:p>
            <a:pPr marL="457200" indent="-457200" algn="l">
              <a:spcBef>
                <a:spcPts val="0"/>
              </a:spcBef>
              <a:buFont typeface="Arial" panose="020B0604020202020204" pitchFamily="34" charset="0"/>
              <a:buChar char="•"/>
            </a:pPr>
            <a:endParaRPr lang="en-GB" sz="2000" dirty="0">
              <a:latin typeface="Comic Sans MS"/>
              <a:ea typeface="Comic Sans MS"/>
              <a:cs typeface="Comic Sans MS"/>
              <a:sym typeface="Comic Sans MS"/>
            </a:endParaRPr>
          </a:p>
          <a:p>
            <a:pPr marL="457200" indent="-457200" algn="l">
              <a:spcBef>
                <a:spcPts val="0"/>
              </a:spcBef>
              <a:buFont typeface="Arial" panose="020B0604020202020204" pitchFamily="34" charset="0"/>
              <a:buChar char="•"/>
            </a:pPr>
            <a:r>
              <a:rPr lang="en-GB" sz="2000" dirty="0">
                <a:latin typeface="Comic Sans MS"/>
                <a:ea typeface="Comic Sans MS"/>
                <a:cs typeface="Comic Sans MS"/>
                <a:sym typeface="Comic Sans MS"/>
              </a:rPr>
              <a:t>When we look at this screen we see it exactly the same way that a Buddha does in their </a:t>
            </a:r>
            <a:r>
              <a:rPr lang="en-GB" sz="2000" dirty="0" err="1">
                <a:latin typeface="Comic Sans MS"/>
                <a:ea typeface="Comic Sans MS"/>
                <a:cs typeface="Comic Sans MS"/>
                <a:sym typeface="Comic Sans MS"/>
              </a:rPr>
              <a:t>Nirvanic</a:t>
            </a:r>
            <a:r>
              <a:rPr lang="en-GB" sz="2000" dirty="0">
                <a:latin typeface="Comic Sans MS"/>
                <a:ea typeface="Comic Sans MS"/>
                <a:cs typeface="Comic Sans MS"/>
                <a:sym typeface="Comic Sans MS"/>
              </a:rPr>
              <a:t> way.  However, we go further and impose concepts onto it and come up with the notion of ‘screen’.  A Buddha understands the conceptual way of looking at it but it is not his/her primary way of seeing it.  </a:t>
            </a:r>
          </a:p>
          <a:p>
            <a:pPr marL="457200" indent="-457200" algn="l">
              <a:spcBef>
                <a:spcPts val="0"/>
              </a:spcBef>
              <a:buFont typeface="Arial" panose="020B0604020202020204" pitchFamily="34" charset="0"/>
              <a:buChar char="•"/>
            </a:pPr>
            <a:endParaRPr lang="en-GB" sz="2000" dirty="0">
              <a:latin typeface="Comic Sans MS"/>
              <a:ea typeface="Comic Sans MS"/>
              <a:cs typeface="Comic Sans MS"/>
              <a:sym typeface="Comic Sans MS"/>
            </a:endParaRPr>
          </a:p>
          <a:p>
            <a:pPr marL="457200" indent="-457200" algn="l">
              <a:spcBef>
                <a:spcPts val="0"/>
              </a:spcBef>
              <a:buFont typeface="Arial" panose="020B0604020202020204" pitchFamily="34" charset="0"/>
              <a:buChar char="•"/>
            </a:pPr>
            <a:r>
              <a:rPr lang="en-GB" sz="2000" dirty="0">
                <a:latin typeface="Comic Sans MS"/>
                <a:ea typeface="Comic Sans MS"/>
                <a:cs typeface="Comic Sans MS"/>
                <a:sym typeface="Comic Sans MS"/>
              </a:rPr>
              <a:t>So, Samsara and Nirvana are just two different ways of looking at the same thing</a:t>
            </a:r>
            <a:endParaRPr sz="2000" dirty="0">
              <a:latin typeface="Comic Sans MS"/>
              <a:ea typeface="Comic Sans MS"/>
              <a:cs typeface="Comic Sans MS"/>
              <a:sym typeface="Comic Sans MS"/>
            </a:endParaRPr>
          </a:p>
        </p:txBody>
      </p:sp>
    </p:spTree>
    <p:extLst>
      <p:ext uri="{BB962C8B-B14F-4D97-AF65-F5344CB8AC3E}">
        <p14:creationId xmlns:p14="http://schemas.microsoft.com/office/powerpoint/2010/main" val="377818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92233"/>
            <a:ext cx="8892540" cy="674846"/>
          </a:xfrm>
          <a:ln w="76200">
            <a:solidFill>
              <a:schemeClr val="accent1">
                <a:lumMod val="75000"/>
              </a:schemeClr>
            </a:solidFill>
          </a:ln>
        </p:spPr>
        <p:txBody>
          <a:bodyPr>
            <a:normAutofit fontScale="90000"/>
          </a:bodyPr>
          <a:lstStyle/>
          <a:p>
            <a:pPr algn="ctr"/>
            <a:r>
              <a:rPr lang="en-GB" dirty="0">
                <a:latin typeface="Cooper Black" panose="0208090404030B020404" pitchFamily="18" charset="0"/>
              </a:rPr>
              <a:t>The 6 perfections or </a:t>
            </a:r>
            <a:r>
              <a:rPr lang="en-GB" i="1" dirty="0">
                <a:latin typeface="Cooper Black" panose="0208090404030B020404" pitchFamily="18" charset="0"/>
              </a:rPr>
              <a:t>paramitas</a:t>
            </a:r>
            <a:endParaRPr lang="en-GB" dirty="0">
              <a:latin typeface="Cooper Black" panose="0208090404030B020404" pitchFamily="18" charset="0"/>
            </a:endParaRPr>
          </a:p>
        </p:txBody>
      </p:sp>
      <p:sp>
        <p:nvSpPr>
          <p:cNvPr id="3" name="Content Placeholder 2"/>
          <p:cNvSpPr>
            <a:spLocks noGrp="1"/>
          </p:cNvSpPr>
          <p:nvPr>
            <p:ph idx="1"/>
          </p:nvPr>
        </p:nvSpPr>
        <p:spPr>
          <a:xfrm>
            <a:off x="137160" y="1077885"/>
            <a:ext cx="8892540" cy="3327860"/>
          </a:xfrm>
          <a:ln w="38100">
            <a:solidFill>
              <a:schemeClr val="accent1">
                <a:lumMod val="75000"/>
              </a:schemeClr>
            </a:solidFill>
          </a:ln>
        </p:spPr>
        <p:txBody>
          <a:bodyPr>
            <a:normAutofit lnSpcReduction="10000"/>
          </a:bodyPr>
          <a:lstStyle/>
          <a:p>
            <a:pPr marL="0" indent="0">
              <a:buNone/>
            </a:pPr>
            <a:r>
              <a:rPr lang="en-GB" dirty="0"/>
              <a:t>The </a:t>
            </a:r>
            <a:r>
              <a:rPr lang="en-GB" b="1" dirty="0"/>
              <a:t>Six Perfections, or </a:t>
            </a:r>
            <a:r>
              <a:rPr lang="en-GB" b="1" i="1" dirty="0"/>
              <a:t>paramitas</a:t>
            </a:r>
            <a:r>
              <a:rPr lang="en-GB" dirty="0"/>
              <a:t>, are guides for Mahayana Buddhist practice. They are </a:t>
            </a:r>
            <a:r>
              <a:rPr lang="en-GB" b="1" dirty="0"/>
              <a:t>virtues to be cultivated to strengthen practice and bring one to enlightenment.</a:t>
            </a:r>
          </a:p>
          <a:p>
            <a:pPr marL="0" indent="0">
              <a:buNone/>
            </a:pPr>
            <a:r>
              <a:rPr lang="en-GB" dirty="0"/>
              <a:t>The Six Perfections describe the </a:t>
            </a:r>
            <a:r>
              <a:rPr lang="en-GB" b="1" dirty="0"/>
              <a:t>true nature of an enlightened being</a:t>
            </a:r>
            <a:r>
              <a:rPr lang="en-GB" dirty="0"/>
              <a:t>, which is to say they are </a:t>
            </a:r>
            <a:r>
              <a:rPr lang="en-GB" b="1" dirty="0"/>
              <a:t>our own true nature</a:t>
            </a:r>
            <a:r>
              <a:rPr lang="en-GB" dirty="0"/>
              <a:t>. If they don't seem to be our true nature, it is because the </a:t>
            </a:r>
            <a:r>
              <a:rPr lang="en-GB" b="1" dirty="0"/>
              <a:t>perfections are obscured by our delusion, anger, greed, and fear</a:t>
            </a:r>
            <a:r>
              <a:rPr lang="en-GB" dirty="0"/>
              <a:t>. By cultivating these perfections we bring this </a:t>
            </a:r>
            <a:r>
              <a:rPr lang="en-GB" b="1" dirty="0"/>
              <a:t>true nature into expression.</a:t>
            </a:r>
          </a:p>
          <a:p>
            <a:pPr marL="0" indent="0">
              <a:buNone/>
            </a:pPr>
            <a:endParaRPr lang="en-GB" dirty="0"/>
          </a:p>
        </p:txBody>
      </p:sp>
      <p:sp>
        <p:nvSpPr>
          <p:cNvPr id="4" name="TextBox 3"/>
          <p:cNvSpPr txBox="1"/>
          <p:nvPr/>
        </p:nvSpPr>
        <p:spPr>
          <a:xfrm>
            <a:off x="137160" y="4405745"/>
            <a:ext cx="8892540" cy="2308324"/>
          </a:xfrm>
          <a:prstGeom prst="rect">
            <a:avLst/>
          </a:prstGeom>
          <a:noFill/>
          <a:ln w="38100">
            <a:solidFill>
              <a:schemeClr val="accent1">
                <a:lumMod val="75000"/>
              </a:schemeClr>
            </a:solidFill>
          </a:ln>
        </p:spPr>
        <p:txBody>
          <a:bodyPr wrap="square" rtlCol="0">
            <a:spAutoFit/>
          </a:bodyPr>
          <a:lstStyle/>
          <a:p>
            <a:r>
              <a:rPr lang="en-GB" sz="2400" b="1" dirty="0"/>
              <a:t>Each of the Six Perfections supports the other five</a:t>
            </a:r>
            <a:r>
              <a:rPr lang="en-GB" sz="2400" dirty="0"/>
              <a:t>, but the order of the perfections is significant also. For example, </a:t>
            </a:r>
            <a:r>
              <a:rPr lang="en-GB" sz="2400" b="1" dirty="0"/>
              <a:t>the first three perfections -- generosity, morality, and patience -- are virtuous practices for anyone. </a:t>
            </a:r>
          </a:p>
          <a:p>
            <a:r>
              <a:rPr lang="en-GB" sz="2400" b="1" dirty="0"/>
              <a:t>The remaining three -- energy or zeal, meditation, and wisdom -- are more specifically about spiritual practice.</a:t>
            </a:r>
          </a:p>
        </p:txBody>
      </p:sp>
    </p:spTree>
    <p:extLst>
      <p:ext uri="{BB962C8B-B14F-4D97-AF65-F5344CB8AC3E}">
        <p14:creationId xmlns:p14="http://schemas.microsoft.com/office/powerpoint/2010/main" val="39251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8713" y="0"/>
            <a:ext cx="5057343" cy="6741368"/>
          </a:xfrm>
          <a:prstGeom prst="rect">
            <a:avLst/>
          </a:prstGeom>
        </p:spPr>
      </p:pic>
      <p:sp>
        <p:nvSpPr>
          <p:cNvPr id="5" name="Rounded Rectangular Callout 4"/>
          <p:cNvSpPr/>
          <p:nvPr/>
        </p:nvSpPr>
        <p:spPr>
          <a:xfrm>
            <a:off x="4156364" y="116631"/>
            <a:ext cx="4808124" cy="2695841"/>
          </a:xfrm>
          <a:prstGeom prst="wedgeRoundRectCallout">
            <a:avLst>
              <a:gd name="adj1" fmla="val -72277"/>
              <a:gd name="adj2" fmla="val 18060"/>
              <a:gd name="adj3" fmla="val 16667"/>
            </a:avLst>
          </a:prstGeom>
          <a:ln w="571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Comic Sans MS" panose="030F0702030302020204" pitchFamily="66" charset="0"/>
              </a:rPr>
              <a:t>For each of </a:t>
            </a:r>
            <a:br>
              <a:rPr lang="en-GB" sz="2800" dirty="0">
                <a:latin typeface="Comic Sans MS" panose="030F0702030302020204" pitchFamily="66" charset="0"/>
              </a:rPr>
            </a:br>
            <a:r>
              <a:rPr lang="en-GB" sz="2800" b="1" dirty="0">
                <a:latin typeface="Comic Sans MS" panose="030F0702030302020204" pitchFamily="66" charset="0"/>
              </a:rPr>
              <a:t>The Six Paramitas </a:t>
            </a:r>
            <a:br>
              <a:rPr lang="en-GB" sz="2800" dirty="0">
                <a:latin typeface="Comic Sans MS" panose="030F0702030302020204" pitchFamily="66" charset="0"/>
              </a:rPr>
            </a:br>
            <a:r>
              <a:rPr lang="en-GB" sz="2800" dirty="0">
                <a:latin typeface="Comic Sans MS" panose="030F0702030302020204" pitchFamily="66" charset="0"/>
              </a:rPr>
              <a:t>use the information sheets to add further detail.</a:t>
            </a:r>
          </a:p>
        </p:txBody>
      </p:sp>
      <p:sp>
        <p:nvSpPr>
          <p:cNvPr id="7" name="Flowchart: Alternate Process 6"/>
          <p:cNvSpPr/>
          <p:nvPr/>
        </p:nvSpPr>
        <p:spPr>
          <a:xfrm>
            <a:off x="5278582" y="3685309"/>
            <a:ext cx="3685906" cy="2844211"/>
          </a:xfrm>
          <a:prstGeom prst="flowChartAlternateProcess">
            <a:avLst/>
          </a:prstGeom>
          <a:solidFill>
            <a:schemeClr val="accent5">
              <a:lumMod val="20000"/>
              <a:lumOff val="80000"/>
            </a:schemeClr>
          </a:solidFill>
          <a:ln w="57150">
            <a:solidFill>
              <a:schemeClr val="tx1"/>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pPr algn="ctr"/>
            <a:r>
              <a:rPr lang="en-GB" sz="2000" b="1" dirty="0">
                <a:latin typeface="Comic Sans MS" panose="030F0702030302020204" pitchFamily="66" charset="0"/>
              </a:rPr>
              <a:t> Do </a:t>
            </a:r>
            <a:r>
              <a:rPr lang="en-GB" sz="2000" b="1" i="1" dirty="0">
                <a:latin typeface="Comic Sans MS" panose="030F0702030302020204" pitchFamily="66" charset="0"/>
              </a:rPr>
              <a:t>you</a:t>
            </a:r>
            <a:r>
              <a:rPr lang="en-GB" sz="2000" b="1" dirty="0">
                <a:latin typeface="Comic Sans MS" panose="030F0702030302020204" pitchFamily="66" charset="0"/>
              </a:rPr>
              <a:t> have a Buddha-nature?</a:t>
            </a:r>
          </a:p>
          <a:p>
            <a:pPr algn="ctr"/>
            <a:endParaRPr lang="en-GB" sz="2000" b="1" dirty="0">
              <a:latin typeface="Comic Sans MS" panose="030F0702030302020204" pitchFamily="66" charset="0"/>
            </a:endParaRPr>
          </a:p>
          <a:p>
            <a:pPr algn="ctr"/>
            <a:r>
              <a:rPr lang="en-GB" sz="2000" b="1" dirty="0">
                <a:latin typeface="Comic Sans MS" panose="030F0702030302020204" pitchFamily="66" charset="0"/>
              </a:rPr>
              <a:t>Complete the agree/disagree tasks on the back if you have a bit of extra time.</a:t>
            </a:r>
            <a:endParaRPr lang="en-GB" dirty="0">
              <a:latin typeface="Comic Sans MS" panose="030F0702030302020204" pitchFamily="66" charset="0"/>
            </a:endParaRPr>
          </a:p>
        </p:txBody>
      </p:sp>
    </p:spTree>
    <p:extLst>
      <p:ext uri="{BB962C8B-B14F-4D97-AF65-F5344CB8AC3E}">
        <p14:creationId xmlns:p14="http://schemas.microsoft.com/office/powerpoint/2010/main" val="31290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Avalokiteśvara buddhist depictions">
            <a:extLst>
              <a:ext uri="{FF2B5EF4-FFF2-40B4-BE49-F238E27FC236}">
                <a16:creationId xmlns:a16="http://schemas.microsoft.com/office/drawing/2014/main" id="{2D62C484-C68B-475D-AA5F-DD9CD0D64F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4492" y="1198303"/>
            <a:ext cx="2009775" cy="2757170"/>
          </a:xfrm>
          <a:prstGeom prst="rect">
            <a:avLst/>
          </a:prstGeom>
          <a:noFill/>
          <a:ln>
            <a:noFill/>
          </a:ln>
        </p:spPr>
      </p:pic>
      <p:sp>
        <p:nvSpPr>
          <p:cNvPr id="2" name="Title 1">
            <a:extLst>
              <a:ext uri="{FF2B5EF4-FFF2-40B4-BE49-F238E27FC236}">
                <a16:creationId xmlns:a16="http://schemas.microsoft.com/office/drawing/2014/main" id="{805722E7-A75F-46AB-9660-413EA8620197}"/>
              </a:ext>
            </a:extLst>
          </p:cNvPr>
          <p:cNvSpPr>
            <a:spLocks noGrp="1"/>
          </p:cNvSpPr>
          <p:nvPr>
            <p:ph type="title"/>
          </p:nvPr>
        </p:nvSpPr>
        <p:spPr>
          <a:xfrm>
            <a:off x="304800" y="268145"/>
            <a:ext cx="8534400" cy="826365"/>
          </a:xfrm>
          <a:ln w="57150">
            <a:solidFill>
              <a:schemeClr val="accent1">
                <a:lumMod val="75000"/>
              </a:schemeClr>
            </a:solidFill>
          </a:ln>
        </p:spPr>
        <p:txBody>
          <a:bodyPr>
            <a:normAutofit fontScale="90000"/>
          </a:bodyPr>
          <a:lstStyle/>
          <a:p>
            <a:pPr algn="ctr"/>
            <a:r>
              <a:rPr lang="en-GB" sz="6000" dirty="0">
                <a:latin typeface="Cooper Black" panose="0208090404030B020404" pitchFamily="18" charset="0"/>
              </a:rPr>
              <a:t>Key Bodhisattvas</a:t>
            </a:r>
          </a:p>
        </p:txBody>
      </p:sp>
      <p:sp>
        <p:nvSpPr>
          <p:cNvPr id="4" name="Arrow: Right 3">
            <a:extLst>
              <a:ext uri="{FF2B5EF4-FFF2-40B4-BE49-F238E27FC236}">
                <a16:creationId xmlns:a16="http://schemas.microsoft.com/office/drawing/2014/main" id="{A7C3A1F8-84CA-4A94-9910-742360CD6A9B}"/>
              </a:ext>
            </a:extLst>
          </p:cNvPr>
          <p:cNvSpPr/>
          <p:nvPr/>
        </p:nvSpPr>
        <p:spPr>
          <a:xfrm>
            <a:off x="304799" y="1260764"/>
            <a:ext cx="6603529" cy="1593272"/>
          </a:xfrm>
          <a:prstGeom prst="rightArrow">
            <a:avLst/>
          </a:prstGeom>
          <a:solidFill>
            <a:schemeClr val="accent1">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err="1">
                <a:solidFill>
                  <a:schemeClr val="tx1"/>
                </a:solidFill>
              </a:rPr>
              <a:t>Avalokiteśvara</a:t>
            </a:r>
            <a:endParaRPr lang="en-GB" dirty="0">
              <a:solidFill>
                <a:schemeClr val="tx1"/>
              </a:solidFill>
            </a:endParaRPr>
          </a:p>
        </p:txBody>
      </p:sp>
      <p:pic>
        <p:nvPicPr>
          <p:cNvPr id="16386" name="Picture 2" descr="Image result for manjushri buddhist depictions">
            <a:extLst>
              <a:ext uri="{FF2B5EF4-FFF2-40B4-BE49-F238E27FC236}">
                <a16:creationId xmlns:a16="http://schemas.microsoft.com/office/drawing/2014/main" id="{E7B745CA-E966-4948-AC4D-752DDA4A5D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36273"/>
            <a:ext cx="2030306"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D0B6BE3-29D9-4114-B8E4-06B16B0694EF}"/>
              </a:ext>
            </a:extLst>
          </p:cNvPr>
          <p:cNvSpPr/>
          <p:nvPr/>
        </p:nvSpPr>
        <p:spPr>
          <a:xfrm flipH="1">
            <a:off x="2088554" y="3366656"/>
            <a:ext cx="5822391" cy="1593272"/>
          </a:xfrm>
          <a:prstGeom prst="rightArrow">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err="1">
                <a:solidFill>
                  <a:schemeClr val="tx1"/>
                </a:solidFill>
              </a:rPr>
              <a:t>Mañjuśrī</a:t>
            </a:r>
            <a:endParaRPr lang="en-GB" sz="4800" dirty="0">
              <a:solidFill>
                <a:schemeClr val="tx1"/>
              </a:solidFill>
            </a:endParaRPr>
          </a:p>
        </p:txBody>
      </p:sp>
      <p:pic>
        <p:nvPicPr>
          <p:cNvPr id="7" name="Picture 6" descr="Image result for maitreya buddhism depictions">
            <a:extLst>
              <a:ext uri="{FF2B5EF4-FFF2-40B4-BE49-F238E27FC236}">
                <a16:creationId xmlns:a16="http://schemas.microsoft.com/office/drawing/2014/main" id="{C59386D5-D350-4563-852E-544A4AEA3F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08329" y="4281055"/>
            <a:ext cx="1785938" cy="2466109"/>
          </a:xfrm>
          <a:prstGeom prst="rect">
            <a:avLst/>
          </a:prstGeom>
          <a:noFill/>
          <a:ln>
            <a:noFill/>
          </a:ln>
        </p:spPr>
      </p:pic>
      <p:sp>
        <p:nvSpPr>
          <p:cNvPr id="6" name="Arrow: Right 5">
            <a:extLst>
              <a:ext uri="{FF2B5EF4-FFF2-40B4-BE49-F238E27FC236}">
                <a16:creationId xmlns:a16="http://schemas.microsoft.com/office/drawing/2014/main" id="{C31D7FAD-6FE9-47BA-87D2-128146335F44}"/>
              </a:ext>
            </a:extLst>
          </p:cNvPr>
          <p:cNvSpPr/>
          <p:nvPr/>
        </p:nvSpPr>
        <p:spPr>
          <a:xfrm>
            <a:off x="304799" y="5056910"/>
            <a:ext cx="6788727" cy="1593272"/>
          </a:xfrm>
          <a:prstGeom prst="rightArrow">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err="1">
                <a:solidFill>
                  <a:schemeClr val="tx1"/>
                </a:solidFill>
              </a:rPr>
              <a:t>Maitreya</a:t>
            </a:r>
            <a:endParaRPr lang="en-GB" dirty="0">
              <a:solidFill>
                <a:schemeClr val="tx1"/>
              </a:solidFill>
            </a:endParaRPr>
          </a:p>
        </p:txBody>
      </p:sp>
      <p:sp>
        <p:nvSpPr>
          <p:cNvPr id="10" name="Rectangle: Rounded Corners 9">
            <a:extLst>
              <a:ext uri="{FF2B5EF4-FFF2-40B4-BE49-F238E27FC236}">
                <a16:creationId xmlns:a16="http://schemas.microsoft.com/office/drawing/2014/main" id="{6B423D69-6709-4BB2-A87D-126A9447B5B4}"/>
              </a:ext>
            </a:extLst>
          </p:cNvPr>
          <p:cNvSpPr/>
          <p:nvPr/>
        </p:nvSpPr>
        <p:spPr>
          <a:xfrm>
            <a:off x="304800" y="1274618"/>
            <a:ext cx="8534400" cy="5098473"/>
          </a:xfrm>
          <a:prstGeom prst="roundRect">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sz="3600" dirty="0">
                <a:solidFill>
                  <a:schemeClr val="tx1"/>
                </a:solidFill>
              </a:rPr>
              <a:t>Swot up on your assigned Bodhisattva</a:t>
            </a:r>
          </a:p>
          <a:p>
            <a:pPr marL="342900" indent="-342900">
              <a:buFont typeface="+mj-lt"/>
              <a:buAutoNum type="arabicPeriod"/>
            </a:pPr>
            <a:r>
              <a:rPr lang="en-GB" sz="3600" dirty="0">
                <a:solidFill>
                  <a:schemeClr val="tx1"/>
                </a:solidFill>
              </a:rPr>
              <a:t>Bring your expertise of that Bodhisattva to a group</a:t>
            </a:r>
          </a:p>
          <a:p>
            <a:pPr marL="342900" indent="-342900">
              <a:buFont typeface="+mj-lt"/>
              <a:buAutoNum type="arabicPeriod"/>
            </a:pPr>
            <a:r>
              <a:rPr lang="en-GB" sz="3600" dirty="0">
                <a:solidFill>
                  <a:schemeClr val="tx1"/>
                </a:solidFill>
              </a:rPr>
              <a:t>Use your shared expertise to get the answers to the questions</a:t>
            </a:r>
          </a:p>
          <a:p>
            <a:r>
              <a:rPr lang="en-GB" sz="3600" b="1" dirty="0">
                <a:solidFill>
                  <a:schemeClr val="tx1"/>
                </a:solidFill>
              </a:rPr>
              <a:t>Extension</a:t>
            </a:r>
            <a:r>
              <a:rPr lang="en-GB" sz="3600" dirty="0">
                <a:solidFill>
                  <a:schemeClr val="tx1"/>
                </a:solidFill>
              </a:rPr>
              <a:t> </a:t>
            </a:r>
          </a:p>
          <a:p>
            <a:r>
              <a:rPr lang="en-GB" sz="3600" b="1" dirty="0">
                <a:solidFill>
                  <a:schemeClr val="tx1"/>
                </a:solidFill>
              </a:rPr>
              <a:t>Read this article on the Western adoption of </a:t>
            </a:r>
            <a:r>
              <a:rPr lang="en-GB" sz="3600" b="1" dirty="0" err="1">
                <a:solidFill>
                  <a:schemeClr val="tx1"/>
                </a:solidFill>
              </a:rPr>
              <a:t>Maitreya</a:t>
            </a:r>
            <a:r>
              <a:rPr lang="en-GB" sz="3600" b="1" dirty="0">
                <a:solidFill>
                  <a:schemeClr val="tx1"/>
                </a:solidFill>
              </a:rPr>
              <a:t>.</a:t>
            </a:r>
          </a:p>
        </p:txBody>
      </p:sp>
    </p:spTree>
    <p:extLst>
      <p:ext uri="{BB962C8B-B14F-4D97-AF65-F5344CB8AC3E}">
        <p14:creationId xmlns:p14="http://schemas.microsoft.com/office/powerpoint/2010/main" val="24972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 calcmode="lin" valueType="num">
                                      <p:cBhvr additive="base">
                                        <p:cTn id="18" dur="500" fill="hold"/>
                                        <p:tgtEl>
                                          <p:spTgt spid="16386"/>
                                        </p:tgtEl>
                                        <p:attrNameLst>
                                          <p:attrName>ppt_x</p:attrName>
                                        </p:attrNameLst>
                                      </p:cBhvr>
                                      <p:tavLst>
                                        <p:tav tm="0">
                                          <p:val>
                                            <p:strVal val="#ppt_x"/>
                                          </p:val>
                                        </p:tav>
                                        <p:tav tm="100000">
                                          <p:val>
                                            <p:strVal val="#ppt_x"/>
                                          </p:val>
                                        </p:tav>
                                      </p:tavLst>
                                    </p:anim>
                                    <p:anim calcmode="lin" valueType="num">
                                      <p:cBhvr additive="base">
                                        <p:cTn id="19"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 calcmode="lin" valueType="num">
                                      <p:cBhvr additive="base">
                                        <p:cTn id="5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0">
                                            <p:txEl>
                                              <p:pRg st="2" end="2"/>
                                            </p:txEl>
                                          </p:spTgt>
                                        </p:tgtEl>
                                        <p:attrNameLst>
                                          <p:attrName>style.visibility</p:attrName>
                                        </p:attrNameLst>
                                      </p:cBhvr>
                                      <p:to>
                                        <p:strVal val="visible"/>
                                      </p:to>
                                    </p:set>
                                    <p:animEffect transition="in" filter="fade">
                                      <p:cBhvr>
                                        <p:cTn id="60" dur="1000"/>
                                        <p:tgtEl>
                                          <p:spTgt spid="10">
                                            <p:txEl>
                                              <p:pRg st="2" end="2"/>
                                            </p:txEl>
                                          </p:spTgt>
                                        </p:tgtEl>
                                      </p:cBhvr>
                                    </p:animEffect>
                                    <p:anim calcmode="lin" valueType="num">
                                      <p:cBhvr>
                                        <p:cTn id="6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 calcmode="lin" valueType="num">
                                      <p:cBhvr additive="base">
                                        <p:cTn id="6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anim calcmode="lin" valueType="num">
                                      <p:cBhvr additive="base">
                                        <p:cTn id="7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venn diagram template">
            <a:extLst>
              <a:ext uri="{FF2B5EF4-FFF2-40B4-BE49-F238E27FC236}">
                <a16:creationId xmlns:a16="http://schemas.microsoft.com/office/drawing/2014/main" id="{E9D5FB91-B7C6-4538-93C7-073648293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454" y="1600200"/>
            <a:ext cx="5597236" cy="397625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9F3BA0-55C1-4DC6-A94E-89EE1F83541E}"/>
              </a:ext>
            </a:extLst>
          </p:cNvPr>
          <p:cNvSpPr>
            <a:spLocks noGrp="1"/>
          </p:cNvSpPr>
          <p:nvPr>
            <p:ph type="title"/>
          </p:nvPr>
        </p:nvSpPr>
        <p:spPr>
          <a:xfrm>
            <a:off x="207818" y="157307"/>
            <a:ext cx="8714509" cy="1325563"/>
          </a:xfrm>
          <a:solidFill>
            <a:schemeClr val="tx2">
              <a:lumMod val="20000"/>
              <a:lumOff val="80000"/>
            </a:schemeClr>
          </a:solidFill>
          <a:ln w="57150">
            <a:solidFill>
              <a:schemeClr val="tx1"/>
            </a:solidFill>
          </a:ln>
        </p:spPr>
        <p:txBody>
          <a:bodyPr/>
          <a:lstStyle/>
          <a:p>
            <a:pPr algn="ctr"/>
            <a:r>
              <a:rPr lang="en-GB" dirty="0">
                <a:latin typeface="Cooper Black" panose="0208090404030B020404" pitchFamily="18" charset="0"/>
              </a:rPr>
              <a:t>Compare and contrast the </a:t>
            </a:r>
            <a:r>
              <a:rPr lang="en-GB" dirty="0" err="1">
                <a:latin typeface="Cooper Black" panose="0208090404030B020404" pitchFamily="18" charset="0"/>
              </a:rPr>
              <a:t>arhat</a:t>
            </a:r>
            <a:r>
              <a:rPr lang="en-GB" dirty="0">
                <a:latin typeface="Cooper Black" panose="0208090404030B020404" pitchFamily="18" charset="0"/>
              </a:rPr>
              <a:t> with the bodhisattva</a:t>
            </a:r>
          </a:p>
        </p:txBody>
      </p:sp>
      <p:sp>
        <p:nvSpPr>
          <p:cNvPr id="5" name="Rectangle: Rounded Corners 4">
            <a:extLst>
              <a:ext uri="{FF2B5EF4-FFF2-40B4-BE49-F238E27FC236}">
                <a16:creationId xmlns:a16="http://schemas.microsoft.com/office/drawing/2014/main" id="{3D0241AA-291F-4F99-97CB-54069ADBE2C2}"/>
              </a:ext>
            </a:extLst>
          </p:cNvPr>
          <p:cNvSpPr/>
          <p:nvPr/>
        </p:nvSpPr>
        <p:spPr>
          <a:xfrm>
            <a:off x="699654" y="5209309"/>
            <a:ext cx="7730836"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Make sure you have your blank </a:t>
            </a:r>
            <a:r>
              <a:rPr lang="en-GB" sz="4000" dirty="0" err="1"/>
              <a:t>venn</a:t>
            </a:r>
            <a:r>
              <a:rPr lang="en-GB" sz="4000" dirty="0"/>
              <a:t> diagram ready</a:t>
            </a:r>
          </a:p>
        </p:txBody>
      </p:sp>
    </p:spTree>
    <p:extLst>
      <p:ext uri="{BB962C8B-B14F-4D97-AF65-F5344CB8AC3E}">
        <p14:creationId xmlns:p14="http://schemas.microsoft.com/office/powerpoint/2010/main" val="9057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1000"/>
                                        <p:tgtEl>
                                          <p:spTgt spid="14338"/>
                                        </p:tgtEl>
                                      </p:cBhvr>
                                    </p:animEffect>
                                    <p:anim calcmode="lin" valueType="num">
                                      <p:cBhvr>
                                        <p:cTn id="14" dur="1000" fill="hold"/>
                                        <p:tgtEl>
                                          <p:spTgt spid="14338"/>
                                        </p:tgtEl>
                                        <p:attrNameLst>
                                          <p:attrName>ppt_x</p:attrName>
                                        </p:attrNameLst>
                                      </p:cBhvr>
                                      <p:tavLst>
                                        <p:tav tm="0">
                                          <p:val>
                                            <p:strVal val="#ppt_x"/>
                                          </p:val>
                                        </p:tav>
                                        <p:tav tm="100000">
                                          <p:val>
                                            <p:strVal val="#ppt_x"/>
                                          </p:val>
                                        </p:tav>
                                      </p:tavLst>
                                    </p:anim>
                                    <p:anim calcmode="lin" valueType="num">
                                      <p:cBhvr>
                                        <p:cTn id="15"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TotalTime>
  <Words>4793</Words>
  <Application>Microsoft Office PowerPoint</Application>
  <PresentationFormat>On-screen Show (4:3)</PresentationFormat>
  <Paragraphs>382</Paragraphs>
  <Slides>59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Comic Sans MS</vt:lpstr>
      <vt:lpstr>Cooper Black</vt:lpstr>
      <vt:lpstr>Georgia</vt:lpstr>
      <vt:lpstr>Office Theme</vt:lpstr>
      <vt:lpstr>PowerPoint Presentation</vt:lpstr>
      <vt:lpstr>The bodhisattva ideal and its significance</vt:lpstr>
      <vt:lpstr>The Bodhisattva vow</vt:lpstr>
      <vt:lpstr>PowerPoint Presentation</vt:lpstr>
      <vt:lpstr>PowerPoint Presentation</vt:lpstr>
      <vt:lpstr>The 6 perfections or paramitas</vt:lpstr>
      <vt:lpstr>PowerPoint Presentation</vt:lpstr>
      <vt:lpstr>Key Bodhisattvas</vt:lpstr>
      <vt:lpstr>Compare and contrast the arhat with the bodhisattva</vt:lpstr>
      <vt:lpstr>PowerPoint Presentation</vt:lpstr>
      <vt:lpstr>PowerPoint Presentation</vt:lpstr>
      <vt:lpstr>Compare and contrast the arhat with the bodhisattva</vt:lpstr>
      <vt:lpstr>Optional extra reading to make you smarter (guaranteed)</vt:lpstr>
      <vt:lpstr>Optional extra reading to make you smarter (guaranteed)</vt:lpstr>
      <vt:lpstr>What to do with this reading</vt:lpstr>
      <vt:lpstr>PowerPoint Presentation</vt:lpstr>
      <vt:lpstr>PowerPoint Presentation</vt:lpstr>
      <vt:lpstr>The trikaya                     (three bodies of the Buddha)</vt:lpstr>
      <vt:lpstr>The Trikaya</vt:lpstr>
      <vt:lpstr>Trikaya Task </vt:lpstr>
      <vt:lpstr>The development of Mahayana Buddhism</vt:lpstr>
      <vt:lpstr>Mahayana Buddhism – an introduction</vt:lpstr>
      <vt:lpstr>The development of Mahayana Buddhism</vt:lpstr>
      <vt:lpstr>The development of Mahayana Buddhism</vt:lpstr>
      <vt:lpstr>‘Upaya’ or skilful means</vt:lpstr>
      <vt:lpstr>Parable of the Burning House</vt:lpstr>
      <vt:lpstr>PowerPoint Presentation</vt:lpstr>
      <vt:lpstr>‘Upaya’ applied to the original teachings of the Buddha</vt:lpstr>
      <vt:lpstr>Using the Lotus Sutra for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 </vt:lpstr>
      <vt:lpstr>Issues for discussion:</vt:lpstr>
      <vt:lpstr>Resources </vt:lpstr>
      <vt:lpstr>Mahayana Buddhism</vt:lpstr>
      <vt:lpstr>Mahayana Buddhism</vt:lpstr>
      <vt:lpstr>Mahayana Buddhism</vt:lpstr>
      <vt:lpstr>Mahayana Buddhism</vt:lpstr>
      <vt:lpstr>Bodhisattva</vt:lpstr>
      <vt:lpstr>Nagarjuna  c. 2nd &amp; 3rd Century CE</vt:lpstr>
      <vt:lpstr>Semi - mythical figure</vt:lpstr>
      <vt:lpstr>Semi - mythical figure</vt:lpstr>
      <vt:lpstr>Madhyamaka Philosophy</vt:lpstr>
      <vt:lpstr>Śunyata</vt:lpstr>
      <vt:lpstr>Nagarjuna refutes the Hinayana</vt:lpstr>
      <vt:lpstr>Nagarjuna refutes the Hinayana</vt:lpstr>
      <vt:lpstr>The Prajnaparamita literature</vt:lpstr>
      <vt:lpstr>The Heart Sutra</vt:lpstr>
      <vt:lpstr>The Two Truths</vt:lpstr>
      <vt:lpstr>Why Madhyamaka?</vt:lpstr>
      <vt:lpstr>The Emptiness of Emptiness</vt:lpstr>
      <vt:lpstr>The Heart Sutra</vt:lpstr>
      <vt:lpstr>The Enlightened Mind </vt:lpstr>
      <vt:lpstr>Samsara and Nirvana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Sass</dc:creator>
  <cp:lastModifiedBy>NVeitch</cp:lastModifiedBy>
  <cp:revision>274</cp:revision>
  <cp:lastPrinted>2017-10-11T08:46:45Z</cp:lastPrinted>
  <dcterms:created xsi:type="dcterms:W3CDTF">2017-10-08T12:37:21Z</dcterms:created>
  <dcterms:modified xsi:type="dcterms:W3CDTF">2018-05-21T14:52:14Z</dcterms:modified>
</cp:coreProperties>
</file>