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AAE9D-500D-46B3-9C71-55CBD0E28BFA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10645-AB55-4122-BC39-0C08BD98F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96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10645-AB55-4122-BC39-0C08BD98FB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8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4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98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9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62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66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19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8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0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6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0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7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9898-8152-4754-A5DB-F79F81EC712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EA3B-C846-4B8D-B9ED-05F389F39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16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Rapid Recall!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30952"/>
              </p:ext>
            </p:extLst>
          </p:nvPr>
        </p:nvGraphicFramePr>
        <p:xfrm>
          <a:off x="765920" y="2276872"/>
          <a:ext cx="7776864" cy="42642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81306686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43869942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486120703"/>
                    </a:ext>
                  </a:extLst>
                </a:gridCol>
              </a:tblGrid>
              <a:tr h="2132124">
                <a:tc>
                  <a:txBody>
                    <a:bodyPr/>
                    <a:lstStyle/>
                    <a:p>
                      <a:r>
                        <a:rPr lang="en-GB" dirty="0"/>
                        <a:t>1) What</a:t>
                      </a:r>
                      <a:r>
                        <a:rPr lang="en-GB" baseline="0" dirty="0"/>
                        <a:t> is constant flux?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2) </a:t>
                      </a:r>
                      <a:r>
                        <a:rPr lang="en-GB" b="1" baseline="0" dirty="0"/>
                        <a:t> What is the name of Aristotle’s book?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3) What</a:t>
                      </a:r>
                      <a:r>
                        <a:rPr lang="en-GB" b="1" baseline="0" dirty="0"/>
                        <a:t> are Aquinas’ first three ways?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37246"/>
                  </a:ext>
                </a:extLst>
              </a:tr>
              <a:tr h="2132124">
                <a:tc>
                  <a:txBody>
                    <a:bodyPr/>
                    <a:lstStyle/>
                    <a:p>
                      <a:r>
                        <a:rPr lang="en-GB" b="1" dirty="0"/>
                        <a:t>4)</a:t>
                      </a:r>
                      <a:r>
                        <a:rPr lang="en-GB" b="1" baseline="0" dirty="0"/>
                        <a:t> What is the Principle of Sufficient reason?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5) What</a:t>
                      </a:r>
                      <a:r>
                        <a:rPr lang="en-GB" b="1" baseline="0" dirty="0"/>
                        <a:t> is meant by the term ‘fallacy of composition’?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6)</a:t>
                      </a:r>
                      <a:r>
                        <a:rPr lang="en-GB" b="1" baseline="0" dirty="0"/>
                        <a:t> What does the term </a:t>
                      </a:r>
                      <a:r>
                        <a:rPr lang="en-GB" b="1" baseline="0"/>
                        <a:t>‘induction’ mean?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089887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931224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FF0000"/>
                </a:solidFill>
              </a:rPr>
              <a:t>Fill in the table with what you remember from memory! </a:t>
            </a:r>
          </a:p>
          <a:p>
            <a:pPr marL="0" indent="0" algn="ctr">
              <a:buNone/>
            </a:pPr>
            <a:r>
              <a:rPr lang="en-GB" sz="2400" b="1" dirty="0">
                <a:solidFill>
                  <a:srgbClr val="FF0000"/>
                </a:solidFill>
              </a:rPr>
              <a:t>Prizes for the first correctly filled in one!</a:t>
            </a:r>
          </a:p>
        </p:txBody>
      </p:sp>
    </p:spTree>
    <p:extLst>
      <p:ext uri="{BB962C8B-B14F-4D97-AF65-F5344CB8AC3E}">
        <p14:creationId xmlns:p14="http://schemas.microsoft.com/office/powerpoint/2010/main" val="45231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able to explain, in detail, Philosopher’s views towards Free Will and Omniscience (Grade B).</a:t>
            </a:r>
          </a:p>
          <a:p>
            <a:r>
              <a:rPr lang="en-GB" dirty="0"/>
              <a:t>To be able to evaluate the concept of God and  moral responsibility (Grade A).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4231" y="4941168"/>
            <a:ext cx="619268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Aiming for an A*? Try to complete the ‘Top Philosopher’ tasks!</a:t>
            </a:r>
          </a:p>
        </p:txBody>
      </p:sp>
    </p:spTree>
    <p:extLst>
      <p:ext uri="{BB962C8B-B14F-4D97-AF65-F5344CB8AC3E}">
        <p14:creationId xmlns:p14="http://schemas.microsoft.com/office/powerpoint/2010/main" val="333036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Cow time! Literacy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>
                <a:latin typeface="Calibri" pitchFamily="34" charset="0"/>
              </a:rPr>
              <a:t>Check that you have spelt all the </a:t>
            </a:r>
            <a:r>
              <a:rPr lang="en-GB" sz="3600" b="1" u="sng" dirty="0">
                <a:latin typeface="Calibri" pitchFamily="34" charset="0"/>
              </a:rPr>
              <a:t>key words</a:t>
            </a:r>
            <a:r>
              <a:rPr lang="en-GB" sz="3600" b="1" dirty="0">
                <a:latin typeface="Calibri" pitchFamily="34" charset="0"/>
              </a:rPr>
              <a:t> c</a:t>
            </a:r>
            <a:r>
              <a:rPr lang="en-GB" sz="3600" dirty="0">
                <a:latin typeface="Calibri" pitchFamily="34" charset="0"/>
              </a:rPr>
              <a:t>orrectly.</a:t>
            </a:r>
          </a:p>
          <a:p>
            <a:pPr algn="ctr">
              <a:buNone/>
            </a:pPr>
            <a:endParaRPr lang="en-GB" sz="3600" dirty="0">
              <a:latin typeface="Calibri" pitchFamily="34" charset="0"/>
            </a:endParaRPr>
          </a:p>
          <a:p>
            <a:pPr algn="ctr">
              <a:buNone/>
            </a:pPr>
            <a:r>
              <a:rPr lang="en-GB" dirty="0">
                <a:latin typeface="Calibri" pitchFamily="34" charset="0"/>
              </a:rPr>
              <a:t>Hosea</a:t>
            </a:r>
          </a:p>
          <a:p>
            <a:pPr algn="ctr">
              <a:buNone/>
            </a:pPr>
            <a:r>
              <a:rPr lang="en-GB" dirty="0">
                <a:latin typeface="Calibri" pitchFamily="34" charset="0"/>
              </a:rPr>
              <a:t>Boethius</a:t>
            </a:r>
          </a:p>
          <a:p>
            <a:pPr algn="ctr">
              <a:buNone/>
            </a:pPr>
            <a:r>
              <a:rPr lang="en-GB" dirty="0">
                <a:latin typeface="Calibri" pitchFamily="34" charset="0"/>
              </a:rPr>
              <a:t>Agape</a:t>
            </a:r>
          </a:p>
          <a:p>
            <a:pPr algn="ctr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GB" dirty="0">
                <a:latin typeface="Calibri" pitchFamily="34" charset="0"/>
              </a:rPr>
              <a:t>Take the time to check over the rest of your work for any </a:t>
            </a:r>
            <a:r>
              <a:rPr lang="en-GB" b="1" dirty="0">
                <a:latin typeface="Calibri" pitchFamily="34" charset="0"/>
              </a:rPr>
              <a:t>other spelling mistakes</a:t>
            </a:r>
            <a:r>
              <a:rPr lang="en-GB" dirty="0">
                <a:latin typeface="Calibri" pitchFamily="34" charset="0"/>
              </a:rPr>
              <a:t>. </a:t>
            </a:r>
          </a:p>
          <a:p>
            <a:pPr algn="ctr">
              <a:buNone/>
            </a:pPr>
            <a:endParaRPr lang="en-GB" dirty="0">
              <a:latin typeface="Calibri" pitchFamily="34" charset="0"/>
            </a:endParaRPr>
          </a:p>
          <a:p>
            <a:pPr algn="ctr">
              <a:buNone/>
            </a:pPr>
            <a:r>
              <a:rPr lang="en-GB" dirty="0">
                <a:latin typeface="Calibri" pitchFamily="34" charset="0"/>
              </a:rPr>
              <a:t>Ask for a dictionary or use the internet to check over any words that you are not sure are correct.</a:t>
            </a:r>
          </a:p>
          <a:p>
            <a:endParaRPr lang="en-GB" dirty="0"/>
          </a:p>
        </p:txBody>
      </p:sp>
      <p:pic>
        <p:nvPicPr>
          <p:cNvPr id="4" name="Picture 3" descr="T:\Captain Cow\Captain Cow! 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09119"/>
            <a:ext cx="1656184" cy="22262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55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Think, Pair, Share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How does this link with what we are learning about?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536" y="2420888"/>
            <a:ext cx="1656184" cy="212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678113"/>
            <a:ext cx="2466975" cy="184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65" y="5013176"/>
            <a:ext cx="2714625" cy="16859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13176"/>
            <a:ext cx="28765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2" t="34090" r="30438" b="3705"/>
          <a:stretch/>
        </p:blipFill>
        <p:spPr bwMode="auto">
          <a:xfrm>
            <a:off x="6479372" y="2615168"/>
            <a:ext cx="2160240" cy="173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65" y="4874138"/>
            <a:ext cx="2012454" cy="172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2420888"/>
            <a:ext cx="44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09299" y="2688249"/>
            <a:ext cx="44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72154" y="2614736"/>
            <a:ext cx="36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6896" y="4589139"/>
            <a:ext cx="44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38090" y="4687299"/>
            <a:ext cx="44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14960" y="4643844"/>
            <a:ext cx="44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f) </a:t>
            </a:r>
          </a:p>
        </p:txBody>
      </p:sp>
    </p:spTree>
    <p:extLst>
      <p:ext uri="{BB962C8B-B14F-4D97-AF65-F5344CB8AC3E}">
        <p14:creationId xmlns:p14="http://schemas.microsoft.com/office/powerpoint/2010/main" val="19106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Attributes of God: Which Philosophers?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FF0000"/>
                </a:solidFill>
              </a:rPr>
              <a:t>Work as a class to remember the names of the philosophers in this topic and their key ideas…</a:t>
            </a:r>
          </a:p>
        </p:txBody>
      </p:sp>
      <p:sp>
        <p:nvSpPr>
          <p:cNvPr id="5" name="Cloud 4"/>
          <p:cNvSpPr/>
          <p:nvPr/>
        </p:nvSpPr>
        <p:spPr>
          <a:xfrm>
            <a:off x="3419872" y="3573016"/>
            <a:ext cx="2808312" cy="201622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Attributes of God: Which Philosophers?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633625"/>
            <a:ext cx="365064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  <a:latin typeface="Calibri" pitchFamily="34" charset="0"/>
              </a:rPr>
              <a:t>Anselm : The four-</a:t>
            </a:r>
            <a:r>
              <a:rPr lang="en-GB" sz="1600" dirty="0" err="1">
                <a:solidFill>
                  <a:srgbClr val="7030A0"/>
                </a:solidFill>
                <a:latin typeface="Calibri" pitchFamily="34" charset="0"/>
              </a:rPr>
              <a:t>dimensionalist</a:t>
            </a:r>
            <a:r>
              <a:rPr lang="en-GB" sz="1600" dirty="0">
                <a:solidFill>
                  <a:srgbClr val="7030A0"/>
                </a:solidFill>
                <a:latin typeface="Calibri" pitchFamily="34" charset="0"/>
              </a:rPr>
              <a:t> approach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47864" y="3218400"/>
            <a:ext cx="576064" cy="57064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5661248"/>
            <a:ext cx="295232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Challenge task:</a:t>
            </a:r>
          </a:p>
          <a:p>
            <a:r>
              <a:rPr lang="en-GB" dirty="0"/>
              <a:t>What synoptic links might we use?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72200" y="479715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1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Writing an</a:t>
            </a:r>
            <a:r>
              <a:rPr lang="en-GB" i="1" dirty="0"/>
              <a:t> introduction </a:t>
            </a:r>
            <a:r>
              <a:rPr lang="en-GB" dirty="0"/>
              <a:t>in       ...   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3400" dirty="0">
                <a:solidFill>
                  <a:srgbClr val="FF0000"/>
                </a:solidFill>
                <a:ea typeface="Century Gothic" charset="0"/>
                <a:cs typeface="Century Gothic" charset="0"/>
              </a:rPr>
              <a:t>Work in pairs to write an Introduction paragraph to the essay: </a:t>
            </a:r>
          </a:p>
          <a:p>
            <a:pPr marL="0" indent="0" algn="ctr">
              <a:buNone/>
            </a:pPr>
            <a:r>
              <a:rPr lang="en-GB" sz="3400" b="1" i="1" dirty="0">
                <a:solidFill>
                  <a:srgbClr val="00B0F0"/>
                </a:solidFill>
              </a:rPr>
              <a:t>‘God’s foreknowledge is incompatible with human free will’</a:t>
            </a:r>
            <a:r>
              <a:rPr lang="en-GB" sz="3400" b="1" i="1" dirty="0">
                <a:solidFill>
                  <a:srgbClr val="00B0F0"/>
                </a:solidFill>
                <a:ea typeface="Century Gothic" charset="0"/>
                <a:cs typeface="Century Gothic" charset="0"/>
              </a:rPr>
              <a:t> </a:t>
            </a:r>
          </a:p>
          <a:p>
            <a:pPr marL="0" indent="0" algn="ctr">
              <a:buNone/>
            </a:pPr>
            <a:r>
              <a:rPr lang="en-GB" sz="3400" dirty="0">
                <a:ea typeface="Century Gothic" charset="0"/>
                <a:cs typeface="Century Gothic" charset="0"/>
              </a:rPr>
              <a:t>You will each spend half of the time writing, when you are not writing you must be checking what the other person is writing against the checklist.  </a:t>
            </a:r>
          </a:p>
          <a:p>
            <a:pPr marL="0" indent="0" algn="ctr">
              <a:buNone/>
            </a:pPr>
            <a:endParaRPr lang="en-GB" sz="3400" dirty="0">
              <a:ea typeface="Century Gothic" charset="0"/>
              <a:cs typeface="Century Gothic" charset="0"/>
            </a:endParaRPr>
          </a:p>
          <a:p>
            <a:pPr marL="0" indent="0" algn="ctr">
              <a:buNone/>
            </a:pPr>
            <a:r>
              <a:rPr lang="en-GB" sz="3400" dirty="0">
                <a:ea typeface="Century Gothic" charset="0"/>
                <a:cs typeface="Century Gothic" charset="0"/>
              </a:rPr>
              <a:t>I will tell you when to swap the writer!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400" dirty="0">
                <a:solidFill>
                  <a:srgbClr val="FF0000"/>
                </a:solidFill>
              </a:rPr>
              <a:t>Checklist:</a:t>
            </a:r>
          </a:p>
          <a:p>
            <a:pPr>
              <a:buFont typeface="Wingdings" pitchFamily="2" charset="2"/>
              <a:buChar char="q"/>
            </a:pPr>
            <a:r>
              <a:rPr lang="en-GB" sz="3400" dirty="0"/>
              <a:t>Explain the question in your own words. </a:t>
            </a:r>
          </a:p>
          <a:p>
            <a:pPr>
              <a:buFont typeface="Wingdings" pitchFamily="2" charset="2"/>
              <a:buChar char="q"/>
            </a:pPr>
            <a:r>
              <a:rPr lang="en-GB" sz="3400" dirty="0"/>
              <a:t>Start one sentence with ‘However.’</a:t>
            </a:r>
          </a:p>
          <a:p>
            <a:pPr>
              <a:buFont typeface="Wingdings" pitchFamily="2" charset="2"/>
              <a:buChar char="q"/>
            </a:pPr>
            <a:r>
              <a:rPr lang="en-GB" sz="3400" dirty="0"/>
              <a:t>Include at least two philosophers.</a:t>
            </a:r>
          </a:p>
          <a:p>
            <a:pPr>
              <a:buFont typeface="Wingdings" pitchFamily="2" charset="2"/>
              <a:buChar char="q"/>
            </a:pPr>
            <a:r>
              <a:rPr lang="en-GB" sz="3400" dirty="0"/>
              <a:t>Use a range of technical terms such as presentist.</a:t>
            </a:r>
          </a:p>
          <a:p>
            <a:pPr marL="0" indent="0">
              <a:buNone/>
            </a:pPr>
            <a:r>
              <a:rPr lang="en-GB" sz="3400" dirty="0">
                <a:solidFill>
                  <a:srgbClr val="FF0000"/>
                </a:solidFill>
              </a:rPr>
              <a:t>Stretch yourself:</a:t>
            </a:r>
          </a:p>
          <a:p>
            <a:pPr marL="0" indent="0">
              <a:buNone/>
            </a:pPr>
            <a:r>
              <a:rPr lang="en-GB" sz="3400" dirty="0">
                <a:solidFill>
                  <a:schemeClr val="tx1"/>
                </a:solidFill>
              </a:rPr>
              <a:t>Include an synoptic link as a little thinker.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218" name="AutoShape 2" descr="Image result for pairs"/>
          <p:cNvSpPr>
            <a:spLocks noChangeAspect="1" noChangeArrowheads="1"/>
          </p:cNvSpPr>
          <p:nvPr/>
        </p:nvSpPr>
        <p:spPr bwMode="auto">
          <a:xfrm>
            <a:off x="155575" y="-1790700"/>
            <a:ext cx="38385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20" name="Picture 4" descr="Image result for pai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-23440"/>
            <a:ext cx="1571351" cy="1532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90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Use the philosophers to complete the evaluation zig-zag…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43808" y="3455422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31938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For</a:t>
            </a:r>
            <a:r>
              <a:rPr lang="en-GB" sz="2800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373815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Against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414908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For</a:t>
            </a:r>
            <a:r>
              <a:rPr lang="en-GB" sz="2800" b="1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0092" y="46617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Against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n-GB" sz="3200" dirty="0"/>
            </a:br>
            <a:r>
              <a:rPr lang="en-GB" sz="3200" dirty="0"/>
              <a:t>‘God’s foreknowledge is incompatible with human free will.’ Discuss.</a:t>
            </a:r>
            <a:br>
              <a:rPr lang="en-GB" sz="3200" b="1" dirty="0">
                <a:latin typeface="Century Gothic" charset="0"/>
                <a:ea typeface="Century Gothic" charset="0"/>
                <a:cs typeface="Century Gothic" charset="0"/>
              </a:rPr>
            </a:b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3921440"/>
            <a:ext cx="2800528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sz="2000" dirty="0"/>
              <a:t>To reach a better A02 grade you must always link your arguments. E.g. However Boethius would disagree with Swinburne because…..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30563" y="5343633"/>
            <a:ext cx="2123728" cy="1323439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Top</a:t>
            </a:r>
            <a:r>
              <a:rPr kumimoji="0" lang="en-GB" sz="20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philosopher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:</a:t>
            </a:r>
          </a:p>
          <a:p>
            <a:pPr>
              <a:defRPr/>
            </a:pPr>
            <a:r>
              <a:rPr lang="en-GB" sz="2000" dirty="0"/>
              <a:t>Include two synoptic links on </a:t>
            </a:r>
            <a:r>
              <a:rPr lang="en-GB" sz="2000"/>
              <a:t>your zig-zag!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951" y="2317621"/>
            <a:ext cx="1780952" cy="17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77" y="2170150"/>
            <a:ext cx="1948649" cy="15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1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>
                <a:latin typeface="Century Gothic" pitchFamily="34" charset="0"/>
              </a:rPr>
              <a:t>We can do Conclusions!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solidFill>
                  <a:srgbClr val="00B0F0"/>
                </a:solidFill>
              </a:rPr>
              <a:t>‘God’s foreknowledge is incompatible with human free will’ </a:t>
            </a:r>
            <a:r>
              <a:rPr lang="en-GB" sz="2800" dirty="0"/>
              <a:t>Discuss.</a:t>
            </a:r>
          </a:p>
          <a:p>
            <a:pPr algn="ctr">
              <a:buNone/>
            </a:pPr>
            <a:r>
              <a:rPr lang="en-GB" sz="2800" dirty="0"/>
              <a:t>(40 marks)</a:t>
            </a:r>
            <a:endParaRPr lang="en-GB" sz="2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>
              <a:buNone/>
            </a:pPr>
            <a:r>
              <a:rPr lang="en-GB" sz="2400" dirty="0">
                <a:ea typeface="Century Gothic" charset="0"/>
                <a:cs typeface="Browallia New" pitchFamily="34" charset="-34"/>
              </a:rPr>
              <a:t>Let’s make sure your conclusion is well argued…</a:t>
            </a:r>
          </a:p>
          <a:p>
            <a:pPr marL="0" indent="0" algn="ctr">
              <a:buNone/>
            </a:pPr>
            <a:r>
              <a:rPr lang="en-GB" sz="2400" dirty="0">
                <a:ea typeface="Century Gothic" charset="0"/>
                <a:cs typeface="Browallia New" pitchFamily="34" charset="-34"/>
              </a:rPr>
              <a:t>You must include in your arguments the following words and phrases. </a:t>
            </a:r>
          </a:p>
          <a:p>
            <a:pPr marL="0" indent="0" algn="ctr">
              <a:buNone/>
            </a:pPr>
            <a:endParaRPr lang="en-GB" sz="2800" b="1" dirty="0">
              <a:solidFill>
                <a:srgbClr val="FF000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>
              <a:buNone/>
            </a:pPr>
            <a:endParaRPr lang="en-GB" sz="2800" b="1" dirty="0">
              <a:solidFill>
                <a:srgbClr val="FF000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FF000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>
              <a:buNone/>
            </a:pPr>
            <a:endParaRPr lang="en-GB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>
              <a:buNone/>
            </a:pPr>
            <a:endParaRPr lang="en-GB" sz="2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20596"/>
              </p:ext>
            </p:extLst>
          </p:nvPr>
        </p:nvGraphicFramePr>
        <p:xfrm>
          <a:off x="1331640" y="4365104"/>
          <a:ext cx="6408713" cy="20034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However</a:t>
                      </a:r>
                      <a:r>
                        <a:rPr lang="en-GB" sz="160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1600" dirty="0">
                        <a:solidFill>
                          <a:srgbClr val="00B050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Consequently</a:t>
                      </a:r>
                      <a:r>
                        <a:rPr lang="en-GB" sz="1600" baseline="0" dirty="0">
                          <a:solidFill>
                            <a:srgbClr val="00B050"/>
                          </a:solidFill>
                        </a:rPr>
                        <a:t> 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  <a:p>
                      <a:endParaRPr lang="en-GB" sz="1600" dirty="0">
                        <a:solidFill>
                          <a:srgbClr val="00B050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On the other hand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</a:rPr>
                        <a:t>Therefore</a:t>
                      </a:r>
                    </a:p>
                    <a:p>
                      <a:endParaRPr lang="en-GB" sz="1600" dirty="0">
                        <a:solidFill>
                          <a:srgbClr val="00B050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21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 Presentist</a:t>
                      </a:r>
                      <a:r>
                        <a:rPr lang="en-GB" sz="1600" baseline="0" dirty="0">
                          <a:latin typeface="+mn-lt"/>
                        </a:rPr>
                        <a:t> </a:t>
                      </a:r>
                      <a:endParaRPr lang="en-GB" sz="16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  <a:ea typeface="Century Gothic" charset="0"/>
                          <a:cs typeface="Century Gothic" charset="0"/>
                        </a:rPr>
                        <a:t>Eternal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  <a:ea typeface="Century Gothic" charset="0"/>
                          <a:cs typeface="Century Gothic" charset="0"/>
                        </a:rPr>
                        <a:t>Prayer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  <a:ea typeface="Century Gothic" charset="0"/>
                          <a:cs typeface="Century Gothic" charset="0"/>
                        </a:rPr>
                        <a:t>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12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ea typeface="Century Gothic" charset="0"/>
                          <a:cs typeface="Century Gothic" charset="0"/>
                        </a:rPr>
                        <a:t>Moral</a:t>
                      </a:r>
                      <a:r>
                        <a:rPr lang="en-GB" sz="1600" baseline="0" dirty="0">
                          <a:latin typeface="+mn-lt"/>
                          <a:ea typeface="Century Gothic" charset="0"/>
                          <a:cs typeface="Century Gothic" charset="0"/>
                        </a:rPr>
                        <a:t> Responsibility </a:t>
                      </a:r>
                      <a:endParaRPr lang="en-GB" sz="16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  <a:ea typeface="Century Gothic" charset="0"/>
                          <a:cs typeface="Century Gothic" charset="0"/>
                        </a:rPr>
                        <a:t>Immutable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Calibri" pitchFamily="34" charset="0"/>
                          <a:ea typeface="Century Gothic" charset="0"/>
                          <a:cs typeface="Century Gothic" charset="0"/>
                        </a:rPr>
                        <a:t>knowledge</a:t>
                      </a:r>
                    </a:p>
                    <a:p>
                      <a:endParaRPr lang="en-GB" sz="16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  <a:latin typeface="+mn-lt"/>
                          <a:ea typeface="Century Gothic" charset="0"/>
                          <a:cs typeface="Century Gothic" charset="0"/>
                        </a:rPr>
                        <a:t>Stretch yourself:</a:t>
                      </a:r>
                    </a:p>
                    <a:p>
                      <a:r>
                        <a:rPr lang="en-GB" sz="1600" dirty="0">
                          <a:latin typeface="+mn-lt"/>
                          <a:ea typeface="Century Gothic" charset="0"/>
                          <a:cs typeface="Century Gothic" charset="0"/>
                        </a:rPr>
                        <a:t>Platonic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075884"/>
            <a:ext cx="1417895" cy="9435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075884"/>
            <a:ext cx="1296144" cy="97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8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Mini White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48670"/>
            <a:ext cx="7632848" cy="82068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Describe one issue with God’s omniscience.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2747355"/>
            <a:ext cx="7336482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Explain one philosopher views on God’s Omniscience.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5229200"/>
            <a:ext cx="7848872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Explain your own opinion whether God experiences time like we do.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51831" y="3923208"/>
            <a:ext cx="7336482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Explain one philosopher views on God’s Omniscience.  </a:t>
            </a:r>
          </a:p>
        </p:txBody>
      </p:sp>
    </p:spTree>
    <p:extLst>
      <p:ext uri="{BB962C8B-B14F-4D97-AF65-F5344CB8AC3E}">
        <p14:creationId xmlns:p14="http://schemas.microsoft.com/office/powerpoint/2010/main" val="14381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537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Browallia New</vt:lpstr>
      <vt:lpstr>Calibri</vt:lpstr>
      <vt:lpstr>Century Gothic</vt:lpstr>
      <vt:lpstr>Wingdings</vt:lpstr>
      <vt:lpstr>Office Theme</vt:lpstr>
      <vt:lpstr>Rapid Recall!</vt:lpstr>
      <vt:lpstr>Learning Outcomes</vt:lpstr>
      <vt:lpstr>Cow time! Literacy Target</vt:lpstr>
      <vt:lpstr>Think, Pair, Share</vt:lpstr>
      <vt:lpstr>Attributes of God: Which Philosophers? </vt:lpstr>
      <vt:lpstr>Writing an introduction in       ...   S!</vt:lpstr>
      <vt:lpstr> ‘God’s foreknowledge is incompatible with human free will.’ Discuss. </vt:lpstr>
      <vt:lpstr>We can do Conclusions!</vt:lpstr>
      <vt:lpstr>Mini White Boards</vt:lpstr>
    </vt:vector>
  </TitlesOfParts>
  <Company>Rosset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Recall!</dc:title>
  <dc:creator>NVeitch</dc:creator>
  <cp:lastModifiedBy>NVeitch</cp:lastModifiedBy>
  <cp:revision>17</cp:revision>
  <dcterms:created xsi:type="dcterms:W3CDTF">2018-03-15T10:54:05Z</dcterms:created>
  <dcterms:modified xsi:type="dcterms:W3CDTF">2018-03-15T13:57:14Z</dcterms:modified>
</cp:coreProperties>
</file>