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79" r:id="rId2"/>
    <p:sldId id="256" r:id="rId3"/>
    <p:sldId id="257" r:id="rId4"/>
    <p:sldId id="262" r:id="rId5"/>
    <p:sldId id="260" r:id="rId6"/>
    <p:sldId id="277" r:id="rId7"/>
    <p:sldId id="278" r:id="rId8"/>
    <p:sldId id="264" r:id="rId9"/>
    <p:sldId id="265" r:id="rId10"/>
    <p:sldId id="266" r:id="rId11"/>
    <p:sldId id="267" r:id="rId12"/>
    <p:sldId id="268" r:id="rId13"/>
    <p:sldId id="281" r:id="rId14"/>
    <p:sldId id="269" r:id="rId15"/>
    <p:sldId id="280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203F4F-21A2-4848-ABD6-D1C25E9BBF48}" type="datetimeFigureOut">
              <a:rPr lang="en-GB" smtClean="0"/>
              <a:pPr/>
              <a:t>08/11/2016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DA39AC-A6B5-4AB7-8A93-03B2BBC8194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677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7024820-6D19-4CB8-8E86-75A9EABB90E6}" type="slidenum">
              <a:rPr lang="en-GB"/>
              <a:pPr/>
              <a:t>1</a:t>
            </a:fld>
            <a:endParaRPr lang="en-GB"/>
          </a:p>
        </p:txBody>
      </p:sp>
      <p:sp>
        <p:nvSpPr>
          <p:cNvPr id="112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03288" y="750888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3928" y="4689334"/>
            <a:ext cx="5394257" cy="435951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0F4DA9D0-C1AB-4931-92DE-D7A362AF168A}" type="slidenum">
              <a:rPr lang="en-GB"/>
              <a:pPr/>
              <a:t>4</a:t>
            </a:fld>
            <a:endParaRPr lang="en-GB"/>
          </a:p>
        </p:txBody>
      </p:sp>
      <p:sp>
        <p:nvSpPr>
          <p:cNvPr id="2048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50888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048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3928" y="4689332"/>
            <a:ext cx="5394257" cy="4443064"/>
          </a:xfrm>
          <a:noFill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BAEC1147-F65E-4730-A674-303B53AEA8FA}" type="slidenum">
              <a:rPr lang="en-GB"/>
              <a:pPr/>
              <a:t>12</a:t>
            </a:fld>
            <a:endParaRPr lang="en-GB"/>
          </a:p>
        </p:txBody>
      </p:sp>
      <p:sp>
        <p:nvSpPr>
          <p:cNvPr id="2048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50888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048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3928" y="4689332"/>
            <a:ext cx="5394257" cy="4443064"/>
          </a:xfrm>
          <a:noFill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767330-DCA4-4F73-A551-12B9F1628566}" type="slidenum">
              <a:rPr lang="en-GB"/>
              <a:pPr/>
              <a:t>14</a:t>
            </a:fld>
            <a:endParaRPr lang="en-GB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04875" y="750888"/>
            <a:ext cx="4929188" cy="3698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3928" y="4689333"/>
            <a:ext cx="5392841" cy="444159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ED935-A2E9-4FED-B50F-5C423B7F76DD}" type="datetimeFigureOut">
              <a:rPr lang="en-GB" smtClean="0"/>
              <a:pPr/>
              <a:t>08/11/2016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801BB-7006-481E-A3DC-5D50C220BC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271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ED935-A2E9-4FED-B50F-5C423B7F76DD}" type="datetimeFigureOut">
              <a:rPr lang="en-GB" smtClean="0"/>
              <a:pPr/>
              <a:t>08/11/2016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801BB-7006-481E-A3DC-5D50C220BC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253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ED935-A2E9-4FED-B50F-5C423B7F76DD}" type="datetimeFigureOut">
              <a:rPr lang="en-GB" smtClean="0"/>
              <a:pPr/>
              <a:t>08/11/2016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801BB-7006-481E-A3DC-5D50C220BC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795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480" y="273629"/>
            <a:ext cx="8223840" cy="114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DD2E4-1BEF-443E-ACD8-153D86CC1B0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5971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3DC442-17FD-43A7-A4A0-1E5D2F6904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790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ED935-A2E9-4FED-B50F-5C423B7F76DD}" type="datetimeFigureOut">
              <a:rPr lang="en-GB" smtClean="0"/>
              <a:pPr/>
              <a:t>08/11/2016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801BB-7006-481E-A3DC-5D50C220BC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5972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ED935-A2E9-4FED-B50F-5C423B7F76DD}" type="datetimeFigureOut">
              <a:rPr lang="en-GB" smtClean="0"/>
              <a:pPr/>
              <a:t>08/11/2016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801BB-7006-481E-A3DC-5D50C220BC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283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ED935-A2E9-4FED-B50F-5C423B7F76DD}" type="datetimeFigureOut">
              <a:rPr lang="en-GB" smtClean="0"/>
              <a:pPr/>
              <a:t>08/11/2016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801BB-7006-481E-A3DC-5D50C220BC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228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ED935-A2E9-4FED-B50F-5C423B7F76DD}" type="datetimeFigureOut">
              <a:rPr lang="en-GB" smtClean="0"/>
              <a:pPr/>
              <a:t>08/11/2016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801BB-7006-481E-A3DC-5D50C220BC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5831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ED935-A2E9-4FED-B50F-5C423B7F76DD}" type="datetimeFigureOut">
              <a:rPr lang="en-GB" smtClean="0"/>
              <a:pPr/>
              <a:t>08/11/2016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801BB-7006-481E-A3DC-5D50C220BC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985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ED935-A2E9-4FED-B50F-5C423B7F76DD}" type="datetimeFigureOut">
              <a:rPr lang="en-GB" smtClean="0"/>
              <a:pPr/>
              <a:t>08/11/2016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801BB-7006-481E-A3DC-5D50C220BC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831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ED935-A2E9-4FED-B50F-5C423B7F76DD}" type="datetimeFigureOut">
              <a:rPr lang="en-GB" smtClean="0"/>
              <a:pPr/>
              <a:t>08/11/2016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801BB-7006-481E-A3DC-5D50C220BC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302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ED935-A2E9-4FED-B50F-5C423B7F76DD}" type="datetimeFigureOut">
              <a:rPr lang="en-GB" smtClean="0"/>
              <a:pPr/>
              <a:t>08/11/2016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801BB-7006-481E-A3DC-5D50C220BC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784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ED935-A2E9-4FED-B50F-5C423B7F76DD}" type="datetimeFigureOut">
              <a:rPr lang="en-GB" smtClean="0"/>
              <a:pPr/>
              <a:t>08/11/2016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801BB-7006-481E-A3DC-5D50C220BC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889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en.wikipedia.org/wiki/Image:St-thomas-aquinas.jpg" TargetMode="Externa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.uk/imgres?q=cosmological+argument&amp;um=1&amp;hl=en&amp;biw=1024&amp;bih=685&amp;tbm=isch&amp;tbnid=NwSXz4TNDRAoFM:&amp;imgrefurl=http://seektheos.com/arguments-for-god-the-kalam-cosmological-argument/&amp;docid=8V2qss-gWP7NsM&amp;imgurl=http://seektheos.com/wp-content/uploads/2012/07/Cosmos.jpg&amp;w=600&amp;h=450&amp;ei=gLxMUNi3GoSa0QWlxYHQDA&amp;zoom=1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17000"/>
              </a:lnSpc>
              <a:buSzPct val="45000"/>
              <a:tabLst>
                <a:tab pos="0" algn="l"/>
                <a:tab pos="406044" algn="l"/>
                <a:tab pos="813528" algn="l"/>
                <a:tab pos="1221011" algn="l"/>
                <a:tab pos="1628495" algn="l"/>
                <a:tab pos="2035979" algn="l"/>
                <a:tab pos="2443463" algn="l"/>
                <a:tab pos="2850946" algn="l"/>
                <a:tab pos="3258431" algn="l"/>
                <a:tab pos="3665914" algn="l"/>
                <a:tab pos="4073399" algn="l"/>
                <a:tab pos="4480882" algn="l"/>
                <a:tab pos="4888366" algn="l"/>
                <a:tab pos="5295849" algn="l"/>
                <a:tab pos="5703334" algn="l"/>
                <a:tab pos="6110816" algn="l"/>
                <a:tab pos="6518301" algn="l"/>
                <a:tab pos="6925784" algn="l"/>
                <a:tab pos="7333269" algn="l"/>
                <a:tab pos="7740751" algn="l"/>
                <a:tab pos="8148236" algn="l"/>
              </a:tabLst>
            </a:pPr>
            <a:r>
              <a:rPr lang="en-GB" dirty="0">
                <a:latin typeface="Calibri" pitchFamily="34" charset="0"/>
                <a:cs typeface="Calibri" pitchFamily="34" charset="0"/>
              </a:rPr>
              <a:t>The 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Cosmological argument</a:t>
            </a:r>
            <a:endParaRPr lang="en-GB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6156177" y="2951428"/>
            <a:ext cx="1425600" cy="200901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81631" tIns="40816" rIns="81631" bIns="40816" anchor="ctr"/>
          <a:lstStyle/>
          <a:p>
            <a:pPr algn="ctr">
              <a:tabLst>
                <a:tab pos="0" algn="l"/>
                <a:tab pos="406044" algn="l"/>
                <a:tab pos="813528" algn="l"/>
                <a:tab pos="1221011" algn="l"/>
                <a:tab pos="1628495" algn="l"/>
                <a:tab pos="2035979" algn="l"/>
                <a:tab pos="2443463" algn="l"/>
                <a:tab pos="2850946" algn="l"/>
                <a:tab pos="3258431" algn="l"/>
                <a:tab pos="3665914" algn="l"/>
                <a:tab pos="4073399" algn="l"/>
                <a:tab pos="4480882" algn="l"/>
                <a:tab pos="4888366" algn="l"/>
                <a:tab pos="5295849" algn="l"/>
                <a:tab pos="5703334" algn="l"/>
                <a:tab pos="6110816" algn="l"/>
                <a:tab pos="6518301" algn="l"/>
                <a:tab pos="6925784" algn="l"/>
                <a:tab pos="7333269" algn="l"/>
                <a:tab pos="7740751" algn="l"/>
                <a:tab pos="8148236" algn="l"/>
              </a:tabLst>
            </a:pPr>
            <a:r>
              <a:rPr lang="en-GB" dirty="0" smtClean="0">
                <a:solidFill>
                  <a:srgbClr val="000000"/>
                </a:solidFill>
                <a:latin typeface="Jester" charset="0"/>
              </a:rPr>
              <a:t>Nothing </a:t>
            </a:r>
            <a:r>
              <a:rPr lang="en-GB" dirty="0">
                <a:solidFill>
                  <a:srgbClr val="000000"/>
                </a:solidFill>
                <a:latin typeface="Jester" charset="0"/>
              </a:rPr>
              <a:t>happens by itself, everything needs a cause</a:t>
            </a:r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1139493" y="2918478"/>
            <a:ext cx="1425600" cy="200901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81631" tIns="40816" rIns="81631" bIns="40816" anchor="ctr"/>
          <a:lstStyle/>
          <a:p>
            <a:pPr marL="2880" indent="-2880" algn="ctr">
              <a:buSzPct val="45000"/>
              <a:tabLst>
                <a:tab pos="2880" algn="l"/>
                <a:tab pos="408923" algn="l"/>
                <a:tab pos="816408" algn="l"/>
                <a:tab pos="1223891" algn="l"/>
                <a:tab pos="1631376" algn="l"/>
                <a:tab pos="2038859" algn="l"/>
                <a:tab pos="2446343" algn="l"/>
                <a:tab pos="2853826" algn="l"/>
                <a:tab pos="3261311" algn="l"/>
                <a:tab pos="3668794" algn="l"/>
                <a:tab pos="4076279" algn="l"/>
                <a:tab pos="4483761" algn="l"/>
                <a:tab pos="4891246" algn="l"/>
                <a:tab pos="5298728" algn="l"/>
                <a:tab pos="5706213" algn="l"/>
                <a:tab pos="6113696" algn="l"/>
                <a:tab pos="6521181" algn="l"/>
                <a:tab pos="6928664" algn="l"/>
                <a:tab pos="7336149" algn="l"/>
                <a:tab pos="7743631" algn="l"/>
                <a:tab pos="8151116" algn="l"/>
              </a:tabLst>
            </a:pPr>
            <a:r>
              <a:rPr lang="en-GB" dirty="0">
                <a:solidFill>
                  <a:srgbClr val="000000"/>
                </a:solidFill>
                <a:latin typeface="Jester" charset="0"/>
              </a:rPr>
              <a:t>Therefore, God exists.</a:t>
            </a: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2837475" y="2928551"/>
            <a:ext cx="1425600" cy="200901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81631" tIns="40816" rIns="81631" bIns="40816" anchor="ctr"/>
          <a:lstStyle/>
          <a:p>
            <a:pPr algn="ctr">
              <a:tabLst>
                <a:tab pos="0" algn="l"/>
                <a:tab pos="406044" algn="l"/>
                <a:tab pos="813528" algn="l"/>
                <a:tab pos="1221011" algn="l"/>
                <a:tab pos="1628495" algn="l"/>
                <a:tab pos="2035979" algn="l"/>
                <a:tab pos="2443463" algn="l"/>
                <a:tab pos="2850946" algn="l"/>
                <a:tab pos="3258431" algn="l"/>
                <a:tab pos="3665914" algn="l"/>
                <a:tab pos="4073399" algn="l"/>
                <a:tab pos="4480882" algn="l"/>
                <a:tab pos="4888366" algn="l"/>
                <a:tab pos="5295849" algn="l"/>
                <a:tab pos="5703334" algn="l"/>
                <a:tab pos="6110816" algn="l"/>
                <a:tab pos="6518301" algn="l"/>
                <a:tab pos="6925784" algn="l"/>
                <a:tab pos="7333269" algn="l"/>
                <a:tab pos="7740751" algn="l"/>
                <a:tab pos="8148236" algn="l"/>
              </a:tabLst>
            </a:pPr>
            <a:r>
              <a:rPr lang="en-GB" dirty="0" smtClean="0">
                <a:solidFill>
                  <a:srgbClr val="000000"/>
                </a:solidFill>
                <a:latin typeface="Jester" charset="0"/>
              </a:rPr>
              <a:t>Originally, Something </a:t>
            </a:r>
            <a:r>
              <a:rPr lang="en-GB" dirty="0">
                <a:solidFill>
                  <a:srgbClr val="000000"/>
                </a:solidFill>
                <a:latin typeface="Jester" charset="0"/>
              </a:rPr>
              <a:t>must have caused the universe.</a:t>
            </a: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4499993" y="2918478"/>
            <a:ext cx="1425600" cy="200901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81631" tIns="40816" rIns="81631" bIns="40816" anchor="ctr"/>
          <a:lstStyle/>
          <a:p>
            <a:pPr algn="ctr">
              <a:tabLst>
                <a:tab pos="0" algn="l"/>
                <a:tab pos="406044" algn="l"/>
                <a:tab pos="813528" algn="l"/>
                <a:tab pos="1221011" algn="l"/>
                <a:tab pos="1628495" algn="l"/>
                <a:tab pos="2035979" algn="l"/>
                <a:tab pos="2443463" algn="l"/>
                <a:tab pos="2850946" algn="l"/>
                <a:tab pos="3258431" algn="l"/>
                <a:tab pos="3665914" algn="l"/>
                <a:tab pos="4073399" algn="l"/>
                <a:tab pos="4480882" algn="l"/>
                <a:tab pos="4888366" algn="l"/>
                <a:tab pos="5295849" algn="l"/>
                <a:tab pos="5703334" algn="l"/>
                <a:tab pos="6110816" algn="l"/>
                <a:tab pos="6518301" algn="l"/>
                <a:tab pos="6925784" algn="l"/>
                <a:tab pos="7333269" algn="l"/>
                <a:tab pos="7740751" algn="l"/>
                <a:tab pos="8148236" algn="l"/>
              </a:tabLst>
            </a:pPr>
            <a:r>
              <a:rPr lang="en-GB" dirty="0" smtClean="0">
                <a:solidFill>
                  <a:srgbClr val="000000"/>
                </a:solidFill>
                <a:latin typeface="Jester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Jester" charset="0"/>
              </a:rPr>
              <a:t>The 'first cause' is called God.</a:t>
            </a:r>
          </a:p>
        </p:txBody>
      </p:sp>
      <p:sp>
        <p:nvSpPr>
          <p:cNvPr id="2" name="Rectangle 1"/>
          <p:cNvSpPr/>
          <p:nvPr/>
        </p:nvSpPr>
        <p:spPr>
          <a:xfrm>
            <a:off x="2333950" y="1793032"/>
            <a:ext cx="4332063" cy="524429"/>
          </a:xfrm>
          <a:prstGeom prst="rect">
            <a:avLst/>
          </a:prstGeom>
        </p:spPr>
        <p:txBody>
          <a:bodyPr wrap="none" lIns="91430" tIns="45715" rIns="91430" bIns="45715">
            <a:spAutoFit/>
          </a:bodyPr>
          <a:lstStyle/>
          <a:p>
            <a:pPr>
              <a:lnSpc>
                <a:spcPct val="117000"/>
              </a:lnSpc>
              <a:buSzPct val="45000"/>
              <a:tabLst>
                <a:tab pos="0" algn="l"/>
                <a:tab pos="104764" algn="l"/>
                <a:tab pos="553980" algn="l"/>
                <a:tab pos="1003196" algn="l"/>
                <a:tab pos="1452412" algn="l"/>
                <a:tab pos="1901628" algn="l"/>
                <a:tab pos="2350844" algn="l"/>
                <a:tab pos="2800060" algn="l"/>
                <a:tab pos="3249276" algn="l"/>
                <a:tab pos="3698492" algn="l"/>
                <a:tab pos="4147708" algn="l"/>
                <a:tab pos="4596923" algn="l"/>
                <a:tab pos="5046140" algn="l"/>
                <a:tab pos="5495355" algn="l"/>
                <a:tab pos="5944572" algn="l"/>
                <a:tab pos="6393787" algn="l"/>
                <a:tab pos="6843004" algn="l"/>
                <a:tab pos="7292219" algn="l"/>
                <a:tab pos="7741435" algn="l"/>
                <a:tab pos="8190650" algn="l"/>
                <a:tab pos="8639867" algn="l"/>
                <a:tab pos="8685900" algn="l"/>
              </a:tabLst>
            </a:pPr>
            <a:r>
              <a:rPr lang="en-GB" sz="2400" b="1" dirty="0"/>
              <a:t>In pairs, order these statements:</a:t>
            </a:r>
          </a:p>
        </p:txBody>
      </p:sp>
    </p:spTree>
    <p:extLst>
      <p:ext uri="{BB962C8B-B14F-4D97-AF65-F5344CB8AC3E}">
        <p14:creationId xmlns:p14="http://schemas.microsoft.com/office/powerpoint/2010/main" val="4966615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08912" cy="90872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eaLnBrk="1" hangingPunct="1"/>
            <a:r>
              <a:rPr lang="en-GB" dirty="0" smtClean="0">
                <a:latin typeface="Calibri" pitchFamily="34" charset="0"/>
              </a:rPr>
              <a:t>History of the Argument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268413"/>
            <a:ext cx="8435975" cy="5329237"/>
          </a:xfrm>
        </p:spPr>
        <p:txBody>
          <a:bodyPr>
            <a:normAutofit fontScale="92500" lnSpcReduction="20000"/>
          </a:bodyPr>
          <a:lstStyle/>
          <a:p>
            <a:pPr marL="609600" indent="-609600" eaLnBrk="1" hangingPunct="1">
              <a:lnSpc>
                <a:spcPct val="80000"/>
              </a:lnSpc>
              <a:buNone/>
            </a:pPr>
            <a:r>
              <a:rPr lang="en-GB" sz="2800" dirty="0" smtClean="0">
                <a:latin typeface="Calibri" pitchFamily="34" charset="0"/>
              </a:rPr>
              <a:t>Aquinas based his ideas on earlier work by Aristotle (Greek</a:t>
            </a:r>
          </a:p>
          <a:p>
            <a:pPr marL="609600" indent="-609600" eaLnBrk="1" hangingPunct="1">
              <a:lnSpc>
                <a:spcPct val="80000"/>
              </a:lnSpc>
              <a:buNone/>
            </a:pPr>
            <a:r>
              <a:rPr lang="en-GB" sz="2800" dirty="0" smtClean="0">
                <a:latin typeface="Calibri" pitchFamily="34" charset="0"/>
              </a:rPr>
              <a:t>Philosopher).</a:t>
            </a:r>
          </a:p>
          <a:p>
            <a:pPr marL="609600" indent="-609600">
              <a:lnSpc>
                <a:spcPct val="80000"/>
              </a:lnSpc>
              <a:buNone/>
            </a:pPr>
            <a:endParaRPr lang="en-GB" sz="2800" dirty="0" smtClean="0">
              <a:latin typeface="Calibri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None/>
            </a:pPr>
            <a:r>
              <a:rPr lang="en-GB" sz="2800" dirty="0" smtClean="0">
                <a:latin typeface="Calibri" pitchFamily="34" charset="0"/>
              </a:rPr>
              <a:t>Aristotle sad that if we look at the world it is evident that all </a:t>
            </a:r>
          </a:p>
          <a:p>
            <a:pPr marL="609600" indent="-609600" eaLnBrk="1" hangingPunct="1">
              <a:lnSpc>
                <a:spcPct val="80000"/>
              </a:lnSpc>
              <a:buNone/>
            </a:pPr>
            <a:r>
              <a:rPr lang="en-GB" sz="2800" dirty="0" smtClean="0">
                <a:latin typeface="Calibri" pitchFamily="34" charset="0"/>
              </a:rPr>
              <a:t>things have a cause. He said their must be a </a:t>
            </a:r>
            <a:r>
              <a:rPr lang="en-GB" sz="2800" b="1" dirty="0" smtClean="0">
                <a:latin typeface="Calibri" pitchFamily="34" charset="0"/>
              </a:rPr>
              <a:t>Prime Mover </a:t>
            </a:r>
          </a:p>
          <a:p>
            <a:pPr marL="609600" indent="-609600" eaLnBrk="1" hangingPunct="1">
              <a:lnSpc>
                <a:spcPct val="80000"/>
              </a:lnSpc>
              <a:buNone/>
            </a:pPr>
            <a:r>
              <a:rPr lang="en-GB" sz="2800" dirty="0" smtClean="0">
                <a:latin typeface="Calibri" pitchFamily="34" charset="0"/>
              </a:rPr>
              <a:t>(first cause to have started this chain of events).</a:t>
            </a:r>
          </a:p>
          <a:p>
            <a:pPr marL="609600" indent="-609600">
              <a:lnSpc>
                <a:spcPct val="80000"/>
              </a:lnSpc>
              <a:buNone/>
            </a:pPr>
            <a:endParaRPr lang="en-GB" sz="2800" dirty="0" smtClean="0">
              <a:latin typeface="Calibri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None/>
            </a:pPr>
            <a:r>
              <a:rPr lang="en-GB" sz="2800" dirty="0" smtClean="0">
                <a:latin typeface="Calibri" pitchFamily="34" charset="0"/>
              </a:rPr>
              <a:t>Aristotle’s Prime mover was not like the Christian idea of </a:t>
            </a:r>
          </a:p>
          <a:p>
            <a:pPr marL="609600" indent="-609600" eaLnBrk="1" hangingPunct="1">
              <a:lnSpc>
                <a:spcPct val="80000"/>
              </a:lnSpc>
              <a:buNone/>
            </a:pPr>
            <a:r>
              <a:rPr lang="en-GB" sz="2800" dirty="0" smtClean="0">
                <a:latin typeface="Calibri" pitchFamily="34" charset="0"/>
              </a:rPr>
              <a:t>God (caring/father figure) The Prime Mover was removed </a:t>
            </a:r>
          </a:p>
          <a:p>
            <a:pPr marL="609600" indent="-609600" eaLnBrk="1" hangingPunct="1">
              <a:lnSpc>
                <a:spcPct val="80000"/>
              </a:lnSpc>
              <a:buNone/>
            </a:pPr>
            <a:r>
              <a:rPr lang="en-GB" sz="2800" dirty="0" smtClean="0">
                <a:latin typeface="Calibri" pitchFamily="34" charset="0"/>
              </a:rPr>
              <a:t>from the world, it was distant and without human </a:t>
            </a:r>
          </a:p>
          <a:p>
            <a:pPr marL="609600" indent="-609600" eaLnBrk="1" hangingPunct="1">
              <a:lnSpc>
                <a:spcPct val="80000"/>
              </a:lnSpc>
              <a:buNone/>
            </a:pPr>
            <a:r>
              <a:rPr lang="en-GB" sz="2800" dirty="0" smtClean="0">
                <a:latin typeface="Calibri" pitchFamily="34" charset="0"/>
              </a:rPr>
              <a:t>characteristics. The Prime Mover attracted or caused </a:t>
            </a:r>
          </a:p>
          <a:p>
            <a:pPr marL="609600" indent="-609600" eaLnBrk="1" hangingPunct="1">
              <a:lnSpc>
                <a:spcPct val="80000"/>
              </a:lnSpc>
              <a:buNone/>
            </a:pPr>
            <a:r>
              <a:rPr lang="en-GB" sz="2800" dirty="0" smtClean="0">
                <a:latin typeface="Calibri" pitchFamily="34" charset="0"/>
              </a:rPr>
              <a:t>actions or events almost like a magnet.</a:t>
            </a:r>
          </a:p>
          <a:p>
            <a:pPr marL="609600" indent="-609600">
              <a:lnSpc>
                <a:spcPct val="80000"/>
              </a:lnSpc>
              <a:buNone/>
            </a:pPr>
            <a:endParaRPr lang="en-GB" sz="2800" dirty="0" smtClean="0">
              <a:latin typeface="Calibri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None/>
            </a:pPr>
            <a:r>
              <a:rPr lang="en-GB" sz="2800" dirty="0" smtClean="0">
                <a:latin typeface="Calibri" pitchFamily="34" charset="0"/>
              </a:rPr>
              <a:t>Aquinas was Christian – he took Aristotle’s ideas and made </a:t>
            </a:r>
          </a:p>
          <a:p>
            <a:pPr marL="609600" indent="-609600" eaLnBrk="1" hangingPunct="1">
              <a:lnSpc>
                <a:spcPct val="80000"/>
              </a:lnSpc>
              <a:buNone/>
            </a:pPr>
            <a:r>
              <a:rPr lang="en-GB" sz="2800" dirty="0" smtClean="0">
                <a:latin typeface="Calibri" pitchFamily="34" charset="0"/>
              </a:rPr>
              <a:t>them more Christian.</a:t>
            </a:r>
          </a:p>
          <a:p>
            <a:pPr marL="609600" indent="-609600" algn="ctr" eaLnBrk="1" hangingPunct="1">
              <a:lnSpc>
                <a:spcPct val="80000"/>
              </a:lnSpc>
              <a:buFontTx/>
              <a:buNone/>
            </a:pPr>
            <a:endParaRPr lang="en-GB" sz="2000" b="1" dirty="0" smtClean="0">
              <a:solidFill>
                <a:srgbClr val="000066"/>
              </a:solidFill>
              <a:latin typeface="Comic Sans MS" pitchFamily="64" charset="0"/>
            </a:endParaRPr>
          </a:p>
        </p:txBody>
      </p:sp>
      <p:sp>
        <p:nvSpPr>
          <p:cNvPr id="6146" name="AutoShape 2" descr="data:image/jpeg;base64,/9j/4AAQSkZJRgABAQAAAQABAAD/2wCEAAkGBhQQERQUERITFRUUFBYXGBgVFhcVGBgXFxkVFBUVFxUXHCYeFxkjGRUUHy8gJCcpLSwsFR8xNTAqNSYrLCkBCQoKDgwNDwwPFCkYFBgpKSkpKSkpKSkpKSkpKSkpKSkpKSkpKSkpKSkpKSkpKSkpKSkpKSkpKSkpKSkpKSkpKf/AABEIAMgAyAMBIgACEQEDEQH/xAAcAAEAAgIDAQAAAAAAAAAAAAAABgcEBQEDCAL/xABCEAABAwIDBAgDBQUHBQEAAAABAAIDBBEFEiEGBzFBEyIyUWFxgZFSobEVI2JywQgUQqLRM1NjwtLh8BckJZKyFv/EABUBAQEAAAAAAAAAAAAAAAAAAAAB/8QAFhEBAQEAAAAAAAAAAAAAAAAAAAER/9oADAMBAAIRAxEAPwC8UREBERAREQEREBERAREQEREBERAREQEREBERAREQEREBERAREQfL3WBPcFT+0W+51PUPiZFcNNlblWeo78p+i8uYtC19ZOXcpCgmf/Xub+5XLt/Mx4RKsairaHkAcFw2p/CfZBaVHvvnL25o9CQDr3q5cJxETxNeOYF15PbVHk0qU4LvHqqYBrNQLcbqD0oi1GzWOCqgY8kZiNQtuqCIiAiIgIiICIiAiIgIiICIiAiIgIiIMfEDaJ/5T9F5arX3qJz/AIjvqvUWLH7mT8hXlaV15Zvzu+pQazDrGZ90rMYDXkBvBdeHf2r1r67+0d5oNk3FHkdVhX02uk+ArtdXdFC3KBdZUEVS+PpBA8s+Kxsg2FFtBWRM+7kLR3BW5uk2vknicyqf1gdCe5UJ9vkaWW1wGtqah+Sma4u/CbfNQeqxWsvbO33C715YxesrKVwEpkY7l1ivR2x87n0UDnuzOLBcqjcoiICIiAiIgIiICIiAiIgIiICIiDBxt1qeX8hXlLP95Kfxu+pXqjaR+WlmP4CvJzZdZD+J31KDb7ObOiRjpCdXXt9FEsQbaVw7it7sziz252A6a+l1Lt0+wsOI1M759RGdG+J5oIM0NBh6TsZ25vy3F/krw3g7SQU9HE2mLCMtiB8IAtayrHe3gjKOrMMfZAB91pKZxdSOuTppqb6IOl2KQuJLo9SVl4VtYaV+aBlj5FaXB2gzMDuF1usVxYMlLRGwjTVB3Ytti6qOaVhc7yK2+EbzqunYGRuc1o4C11HnYxHY9Vl/BdEuNgjqtAKgvndhvNkrpHQ1GUENu1x6t/BWWJmng4e4XkSj2icAA1gzX4t4nw0WwqsUq4LOf0sebVpJcEHq5FBNz2NzVdCXTyGQtkLWuPGwA0Pep2qCIiAiIgIiICIiAsepqsnJZC66iMOaboNc7HWjkuWY8wrUV9PY6LXkKLhvG2mayke1p4grzXDLcO9VbO8uUiF3kqchf1SqjKwN1nu8lstm9s58OqXvgOjzZzTwI7/ArVYP2j5LIwbCDUzOHIFBuNoKmTE6uLMevM5rfK6kO8DYX7Kp2tDswePmOKiONzOpaiNzDZ0Tg4HxGqke2O20mJ0rXSADIOA11PFBB8EYDM265xsWlcsjZzD3vf0jWEsZ2nW0HqsXGT985BstmcKjlbI6Rt7WA+pXSyWm5tI1OliVm7Lm0Mpvbj9F0bF7LTYnVCCnIaSC5zjwawcXH3Gnig+6HFYoHtfEbOabg5Cbe62mObcvrWhs8peG8B0YH0WRttu4NFJ0cdSZXC2fM0sAJF9DzUYGBOHGVo8roJJs/vBnomFlNLIxhN8vRhwv4XW6g3xV7CHGZzhfg+JtiPRQaPCLdqUkeH9V2vwy2maTyP8AuoPUmxO0v2jRRVJZkL73Hi0lpI8DZb1efdlt689BSx00VNG9sYIDnFwJuSbm2nNbSPfrVtcDJTUxYe55YbeDi4j3Cou5Fqdl9pIsQp2zw9l1wQSCWuHFpI0K2yAiIgIiIC4IuuUQanEcOvqFoJoi1TORtwtBiNIRyUWKw3h0JkiNu5UrNTOjuHCy9I4tShwIIVUbdYJYEsaqVCsLdYnyX1h2Iuhlu08Tqumlu0nQrqgbmeLd6I2G0NQXyAniQsmOQ/uZ81rsVPX9Fnsf/wBmfNBYGwG01NHg9RTvaOmc51tNTmtlN/BVfiXXmdlFyXWAH0WXs5IekIvplKzNlMQigxSCWcXiZO0u0vYXte3O3H0QbJuATUVO5s7Cxz2GQA8cpFtV8brNt24TW9LK0uikYY35dXAEghwB42I4Kxd9lbHK5ronseBTHVpB7TiRqPBUQgtbehiralks8RfkklY5hOhsQLacRoOCrRuJSt4PdwUu2ok/8fCDxvGPZhUIcNfZBkurJXDi4j/h5LreJHcc55a3Popdj0vQxxPDfwG2nZGllozjw/uv5z/RBstitjXYhI5slTHTRMALnSvDSSeDWMcRmOh8AsjbXY1lCW/u9YyqaTZwaWlzTx1DSQWnvWhdjIPGP+b+oXwcXtwjZ6kn6WQXruW2lpaTDMlRUwxP6eR2V7w11jlsbHyVhU22tDKQGVlOSTYDpW6n1K8jnFyST0cfs7/UuHYiTxjj9n/6kHtIFcqpf2fNoZainqIpDdkDo+j1Jyh4fdouTp1QQPEq2kBERAREQFw5oPFcogjuN4Y3WyhGKYS11wQrTqKUPGqj2J7Lk3LDdRVD7X4C2JjiwKB0UuV4Kv3G9mi4Frx8lXONbCiG7wqITXyZnkrPc21JrpqsWjc0TjP2c2qkG1UrDEOj4aIjTbPD7x35SsMzFshc3jmNl34Q4gut8K2mwmy/2nXsp82UOzOcfwt1NkGZPUudQkv7RaeAtzW03ObvY8VnkdUX6GANu0Gxe518rb8hYErJ3mYKyh6Wni7LMgF+OtitVuu23fhcz3jo3RygNfG9xaTY3a5pANiLn3QZe8yBsbAxosGzvaNeTQ5oHsAoNQsvNGO97B8wppvKqOkDX2sXzPeRfQZhew8lq9jdjJ61z5422hpjnkkdoOr1sjR/E6w4e6DJ24jysibfi9xt6f7/AFXOwG72bFpSyNzYoo2tMkjm5rF3BrRzcddL2AHv17dm7obcC17vW4BUo3R7yIMLMsNUHCOXI8SNBdlcGhpDmjUgi2o7vFBpN5O7KXB+jf0omhkJaHhgYWvAvlcLniNQfAqDdK7vKs3e/vNjxXo4aYO6CJxeXuGUvfbKLN4hoBPHU34CyrTKgnm6rdt9sPkdNK5kEOUOyWzuc65DQToBYEk+S229jdJHhkLamllkMecMeyQhxBdfK5rgBcXFiLcwtNus3gyYXM9ohdPHPbNGzt5m3yuZobmxII5+i2G9XebLiWWn/d5KaJjs5bLpI91iGlwsLNFzYc7+CCY/s3RWpqt3fMwezL/5lcaqr9nanth0zviqXfysYFaqAiIgIiICIiAumeoy8iV3IgjOJ17XXu1Q3H6ITMLQOKs2pwxknFo9FHcRwDL2VFed8U2Ama8lo0JWmxOkdCzI/jdeg6mntxCpjeNDaa4GmqqI7hYHXv3Ls2e2gloKllRAQHxm+uoIOhaRzBC+MMtlf5LAsgnW3G0b66I1ErWtfKWGzeAAFgB7KGUNM6R7Wsa5xuNGgk2vrwW6xk2pYm+X0Vs/s+YTTuo6iWzXT5yx1+LWZQW27gSXa+CCvd4osyEeLvkG2Up3Y7YxR4bVUMl2SvMjojlOWTO1oLcw4OGXny8lEd4b79Dfj1/K2iwtkK2Z08bDJJ0bWvs0uOTRp0tw4lB2bZg9Kxp5Rn5uPtwVp7itkaeSKWrlY2SUSmJucBwja1jDcA6Zjm49wCq3a4l1TqBpG0C3dc2+qle7LDMUfLM7DZWxR3AkfKLxFwAs3Jldd4B4gad/JBn7/wDAKaCankhYyOWUSdI1gDQQ3LleWjS93OF+dvBVIWKVbfYdWwVjxiLi+VwzB98zXsubGPQWaDcZbC3co4GILm/Z1oILVUhymoDmtF+02Ii92jkC7ifwhfX7RBhIpQMv7wC+9rZhFYdrnbNwv4qI7sd39TiEjpop3U0cRy9Ky+YuNiWNAI5HU3twWNvF2HmwyoHSymdswLmyuvmdlsHNfcnrC458CgtrcLT5cKB+OeV3zDf8qsZQjczDlwen/EZHe8jlN0BERAREQEREBERB8SMuNDZaXEMPm/hN1vUQVxiUEo0c0qI41s22oBDwrvnawiz8p81G8XwOF1yxwBUV5u2iwYUbi1vMFfGwEUDqsCoIDbG1+F1O9vdhpp+tFZxCgH/4arabmO1ud1Udu2BANm8M7reXJazZ3E5YJ2GGWSMuc1rsji27SdWm3ELsx2TsDuuvrZzBJpndKxhLIiHOdwAtrxQbXb6Ql8Q8HfMgfopFsRsGY6H7TlcTmdkijHAtJLHPcfO4A8LqKbZTZpY/yfVylex21lQ7DDSPgJgjlBZNqA3XMYj8XEkd3sgj20bs1U7TkwfLl/zmrU3U7waOlpH09VKIXxyyOBcDZ7XuLgQQOI4W8B6VTjpBqJCO8ajnoOCwHyl1szr20F9beAvyQS3entnFilU10IIiiZka52heSSXOtyF7AKGXHeF9nT+NvsF9ECws93oB/RBZG63elDhsL6eoZIWF5kY6MBxBIAc1zSR3XB8Vo94u3f2rO1zWFkUQLY2u7Rvq5zuQJsNOQCifq4rkDz4c7oPT27KLLhVGP8EH3JP6qTrU7JQdHQ0rbWtTxf8AwCtsgIiICIiAiIgIiICIiDFqaAP7wtHXbMvPYddSZEFdVeHSRdoOWkxWxjf35SrbkkbwcR6rSYps3S1AIIyk82G3yUV5IxN93eV/qrY2E2po/sWWlc9sdSA+zXCxkzdktPMrdYnuBp5JC9tW9oPLKCtfi+5+koKaSoFRI98Qu0GwBPBVFXbSD75o/AP1KtB2I082zlLHBI0Oje1srAQH5+uX3bx6x1vwVU49OHzEj4R8gVYY2GjoMPo6jNmmqm53nk1paHta0erboIhVRZ6h4PxHh4C9vksIX8P/AFHtw4LOz3lcTxu+/s5YYag4Err6OI8rD9F8kn4ne5Xc2NfVRSuYbPY5pOtnNLTbvs7koLe3fbn6Wejjnq+kkdM3M1okcxrGns9k6utrrprwVe7ZbMigrZqdri5jcpYSbnK8ZgD4jgpBs7vhqKOkbTiKOQsFo3uJGUcgWjtW5ahRh+ISVlT0szi6SaVuY8OYAAHIAaAKj0/hceWGJvwxsHs0BZS4aLLlAREQEREBERAREQEREBcELlEGJUYa1/Mha2fA3jsPut6iCF1cM0faa63eNQohttW5qSVmbrEaDvsrjWDXYHBOPvYY3+bRf34oPH4YHSAuvbgSNSBYgm3gpph2KSzQNp3VDJoqa4icGlpaHW6pzAEgWFr8Fdzt1eGFxcaKO58X29sygO8zDabD5I46WFkQkheXBo49awJ8eKCsWs6zj4O/VdIasqJmh/KVPMM3J1c0AkfLFG9zczY3BxOuoDnDRpPkbIONyVDDJWyGUNc9keaJrtdbgOcAeYFvdTHfjJD+4ta/L0xlaYviAHbPfltofMKk5IZKaVzTmjkieWmziHNc02Ni3X1C+ayqfK7NI973fE9xcfK7igxg1bvZalz1dK34qiMemZq1DWqU7uoc2I0o7pb+wLj9FB6SREVBERAREQEREBERAREQEREBERBizsk/hK1tVWTs/gJ8tVvEQQ6XaxzdDceeiqbexjJnqYXA3HRZPXMTY+69BVOHRyi0kbXeYCi+L7qqGpvdj2c+o8ixHAi97IKEgYb6cRqB4ggq6m74YOiB6CbprdizQ3Nz+8Jtlv6+CyItztCO10zvOS30AWZFurw9vGAu/M95/VBRmJwSTyyTSOjDpHueeu3iSTYC6w/s0W1liFvxXv8AJeio93uHt4UkXqC76lZ0Oy1Izs0sA8omf0QeZo6RpNs7fQF3yAU23T4I84kx4a4sia9xcWOaNRlHa5klXhHQxt7MbB5NA+gXegIiICIiAiIgIiICIiAiIgIiICIiAiIgIiICIiAiIgIiICIiAiIg/9k="/>
          <p:cNvSpPr>
            <a:spLocks noChangeAspect="1" noChangeArrowheads="1"/>
          </p:cNvSpPr>
          <p:nvPr/>
        </p:nvSpPr>
        <p:spPr bwMode="auto">
          <a:xfrm>
            <a:off x="63500" y="-927100"/>
            <a:ext cx="1905000" cy="190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48" name="AutoShape 4" descr="data:image/jpeg;base64,/9j/4AAQSkZJRgABAQAAAQABAAD/2wCEAAkGBhQQERQUERITFRUUFBYXGBgVFhcVGBgXFxkVFBUVFxUXHCYeFxkjGRUUHy8gJCcpLSwsFR8xNTAqNSYrLCkBCQoKDgwNDwwPFCkYFBgpKSkpKSkpKSkpKSkpKSkpKSkpKSkpKSkpKSkpKSkpKSkpKSkpKSkpKSkpKSkpKSkpKf/AABEIAMgAyAMBIgACEQEDEQH/xAAcAAEAAgIDAQAAAAAAAAAAAAAABgcEBQEDCAL/xABCEAABAwIDBAgDBQUHBQEAAAABAAIDBBEFEiEGBzFBEyIyUWFxgZFSobEVI2JywQgUQqLRM1NjwtLh8BckJZKyFv/EABUBAQEAAAAAAAAAAAAAAAAAAAAB/8QAFhEBAQEAAAAAAAAAAAAAAAAAAAER/9oADAMBAAIRAxEAPwC8UREBERAREQEREBERAREQEREBERAREQEREBERAREQEREBERAREQfL3WBPcFT+0W+51PUPiZFcNNlblWeo78p+i8uYtC19ZOXcpCgmf/Xub+5XLt/Mx4RKsairaHkAcFw2p/CfZBaVHvvnL25o9CQDr3q5cJxETxNeOYF15PbVHk0qU4LvHqqYBrNQLcbqD0oi1GzWOCqgY8kZiNQtuqCIiAiIgIiICIiAiIgIiICIiAiIgIiIMfEDaJ/5T9F5arX3qJz/AIjvqvUWLH7mT8hXlaV15Zvzu+pQazDrGZ90rMYDXkBvBdeHf2r1r67+0d5oNk3FHkdVhX02uk+ArtdXdFC3KBdZUEVS+PpBA8s+Kxsg2FFtBWRM+7kLR3BW5uk2vknicyqf1gdCe5UJ9vkaWW1wGtqah+Sma4u/CbfNQeqxWsvbO33C715YxesrKVwEpkY7l1ivR2x87n0UDnuzOLBcqjcoiICIiAiIgIiICIiAiIgIiICIiDBxt1qeX8hXlLP95Kfxu+pXqjaR+WlmP4CvJzZdZD+J31KDb7ObOiRjpCdXXt9FEsQbaVw7it7sziz252A6a+l1Lt0+wsOI1M759RGdG+J5oIM0NBh6TsZ25vy3F/krw3g7SQU9HE2mLCMtiB8IAtayrHe3gjKOrMMfZAB91pKZxdSOuTppqb6IOl2KQuJLo9SVl4VtYaV+aBlj5FaXB2gzMDuF1usVxYMlLRGwjTVB3Ytti6qOaVhc7yK2+EbzqunYGRuc1o4C11HnYxHY9Vl/BdEuNgjqtAKgvndhvNkrpHQ1GUENu1x6t/BWWJmng4e4XkSj2icAA1gzX4t4nw0WwqsUq4LOf0sebVpJcEHq5FBNz2NzVdCXTyGQtkLWuPGwA0Pep2qCIiAiIgIiICIiAsepqsnJZC66iMOaboNc7HWjkuWY8wrUV9PY6LXkKLhvG2mayke1p4grzXDLcO9VbO8uUiF3kqchf1SqjKwN1nu8lstm9s58OqXvgOjzZzTwI7/ArVYP2j5LIwbCDUzOHIFBuNoKmTE6uLMevM5rfK6kO8DYX7Kp2tDswePmOKiONzOpaiNzDZ0Tg4HxGqke2O20mJ0rXSADIOA11PFBB8EYDM265xsWlcsjZzD3vf0jWEsZ2nW0HqsXGT985BstmcKjlbI6Rt7WA+pXSyWm5tI1OliVm7Lm0Mpvbj9F0bF7LTYnVCCnIaSC5zjwawcXH3Gnig+6HFYoHtfEbOabg5Cbe62mObcvrWhs8peG8B0YH0WRttu4NFJ0cdSZXC2fM0sAJF9DzUYGBOHGVo8roJJs/vBnomFlNLIxhN8vRhwv4XW6g3xV7CHGZzhfg+JtiPRQaPCLdqUkeH9V2vwy2maTyP8AuoPUmxO0v2jRRVJZkL73Hi0lpI8DZb1efdlt689BSx00VNG9sYIDnFwJuSbm2nNbSPfrVtcDJTUxYe55YbeDi4j3Cou5Fqdl9pIsQp2zw9l1wQSCWuHFpI0K2yAiIgIiIC4IuuUQanEcOvqFoJoi1TORtwtBiNIRyUWKw3h0JkiNu5UrNTOjuHCy9I4tShwIIVUbdYJYEsaqVCsLdYnyX1h2Iuhlu08Tqumlu0nQrqgbmeLd6I2G0NQXyAniQsmOQ/uZ81rsVPX9Fnsf/wBmfNBYGwG01NHg9RTvaOmc51tNTmtlN/BVfiXXmdlFyXWAH0WXs5IekIvplKzNlMQigxSCWcXiZO0u0vYXte3O3H0QbJuATUVO5s7Cxz2GQA8cpFtV8brNt24TW9LK0uikYY35dXAEghwB42I4Kxd9lbHK5ronseBTHVpB7TiRqPBUQgtbehiralks8RfkklY5hOhsQLacRoOCrRuJSt4PdwUu2ok/8fCDxvGPZhUIcNfZBkurJXDi4j/h5LreJHcc55a3Popdj0vQxxPDfwG2nZGllozjw/uv5z/RBstitjXYhI5slTHTRMALnSvDSSeDWMcRmOh8AsjbXY1lCW/u9YyqaTZwaWlzTx1DSQWnvWhdjIPGP+b+oXwcXtwjZ6kn6WQXruW2lpaTDMlRUwxP6eR2V7w11jlsbHyVhU22tDKQGVlOSTYDpW6n1K8jnFyST0cfs7/UuHYiTxjj9n/6kHtIFcqpf2fNoZainqIpDdkDo+j1Jyh4fdouTp1QQPEq2kBERAREQFw5oPFcogjuN4Y3WyhGKYS11wQrTqKUPGqj2J7Lk3LDdRVD7X4C2JjiwKB0UuV4Kv3G9mi4Frx8lXONbCiG7wqITXyZnkrPc21JrpqsWjc0TjP2c2qkG1UrDEOj4aIjTbPD7x35SsMzFshc3jmNl34Q4gut8K2mwmy/2nXsp82UOzOcfwt1NkGZPUudQkv7RaeAtzW03ObvY8VnkdUX6GANu0Gxe518rb8hYErJ3mYKyh6Wni7LMgF+OtitVuu23fhcz3jo3RygNfG9xaTY3a5pANiLn3QZe8yBsbAxosGzvaNeTQ5oHsAoNQsvNGO97B8wppvKqOkDX2sXzPeRfQZhew8lq9jdjJ61z5422hpjnkkdoOr1sjR/E6w4e6DJ24jysibfi9xt6f7/AFXOwG72bFpSyNzYoo2tMkjm5rF3BrRzcddL2AHv17dm7obcC17vW4BUo3R7yIMLMsNUHCOXI8SNBdlcGhpDmjUgi2o7vFBpN5O7KXB+jf0omhkJaHhgYWvAvlcLniNQfAqDdK7vKs3e/vNjxXo4aYO6CJxeXuGUvfbKLN4hoBPHU34CyrTKgnm6rdt9sPkdNK5kEOUOyWzuc65DQToBYEk+S229jdJHhkLamllkMecMeyQhxBdfK5rgBcXFiLcwtNus3gyYXM9ohdPHPbNGzt5m3yuZobmxII5+i2G9XebLiWWn/d5KaJjs5bLpI91iGlwsLNFzYc7+CCY/s3RWpqt3fMwezL/5lcaqr9nanth0zviqXfysYFaqAiIgIiICIiAumeoy8iV3IgjOJ17XXu1Q3H6ITMLQOKs2pwxknFo9FHcRwDL2VFed8U2Ama8lo0JWmxOkdCzI/jdeg6mntxCpjeNDaa4GmqqI7hYHXv3Ls2e2gloKllRAQHxm+uoIOhaRzBC+MMtlf5LAsgnW3G0b66I1ErWtfKWGzeAAFgB7KGUNM6R7Wsa5xuNGgk2vrwW6xk2pYm+X0Vs/s+YTTuo6iWzXT5yx1+LWZQW27gSXa+CCvd4osyEeLvkG2Up3Y7YxR4bVUMl2SvMjojlOWTO1oLcw4OGXny8lEd4b79Dfj1/K2iwtkK2Z08bDJJ0bWvs0uOTRp0tw4lB2bZg9Kxp5Rn5uPtwVp7itkaeSKWrlY2SUSmJucBwja1jDcA6Zjm49wCq3a4l1TqBpG0C3dc2+qle7LDMUfLM7DZWxR3AkfKLxFwAs3Jldd4B4gad/JBn7/wDAKaCankhYyOWUSdI1gDQQ3LleWjS93OF+dvBVIWKVbfYdWwVjxiLi+VwzB98zXsubGPQWaDcZbC3co4GILm/Z1oILVUhymoDmtF+02Ii92jkC7ifwhfX7RBhIpQMv7wC+9rZhFYdrnbNwv4qI7sd39TiEjpop3U0cRy9Ky+YuNiWNAI5HU3twWNvF2HmwyoHSymdswLmyuvmdlsHNfcnrC458CgtrcLT5cKB+OeV3zDf8qsZQjczDlwen/EZHe8jlN0BERAREQEREBERB8SMuNDZaXEMPm/hN1vUQVxiUEo0c0qI41s22oBDwrvnawiz8p81G8XwOF1yxwBUV5u2iwYUbi1vMFfGwEUDqsCoIDbG1+F1O9vdhpp+tFZxCgH/4arabmO1ud1Udu2BANm8M7reXJazZ3E5YJ2GGWSMuc1rsji27SdWm3ELsx2TsDuuvrZzBJpndKxhLIiHOdwAtrxQbXb6Ql8Q8HfMgfopFsRsGY6H7TlcTmdkijHAtJLHPcfO4A8LqKbZTZpY/yfVylex21lQ7DDSPgJgjlBZNqA3XMYj8XEkd3sgj20bs1U7TkwfLl/zmrU3U7waOlpH09VKIXxyyOBcDZ7XuLgQQOI4W8B6VTjpBqJCO8ajnoOCwHyl1szr20F9beAvyQS3entnFilU10IIiiZka52heSSXOtyF7AKGXHeF9nT+NvsF9ECws93oB/RBZG63elDhsL6eoZIWF5kY6MBxBIAc1zSR3XB8Vo94u3f2rO1zWFkUQLY2u7Rvq5zuQJsNOQCifq4rkDz4c7oPT27KLLhVGP8EH3JP6qTrU7JQdHQ0rbWtTxf8AwCtsgIiICIiAiIgIiICIiDFqaAP7wtHXbMvPYddSZEFdVeHSRdoOWkxWxjf35SrbkkbwcR6rSYps3S1AIIyk82G3yUV5IxN93eV/qrY2E2po/sWWlc9sdSA+zXCxkzdktPMrdYnuBp5JC9tW9oPLKCtfi+5+koKaSoFRI98Qu0GwBPBVFXbSD75o/AP1KtB2I082zlLHBI0Oje1srAQH5+uX3bx6x1vwVU49OHzEj4R8gVYY2GjoMPo6jNmmqm53nk1paHta0erboIhVRZ6h4PxHh4C9vksIX8P/AFHtw4LOz3lcTxu+/s5YYag4Err6OI8rD9F8kn4ne5Xc2NfVRSuYbPY5pOtnNLTbvs7koLe3fbn6Wejjnq+kkdM3M1okcxrGns9k6utrrprwVe7ZbMigrZqdri5jcpYSbnK8ZgD4jgpBs7vhqKOkbTiKOQsFo3uJGUcgWjtW5ahRh+ISVlT0szi6SaVuY8OYAAHIAaAKj0/hceWGJvwxsHs0BZS4aLLlAREQEREBERAREQEREBcELlEGJUYa1/Mha2fA3jsPut6iCF1cM0faa63eNQohttW5qSVmbrEaDvsrjWDXYHBOPvYY3+bRf34oPH4YHSAuvbgSNSBYgm3gpph2KSzQNp3VDJoqa4icGlpaHW6pzAEgWFr8Fdzt1eGFxcaKO58X29sygO8zDabD5I46WFkQkheXBo49awJ8eKCsWs6zj4O/VdIasqJmh/KVPMM3J1c0AkfLFG9zczY3BxOuoDnDRpPkbIONyVDDJWyGUNc9keaJrtdbgOcAeYFvdTHfjJD+4ta/L0xlaYviAHbPfltofMKk5IZKaVzTmjkieWmziHNc02Ni3X1C+ayqfK7NI973fE9xcfK7igxg1bvZalz1dK34qiMemZq1DWqU7uoc2I0o7pb+wLj9FB6SREVBERAREQEREBERAREQEREBERBizsk/hK1tVWTs/gJ8tVvEQQ6XaxzdDceeiqbexjJnqYXA3HRZPXMTY+69BVOHRyi0kbXeYCi+L7qqGpvdj2c+o8ixHAi97IKEgYb6cRqB4ggq6m74YOiB6CbprdizQ3Nz+8Jtlv6+CyItztCO10zvOS30AWZFurw9vGAu/M95/VBRmJwSTyyTSOjDpHueeu3iSTYC6w/s0W1liFvxXv8AJeio93uHt4UkXqC76lZ0Oy1Izs0sA8omf0QeZo6RpNs7fQF3yAU23T4I84kx4a4sia9xcWOaNRlHa5klXhHQxt7MbB5NA+gXegIiICIiAiIgIiICIiAiIgIiICIiAiIgIiICIiAiIgIiICIiAiIg/9k="/>
          <p:cNvSpPr>
            <a:spLocks noChangeAspect="1" noChangeArrowheads="1"/>
          </p:cNvSpPr>
          <p:nvPr/>
        </p:nvSpPr>
        <p:spPr bwMode="auto">
          <a:xfrm>
            <a:off x="63500" y="-927100"/>
            <a:ext cx="1905000" cy="190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50" name="AutoShape 6" descr="data:image/jpeg;base64,/9j/4AAQSkZJRgABAQAAAQABAAD/2wCEAAkGBhQQERQUERITFRUUFBYXGBgVFhcVGBgXFxkVFBUVFxUXHCYeFxkjGRUUHy8gJCcpLSwsFR8xNTAqNSYrLCkBCQoKDgwNDwwPFCkYFBgpKSkpKSkpKSkpKSkpKSkpKSkpKSkpKSkpKSkpKSkpKSkpKSkpKSkpKSkpKSkpKSkpKf/AABEIAMgAyAMBIgACEQEDEQH/xAAcAAEAAgIDAQAAAAAAAAAAAAAABgcEBQEDCAL/xABCEAABAwIDBAgDBQUHBQEAAAABAAIDBBEFEiEGBzFBEyIyUWFxgZFSobEVI2JywQgUQqLRM1NjwtLh8BckJZKyFv/EABUBAQEAAAAAAAAAAAAAAAAAAAAB/8QAFhEBAQEAAAAAAAAAAAAAAAAAAAER/9oADAMBAAIRAxEAPwC8UREBERAREQEREBERAREQEREBERAREQEREBERAREQEREBERAREQfL3WBPcFT+0W+51PUPiZFcNNlblWeo78p+i8uYtC19ZOXcpCgmf/Xub+5XLt/Mx4RKsairaHkAcFw2p/CfZBaVHvvnL25o9CQDr3q5cJxETxNeOYF15PbVHk0qU4LvHqqYBrNQLcbqD0oi1GzWOCqgY8kZiNQtuqCIiAiIgIiICIiAiIgIiICIiAiIgIiIMfEDaJ/5T9F5arX3qJz/AIjvqvUWLH7mT8hXlaV15Zvzu+pQazDrGZ90rMYDXkBvBdeHf2r1r67+0d5oNk3FHkdVhX02uk+ArtdXdFC3KBdZUEVS+PpBA8s+Kxsg2FFtBWRM+7kLR3BW5uk2vknicyqf1gdCe5UJ9vkaWW1wGtqah+Sma4u/CbfNQeqxWsvbO33C715YxesrKVwEpkY7l1ivR2x87n0UDnuzOLBcqjcoiICIiAiIgIiICIiAiIgIiICIiDBxt1qeX8hXlLP95Kfxu+pXqjaR+WlmP4CvJzZdZD+J31KDb7ObOiRjpCdXXt9FEsQbaVw7it7sziz252A6a+l1Lt0+wsOI1M759RGdG+J5oIM0NBh6TsZ25vy3F/krw3g7SQU9HE2mLCMtiB8IAtayrHe3gjKOrMMfZAB91pKZxdSOuTppqb6IOl2KQuJLo9SVl4VtYaV+aBlj5FaXB2gzMDuF1usVxYMlLRGwjTVB3Ytti6qOaVhc7yK2+EbzqunYGRuc1o4C11HnYxHY9Vl/BdEuNgjqtAKgvndhvNkrpHQ1GUENu1x6t/BWWJmng4e4XkSj2icAA1gzX4t4nw0WwqsUq4LOf0sebVpJcEHq5FBNz2NzVdCXTyGQtkLWuPGwA0Pep2qCIiAiIgIiICIiAsepqsnJZC66iMOaboNc7HWjkuWY8wrUV9PY6LXkKLhvG2mayke1p4grzXDLcO9VbO8uUiF3kqchf1SqjKwN1nu8lstm9s58OqXvgOjzZzTwI7/ArVYP2j5LIwbCDUzOHIFBuNoKmTE6uLMevM5rfK6kO8DYX7Kp2tDswePmOKiONzOpaiNzDZ0Tg4HxGqke2O20mJ0rXSADIOA11PFBB8EYDM265xsWlcsjZzD3vf0jWEsZ2nW0HqsXGT985BstmcKjlbI6Rt7WA+pXSyWm5tI1OliVm7Lm0Mpvbj9F0bF7LTYnVCCnIaSC5zjwawcXH3Gnig+6HFYoHtfEbOabg5Cbe62mObcvrWhs8peG8B0YH0WRttu4NFJ0cdSZXC2fM0sAJF9DzUYGBOHGVo8roJJs/vBnomFlNLIxhN8vRhwv4XW6g3xV7CHGZzhfg+JtiPRQaPCLdqUkeH9V2vwy2maTyP8AuoPUmxO0v2jRRVJZkL73Hi0lpI8DZb1efdlt689BSx00VNG9sYIDnFwJuSbm2nNbSPfrVtcDJTUxYe55YbeDi4j3Cou5Fqdl9pIsQp2zw9l1wQSCWuHFpI0K2yAiIgIiIC4IuuUQanEcOvqFoJoi1TORtwtBiNIRyUWKw3h0JkiNu5UrNTOjuHCy9I4tShwIIVUbdYJYEsaqVCsLdYnyX1h2Iuhlu08Tqumlu0nQrqgbmeLd6I2G0NQXyAniQsmOQ/uZ81rsVPX9Fnsf/wBmfNBYGwG01NHg9RTvaOmc51tNTmtlN/BVfiXXmdlFyXWAH0WXs5IekIvplKzNlMQigxSCWcXiZO0u0vYXte3O3H0QbJuATUVO5s7Cxz2GQA8cpFtV8brNt24TW9LK0uikYY35dXAEghwB42I4Kxd9lbHK5ronseBTHVpB7TiRqPBUQgtbehiralks8RfkklY5hOhsQLacRoOCrRuJSt4PdwUu2ok/8fCDxvGPZhUIcNfZBkurJXDi4j/h5LreJHcc55a3Popdj0vQxxPDfwG2nZGllozjw/uv5z/RBstitjXYhI5slTHTRMALnSvDSSeDWMcRmOh8AsjbXY1lCW/u9YyqaTZwaWlzTx1DSQWnvWhdjIPGP+b+oXwcXtwjZ6kn6WQXruW2lpaTDMlRUwxP6eR2V7w11jlsbHyVhU22tDKQGVlOSTYDpW6n1K8jnFyST0cfs7/UuHYiTxjj9n/6kHtIFcqpf2fNoZainqIpDdkDo+j1Jyh4fdouTp1QQPEq2kBERAREQFw5oPFcogjuN4Y3WyhGKYS11wQrTqKUPGqj2J7Lk3LDdRVD7X4C2JjiwKB0UuV4Kv3G9mi4Frx8lXONbCiG7wqITXyZnkrPc21JrpqsWjc0TjP2c2qkG1UrDEOj4aIjTbPD7x35SsMzFshc3jmNl34Q4gut8K2mwmy/2nXsp82UOzOcfwt1NkGZPUudQkv7RaeAtzW03ObvY8VnkdUX6GANu0Gxe518rb8hYErJ3mYKyh6Wni7LMgF+OtitVuu23fhcz3jo3RygNfG9xaTY3a5pANiLn3QZe8yBsbAxosGzvaNeTQ5oHsAoNQsvNGO97B8wppvKqOkDX2sXzPeRfQZhew8lq9jdjJ61z5422hpjnkkdoOr1sjR/E6w4e6DJ24jysibfi9xt6f7/AFXOwG72bFpSyNzYoo2tMkjm5rF3BrRzcddL2AHv17dm7obcC17vW4BUo3R7yIMLMsNUHCOXI8SNBdlcGhpDmjUgi2o7vFBpN5O7KXB+jf0omhkJaHhgYWvAvlcLniNQfAqDdK7vKs3e/vNjxXo4aYO6CJxeXuGUvfbKLN4hoBPHU34CyrTKgnm6rdt9sPkdNK5kEOUOyWzuc65DQToBYEk+S229jdJHhkLamllkMecMeyQhxBdfK5rgBcXFiLcwtNus3gyYXM9ohdPHPbNGzt5m3yuZobmxII5+i2G9XebLiWWn/d5KaJjs5bLpI91iGlwsLNFzYc7+CCY/s3RWpqt3fMwezL/5lcaqr9nanth0zviqXfysYFaqAiIgIiICIiAumeoy8iV3IgjOJ17XXu1Q3H6ITMLQOKs2pwxknFo9FHcRwDL2VFed8U2Ama8lo0JWmxOkdCzI/jdeg6mntxCpjeNDaa4GmqqI7hYHXv3Ls2e2gloKllRAQHxm+uoIOhaRzBC+MMtlf5LAsgnW3G0b66I1ErWtfKWGzeAAFgB7KGUNM6R7Wsa5xuNGgk2vrwW6xk2pYm+X0Vs/s+YTTuo6iWzXT5yx1+LWZQW27gSXa+CCvd4osyEeLvkG2Up3Y7YxR4bVUMl2SvMjojlOWTO1oLcw4OGXny8lEd4b79Dfj1/K2iwtkK2Z08bDJJ0bWvs0uOTRp0tw4lB2bZg9Kxp5Rn5uPtwVp7itkaeSKWrlY2SUSmJucBwja1jDcA6Zjm49wCq3a4l1TqBpG0C3dc2+qle7LDMUfLM7DZWxR3AkfKLxFwAs3Jldd4B4gad/JBn7/wDAKaCankhYyOWUSdI1gDQQ3LleWjS93OF+dvBVIWKVbfYdWwVjxiLi+VwzB98zXsubGPQWaDcZbC3co4GILm/Z1oILVUhymoDmtF+02Ii92jkC7ifwhfX7RBhIpQMv7wC+9rZhFYdrnbNwv4qI7sd39TiEjpop3U0cRy9Ky+YuNiWNAI5HU3twWNvF2HmwyoHSymdswLmyuvmdlsHNfcnrC458CgtrcLT5cKB+OeV3zDf8qsZQjczDlwen/EZHe8jlN0BERAREQEREBERB8SMuNDZaXEMPm/hN1vUQVxiUEo0c0qI41s22oBDwrvnawiz8p81G8XwOF1yxwBUV5u2iwYUbi1vMFfGwEUDqsCoIDbG1+F1O9vdhpp+tFZxCgH/4arabmO1ud1Udu2BANm8M7reXJazZ3E5YJ2GGWSMuc1rsji27SdWm3ELsx2TsDuuvrZzBJpndKxhLIiHOdwAtrxQbXb6Ql8Q8HfMgfopFsRsGY6H7TlcTmdkijHAtJLHPcfO4A8LqKbZTZpY/yfVylex21lQ7DDSPgJgjlBZNqA3XMYj8XEkd3sgj20bs1U7TkwfLl/zmrU3U7waOlpH09VKIXxyyOBcDZ7XuLgQQOI4W8B6VTjpBqJCO8ajnoOCwHyl1szr20F9beAvyQS3entnFilU10IIiiZka52heSSXOtyF7AKGXHeF9nT+NvsF9ECws93oB/RBZG63elDhsL6eoZIWF5kY6MBxBIAc1zSR3XB8Vo94u3f2rO1zWFkUQLY2u7Rvq5zuQJsNOQCifq4rkDz4c7oPT27KLLhVGP8EH3JP6qTrU7JQdHQ0rbWtTxf8AwCtsgIiICIiAiIgIiICIiDFqaAP7wtHXbMvPYddSZEFdVeHSRdoOWkxWxjf35SrbkkbwcR6rSYps3S1AIIyk82G3yUV5IxN93eV/qrY2E2po/sWWlc9sdSA+zXCxkzdktPMrdYnuBp5JC9tW9oPLKCtfi+5+koKaSoFRI98Qu0GwBPBVFXbSD75o/AP1KtB2I082zlLHBI0Oje1srAQH5+uX3bx6x1vwVU49OHzEj4R8gVYY2GjoMPo6jNmmqm53nk1paHta0erboIhVRZ6h4PxHh4C9vksIX8P/AFHtw4LOz3lcTxu+/s5YYag4Err6OI8rD9F8kn4ne5Xc2NfVRSuYbPY5pOtnNLTbvs7koLe3fbn6Wejjnq+kkdM3M1okcxrGns9k6utrrprwVe7ZbMigrZqdri5jcpYSbnK8ZgD4jgpBs7vhqKOkbTiKOQsFo3uJGUcgWjtW5ahRh+ISVlT0szi6SaVuY8OYAAHIAaAKj0/hceWGJvwxsHs0BZS4aLLlAREQEREBERAREQEREBcELlEGJUYa1/Mha2fA3jsPut6iCF1cM0faa63eNQohttW5qSVmbrEaDvsrjWDXYHBOPvYY3+bRf34oPH4YHSAuvbgSNSBYgm3gpph2KSzQNp3VDJoqa4icGlpaHW6pzAEgWFr8Fdzt1eGFxcaKO58X29sygO8zDabD5I46WFkQkheXBo49awJ8eKCsWs6zj4O/VdIasqJmh/KVPMM3J1c0AkfLFG9zczY3BxOuoDnDRpPkbIONyVDDJWyGUNc9keaJrtdbgOcAeYFvdTHfjJD+4ta/L0xlaYviAHbPfltofMKk5IZKaVzTmjkieWmziHNc02Ni3X1C+ayqfK7NI973fE9xcfK7igxg1bvZalz1dK34qiMemZq1DWqU7uoc2I0o7pb+wLj9FB6SREVBERAREQEREBERAREQEREBERBizsk/hK1tVWTs/gJ8tVvEQQ6XaxzdDceeiqbexjJnqYXA3HRZPXMTY+69BVOHRyi0kbXeYCi+L7qqGpvdj2c+o8ixHAi97IKEgYb6cRqB4ggq6m74YOiB6CbprdizQ3Nz+8Jtlv6+CyItztCO10zvOS30AWZFurw9vGAu/M95/VBRmJwSTyyTSOjDpHueeu3iSTYC6w/s0W1liFvxXv8AJeio93uHt4UkXqC76lZ0Oy1Izs0sA8omf0QeZo6RpNs7fQF3yAU23T4I84kx4a4sia9xcWOaNRlHa5klXhHQxt7MbB5NA+gXegIiICIiAiIgIiICIiAiIgIiICIiAiIgIiICIiAiIgIiICIiAiIg/9k="/>
          <p:cNvSpPr>
            <a:spLocks noChangeAspect="1" noChangeArrowheads="1"/>
          </p:cNvSpPr>
          <p:nvPr/>
        </p:nvSpPr>
        <p:spPr bwMode="auto">
          <a:xfrm>
            <a:off x="63500" y="-927100"/>
            <a:ext cx="1905000" cy="190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6152" name="Picture 8" descr="http://playgamesformoney.net/wp-content/uploads/2011/08/domin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4" y="4149080"/>
            <a:ext cx="1296144" cy="13013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82617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80920" cy="100811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n-GB" sz="4000" dirty="0" smtClean="0">
                <a:latin typeface="Calibri" pitchFamily="34" charset="0"/>
              </a:rPr>
              <a:t>Thomas Aquinas said....</a:t>
            </a:r>
            <a:endParaRPr lang="en-GB" sz="4000" dirty="0" smtClean="0">
              <a:latin typeface="Comic Sans MS" pitchFamily="6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24744"/>
            <a:ext cx="8424936" cy="5472608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80000"/>
              </a:lnSpc>
              <a:buNone/>
            </a:pPr>
            <a:endParaRPr lang="en-GB" sz="3400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GB" sz="3400" dirty="0" smtClean="0">
                <a:latin typeface="Calibri" pitchFamily="34" charset="0"/>
              </a:rPr>
              <a:t>Aquinas said that you could use evidence in the world around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GB" sz="3400" dirty="0" smtClean="0">
                <a:latin typeface="Calibri" pitchFamily="34" charset="0"/>
              </a:rPr>
              <a:t>you To prove that God existed. The laws of nature works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GB" sz="3400" dirty="0" smtClean="0">
                <a:latin typeface="Calibri" pitchFamily="34" charset="0"/>
              </a:rPr>
              <a:t>according to the idea of cause and effect. All things change and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GB" sz="3400" dirty="0" smtClean="0">
                <a:latin typeface="Calibri" pitchFamily="34" charset="0"/>
              </a:rPr>
              <a:t>each change has a cause.</a:t>
            </a:r>
          </a:p>
          <a:p>
            <a:pPr eaLnBrk="1" hangingPunct="1">
              <a:lnSpc>
                <a:spcPct val="80000"/>
              </a:lnSpc>
              <a:buNone/>
            </a:pPr>
            <a:endParaRPr lang="en-GB" sz="3400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GB" sz="3400" dirty="0" smtClean="0">
                <a:latin typeface="Calibri" pitchFamily="34" charset="0"/>
              </a:rPr>
              <a:t>If we trace the causes of the universe back we must eventually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GB" sz="3400" dirty="0" smtClean="0">
                <a:latin typeface="Calibri" pitchFamily="34" charset="0"/>
              </a:rPr>
              <a:t>come to a First Cause. He said that if there is a point when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GB" sz="3400" dirty="0" smtClean="0">
                <a:latin typeface="Calibri" pitchFamily="34" charset="0"/>
              </a:rPr>
              <a:t>nothing existed – something separate must have been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GB" sz="3400" dirty="0" smtClean="0">
                <a:latin typeface="Calibri" pitchFamily="34" charset="0"/>
              </a:rPr>
              <a:t>responsible for the origins/creation of the universe.</a:t>
            </a:r>
          </a:p>
          <a:p>
            <a:pPr>
              <a:lnSpc>
                <a:spcPct val="80000"/>
              </a:lnSpc>
              <a:buNone/>
            </a:pPr>
            <a:endParaRPr lang="en-GB" sz="3400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GB" sz="3400" dirty="0" smtClean="0">
                <a:latin typeface="Calibri" pitchFamily="34" charset="0"/>
              </a:rPr>
              <a:t>Aquinas stated that the cause of the universe must be something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GB" sz="3400" dirty="0" smtClean="0">
                <a:latin typeface="Calibri" pitchFamily="34" charset="0"/>
              </a:rPr>
              <a:t>That was not caused by anything else (as nothing existed) and is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GB" sz="3400" dirty="0" smtClean="0">
                <a:latin typeface="Calibri" pitchFamily="34" charset="0"/>
              </a:rPr>
              <a:t>completely eternal (has no cause) that something he said was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GB" sz="3400" dirty="0" smtClean="0">
                <a:latin typeface="Calibri" pitchFamily="34" charset="0"/>
              </a:rPr>
              <a:t>God.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3400" b="1" dirty="0" smtClean="0">
              <a:latin typeface="Comic Sans MS" pitchFamily="64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GB" sz="3400" b="1" dirty="0" smtClean="0">
                <a:latin typeface="Calibri" pitchFamily="34" charset="0"/>
              </a:rPr>
              <a:t>He said that God was a necessary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GB" sz="3400" b="1" dirty="0" smtClean="0">
                <a:latin typeface="Calibri" pitchFamily="34" charset="0"/>
              </a:rPr>
              <a:t> being.</a:t>
            </a:r>
          </a:p>
        </p:txBody>
      </p:sp>
      <p:sp>
        <p:nvSpPr>
          <p:cNvPr id="4098" name="AutoShape 2" descr="data:image/jpeg;base64,/9j/4AAQSkZJRgABAQAAAQABAAD/2wCEAAkGBhMSERUUEhMVFRUWGBoXGBcYGBoaGhoYGhwYGBgXHBgfGycfFxkmGRUWHy8iIycpLCwsGCAxNTAqNSYrLCkBCQoKDgwOGg8PGiwcHBwsKSwpLCwsLCwpLCwsLCwsLCksKSwsLCwpLCwsLCwsLCwsKSwsLCwsLCwsKSwsKSwpLP/AABEIAKgBLAMBIgACEQEDEQH/xAAbAAACAwEBAQAAAAAAAAAAAAAEBQACAwEGB//EAD0QAAECBAQDBgUCBAUFAQAAAAECEQADITEEEkFRBWFxEyKBkaHwMkKxwdEGUhQj4fEVM2JykkNTotLigv/EABcBAQEBAQAAAAAAAAAAAAAAAAECAAP/xAAdEQEBAQACAwEBAAAAAAAAAAAAARECIRIxQVFh/9oADAMBAAIRAxEAPwD4hFgffu8VEdiguIPk4lKqKYOXIsgnUj/tq5inQQvBi4MVGFzuHKS7AkCpBDEddxzDiCsLlKGnDugd1/iG+XcVtvFOGTTmCTUAuBUtuQ3IeggvFITO+FVgA7kjQAHb4WfmLxcYLiJq5asyapNEtVJToOtAY2l5JgS3Nk6pIDkBzVB26wNLWqUWNUvVOh6bHnzjVMlu9KLj9rsQb+IpGxtbdi6WUAA7JWn4QLsdxR9TAs+WUOli3lXd/mFH8IZS8WJgyF8qqlFaGgcc6c7wRw7Dyc6RPJ7PRYA+hNC+hjYxZw7E5VNld7s1RT8HxhxPlfCtJqAaMwqS1RW5PK+8K8XhCmYAh79zo9CNwXhrh5qsxTNIzOc4LX/dT3r0ZA7hQCopWxJBvv1rWsZHBGVN7wYG42LVHIEFwdlco0VKKC4fLo30pbwg84cTZLUBAv0PdPUFx0MVFe4ATh3QRlctZq7ipvRrVoIFwymKXFQQQ2pdqjcFz4w6l9n2QSEntUFzqNrDnrC+VMyTcxAUAyspLcupakaxLdaM2Ye2IcC24gWT/mOwsaAPUKY6PV49Dj8aiYkFMpKHUD3dAR1s48zCXES8qxVwDbYUF9OmkGAukSSVgAG5bwf0cQ+TjVSkqyqZ0ANzIZiL1r0g3h0yQhDse2C0s7ZWPeII1gTi88qzKoHZ2sPjJoBSoHKjReZATYeWMhLAup9fb8ucFY2QCUJDgtXRhY35k/8AGCMDw5S2ADhNVNtQfcReentpisobN3QK0dxcmgYHzMc1EEyR3sxqHJ8NKvBeD4ctdA5Us01IYvR93avKDMfwhUmZ2SmuCzghvC97w84BwxSl5gTS1QLVc6OBXyjSaZNIFcLXLdK0AKVdhZAoS41LnygXiiciQcpSCwT3RYWFwcwcnrHquMzglZUolwe89m0EeW4vilTVGwTcJBoKXAuBT6RrGJJmZwBcgDZrU6vBuEwgKVFScoGouCCKAk3dw4jfC4UO5qMtTY7XbyEdxCSpwkpABdrj/c7XqSOsQWWIm1pRhQaITobd0lr3EXxmPTNlCUJacyS5makc9vraBhhTMORLhIJJ3UaetbO0ep/T/CkIQuaVSUKlAkIm97MSClm1WBXVi0OM89iMNKGQoQygmoUQzj51UISkD6GAv4kLdI7yiwcpcE0YJAFKgVua7kRaapU1RCe7LdiWfepap16RirEiWCmUG0Us3NwQNAIK2s1SUyVOSFrFgPhHMnWunKp0icX4vNxSwucrMoAJfkKD0jaXKzpdaqDuuXa9Ga7e+WCpuQlMoKzWzfNzYM6OrwAw/T3YypgOKBym6B8RGj17td6wLx6QlcxS5KSJYNOQ0c7wIcKEn+YXP7Umviqw0s8bDjUwSzKSwln5RaluZMDFmWJHTHHjMjR2LgRMkZlRFkiJlgnBtmqA3O3np1hZYylIuMpflzcdf6RJc4guDUN4tZ9z1jKdNcv9b0tWOpV0HSGNTqRjETUBMxIBGYlbl1OXqH0r8LdDpnOwhl1TZgS1Un8vSkLUn3r4bw1wXFCkEKUFC5Gp9KHxjpKFUpCi6RlXWu/Ll6xthcSXIIcM7H6Pu8PMRwyWcIFJATMJBfMHym1AT6wiUC7TAQQ7lhb8A184u8Rr1n6T4Xg5xUnFTTLB/wAsgUCibnQDmwgb9WcARhp5lypmegKViyqfCdDqx8IU8NnJl5TMTnSlRdAJBKWNS32/rBypyJjAjuFyk/t2r5xvFluGY3KzXFGIBalaRMLnlqLpcEu+hTs0XmcPKCk5wp2AbUhiQRoaBt49Pi8elOFTJQJan72cCqT+wlrfmGRtx5nH4fKorTVKhUAaUtZi0Un4AqqEuANfr733hrg0Z0FCv/z5uzwTwnikyShcoJSyxlLgOz0PK8NmnkF4CUmUtCwlOYEF0uQxcNt+IUYmWy+RG3urjaGWDwqpc5aVhiDUNX3UR2bhwlac1ACQKbu3WJwF2Ckso7ZkG3I+3gjHJpV7h2qzfZj6x6LiiZZRLTKJYDUAHMQ56iE/EMOSe6d6e+XvdzoMcICy1bDR6mp+pTygQyiASVEZO813JoByN4by8H/JDJvVt/bDzgNWHOXKwBNW6/WmbpmETYYEwWHVMU5JVm7ocXGh+5h/OIlIEtO3meZ6xOE4IITmNmBHmX98oD4lMUBmZyosB790hzIv0H4zwZfcSpaQJic7uD4lrGljyhKAMnZBKGCic3zG9Af2UJ5mCpxLEEudTWlrA0FC3IPvGaZOdkSwH3FmejV5eURWgVQc9wnSumrHmG8oxGE7RkB2D6irM5NHYH8w5xn6fmSmQtOUG4J7zvqNBfrSKrmJlJAZthZ2YOwsOd40g1MJhkJAzFgWBUXYAttWzmgeF36jlS0YiYUTSuSC0u4Kh0oQz60jPE4sqqxcUZ2CW5b9XflAYwiphdwxDWsOXk8agLOmGYwSGSKBI8yS1DWHHBv0oucuWjJmVMfKHYd27kHSNcKJUsd9y4IDXcNsG5tesK1cYUgvKUQQbhxWruXc0a/pBme2bcU4UuTOKJ5y5KABmtYQNihlSCjuhV1A1IYXI0vQPzgLHYxc1RUtTk8yfGLIlqKWeiXAuSXI0s1R7aJqoDmUjMxcpjmWAM2iZYuY48AcBiwVFI2lynHxJfYlvUhvXSMyyVQYWyWAJ6WIs19i/KBhhlJYkEVobh+opDCRMkkTe1Ks7MkpAZwavrFSEtMu5i17ltLP0jeXJJ+EhXQsf+Jv4CLSsOpSghKVZjZLG7bbw4A6BrYjQP58o1SpmIuKsPN/tHUYc6aUvrDLCfpudMlLmoQVoT8SgCSnrs8VIwmVxRcyYHKUKUwcDKjYBQoBY1pDZeGK0krSWtmFRm3CnY+7x5OQtSaOQCQ4vvdNjfXeHGD4wyAnMwL90/CTpuR6x0439DSdgVIL3Dvs3vfnFpAUapoNRYHlyPoYY4eeDTfQmvUH5hbnDTDYsiV2RS8srC1AUU4G9/OOsko0swk8HuKDp9QX/L1hlheHrOcpGZISVKqA6XvX5q6dd4XTJeY5i5c/Fu+ijvzhjglt3VX2g8Wa4aSM6XLB3zbc/sYK4ngGUVIOYWcfVtNDBAXnlplkJZL5SAAXOhNyIPlFC0pTkykBlVdzvy2jKnfRXh8ChSVTDVYsKu4oT0p6x3iAKkooDl5Dy3uYZ4LAhJImOxJtv7aMJuDdChShp0ibEgpktxQM5Nqe7CMsRIGc912Sb72B8yIaJw/dFLN7aJ/DOomhqBXkXP0jX0wrhq5SQQpGajDX+0KZXDkzZ6sxYJqOaj7bwh5hZplKSoAFQ0b37EcxZAzLaqnOnXwgxUhLxNbDKLC8I5sw1J1s4+FNHPkT4sN4eTsMT3i1T0JJ9+sLMTg/5mQLBFHUmoJ0b6NyMatuleJSnMRLzNoV8xY71jsrDqSxSGN36Ufmb9ILOFCHBPeDgk6EON4ExU9muA4BO45C+ojTi1qnEeIlz3sy7kqrtc/eEk2YpRsSTq7FvG1G10eD8Tg0qmHswoIamb89axWeJckV+IGl68+YrBYnWOH4cS5Ulh10G+hsI1xE+WlP8vvHepALan5oFUqfPdhlQxIuBpyteHH6aEiTMBnpMxGUuzedS0BeRn4pdlWs1QA+w0MYyZCl2BPhbxNHh9xCXJ7RSkIzhzlcgJAdwMxp5PaNeC8SlicgTklaHrLl90EVpm9imkT4tpAvBNm7RYSQHCQ5c/tYfB4xklYdOgseYd9vzHpP1FwIZ+1l5ZUpZ7oUoOA+teevrCZsOgC81XJwl/FvvBeOMAWkqUwDk7V+kbcW4RNw6gianKVJCgHBoai0bYziBmJonIwALGims+5gBZJuSesThYGORrljkDOZYnZxwExcK5QML4dnSSUqbepArTQ1iTMYSTnSFdQQQNRT7xQLGW9bnoGZudTDT/EcOcLkMk9tnftczHK1mIIvV4qRi9KJZbKSg7Go1q8GYadNSykrSrLsasC1DcaecDJloPwrKeqfG4d/KDZnD5TI7JZzMc4LXc2D5mblFSBEYlJPeT40YeIqAecN+H8dmy5KpUqapMtdFIuKaEgV8RCeXhFpUXZRalfAGtRX8RrLwhDOhQN2A331FGEVNb2LXhlTGzSivNQFAq9KbmMDw4fIXuALEdXHOPS/pfEySFIxE5cvICUZRXP4dBC4rClWSqt3GYeBrpvHTxToPhWDmFaZYYZjrYElgX+Wv0h7ikKw0zs5hBILOFPzDK+bSkChKa1L2Y+V3f0gqdPWqWlOUEJJIpdzqRFyYm1vLRmDgu/k2rwVIwZWWAJOgFSN6/aBU4zvlSEiW7OiuWjPeoNIZ4KeSaApO4qG6x0lbTSbwhcohK8veSFBlPQ6E7wf/hrZCkhSiHIG2x5wsw0lRUBfaGmFQUnpf6RFipRpQVoCafE/jZ3jIyK2Fmg7Dym8bxsrCViKv32USMH8INGi6sM6iQKOYbJwkdThaROjCr+Cc16wNj0uWFhHpJMtKD3w45QpxuGuUsEvTeNppRj8dnlCSlIATV2rXnu0LpfB1GUpSAGTfxhjNkhmEL5qiKJ8dv6xUiLSTGJYGj3YCxsL9dIwnYNRQFzLMWpR9oY/wrmlH1q3hGS5C1Bi6m00H4jp4p0umSM8v+WFAhwpTd0DSr0N7tCxGFSKgGYQ7KNq6VPWHQ4hkSpAWSlbZkgd3caVrWAZmNOTIEpCfisAXZgM121gvEysMaxDmzsEDN3aBtWNedIEMhRuGagcv5JDB6xpMxQFlNpu25csLbmAZ+IzEhIzdXJPgKNE2EwwHAzOWRLC5qg5ypsEihpytRoWzuIlJyIQEM70c8udD70g7gs7FImAImGTm7rk5Eh92sKbaQrxmEUJi860u5qCGNbjUiCzro6ExOPmLDLU7G1fYgYipFvODsbJQAkpmBTit6F7QMsJGrxzsv1tdlLoQ3jc83Fz9oFUnnBElbEM1ffSMZimJY0iCp2ccyxwqirwM48WAEdEXSIMOt1oZFQHBvyL+BrrpA5TBeIQAlPPoBrtch7xgJQf3+YcaohLO3ptGwJu7HoaWap+sM8F+mVTJCpyFJ7jZk5qsdW20jY/pGcJQmMcpLPQfeLnGjSpGKVQZmH9w7DW8NuFcbCFgzUBYbSm/vwgccGmv8L6G32O1YseDTKdwV83/MXJYLg5PFpSi5Sr0OzeGrRoiVIXYh/I2/pAI4VMZyiv1/EXVgZhug15DS9YvtJqnCKHwqcaJJ96BoN4dw+YotsCdgeu5hOnDTUNQhxRrtDDDzJoc6nemkUm6afw5cZ0uH8hvetoKwacpdJIo2rfn1gbhvEVJBdAJIY09tDGRPB+JPvaFPZtJw5QEnMHIqA7pbQhqGG2GlAocFibjQj7l9IUYZANQT4w+k4JWULIBCrNfyibcXBOHB1rDWRKDWeBMJJhrh5UceVduMDpwvKO/wAO0MRKisyXHLydMI8YiFuJljLYu/pHoJ0naFmJw16ax24uXN5/G4atCD0+kLJ8kCpMegxUoPyhXjsMEq7wrfTqI7yOFIsRPoWBzPSlGret3bTeFsyUslyTVxsG2h7OmpALJr1fwpCrFYpWgLdGjoxbM4eaig+vnSMBhpaVArWC1cpLh9mEbTsxoUk+JJb7wEuXMYgSw+hb6wExwvDMMZEyapSUTBVCMpIVWoBIYNHnV45fyhuQ1fUAUhtOw2JXJfKAhJ8B6QnKVu5WKOKPY9BEcldMFiYSbga1AgNcs17ya/6n9A8FLw41W+9D92rBPCcLhSVfxCpoTlVlKQl8/wAoPes9455pJVy9jm1LA08xGKhZ4MVgiUuApnvo0DCRyjnYpnKS50MdxN3oByf6m5iyJdfh8ni058xLNyGj/W8SQZjkaFJ2jmU7RLNhhucaJwggUK5+kXRM5xtYarBDf11i6cEG+L1jKce6C6iT5CppUVpzjBMwxWsbYbBFu6otrWh5NrBUrALZnIH+4D1hGnEsL/Txi6MVz+0XOQ2PSSuG7zFAm9RTWrqrTpBcvBAP/NLdL71BpHk0Yo7mNk4oteKlja9WnCp/7qn+ulnrtBEuUkf9U7mgjyScUpneD8PPeW5mMp6JYnMNxpT7xco3+PWImZm7ylfK7aRvLlMav5eto8xImLfL/MI6MOusMJSVagu37q+gaK1Nz8enwyEP3rdBDGXh5bAuKnk/lHmsHg1rUlKASTpVz4Q2VhwFMCprV0Oo+vpG0bD/AA0pLU8aQzkJG/vzhLgp2R8jhw13hhhpha4H1jnVTkf4YJo0MJTQlws+GUmc8cOUd+NMExRcUE2KTJscpCznNC7FqTG8/ECFeLnHdusd+MTyrCepG0ATpksfFTyjs+cRUh4X4/F9oSTfkW/pHaVxtWxc6TmOQMk7nzgLik+UhsigqlS4geeKPXx99IEmzFZDLZNSC9CfMswi5U+TLE8TQ5LJ8CBa1jAM/iMurpVTYnyd4pjeFrQoh6ip7oI8xCr+EUUqIUkgByNX6EDeNqpTQceQlBSysp0e50v9YCPF5Ve4ehVT1eFuIUpLZiCCHoQWYtVqjpApxQag1OjeDxF5K2mZ4tJ0lDzH/rGuE4zhnPaSR1DEj/xbaERnpJ1D9Yr2yGPeNvFvpE+TbTqZ+qskpckS05VHba2n0hEcaNAPKKHIbL8x56+W/KKTZDEjOjzETbpRWMGwis+eB8rR1Mk3dLv+5J8b+3iuIQs/9MjoH93iGYqxPKKfxEdxEpSCy0FJYFiCCxqD0IjHMNvrBrMAqOhUZx6D9Nfp9GIz55iZbJJGYs7aXvWIk1i0f5dQKGhev+1tBcxgFf3hjLw6AooUVKYlhYcq5ql+UdTjUgd2WkNvU/S0UwOTLUbJJatvGDJXCll3odH323jROOmKLgP4Fh6saRAVfOsDW7nwbXxEMDWRgSLqqKsPoKGCZPDkZQSUkPqRmtqBAMzES6VUq9bc3+lIh4kaZQAeX9h7aLlgN0YeUCz9AzevlB03DolqZWV6KqXuzdKNHnkTFq3Br5bW35wwwnDJkwh1EA/MosLRcow1PEkEhy5NBS8NkYabkC0yyE/uIIH0r5wrk4VCALOKd2gLHXVR59Icf4qTICRNUSk0lVYBql9PKsXEWfi+FKkkEqr/AKQaQwk4irPqNX9mA+F8NmTEmckpCUByFX3tc2jdGGOarDXz220ja2HsxSAQJZUQ1X31guQpr6wkkzfllhzy93g7BBSlBKQVKNGgVIfypjM8M8POpHncNMJPOD1TiG2iLHTjfpz/ABUcXiGhYMQnLVTH0jFE99QInxPkKxU2FeIxO8bHEhSSNYyxclKZYOdPe+IUJDfSLnSeQGZP3ML5s9+fPWOT5zeED4lByZ3DEtzEdMRrGbPenvz/AKQHOmkbAej9RSKT5x0qORr+CL/mJxebMJTMUpJUvalBRiB8J8IMYNiZwSWUVJ0e4/5D3WBxhO0cpU4FwdxUXtrGhxaQgpUllGx+7AQtKC7u4o5BY/h9qROnGE/DEfKlj/Q9NoCnYdNilXgxrbxtGxxCkFhmZy1dTZ2uRzig4m1FpzMRZgW6j7RFOAVS0/KoONFBQf6iOYHg0ydMCJYCiSwYg16O48YbYCZIXMHaqAQdLkDqoOTbWC8JMw8pUx0rYf5a0Gx3oW21pA3byvEMGqVMVKmBlJJB0Y8zAiunveC8RiiuYaqU9291gVc7Q6aH16RFLNFSARR/rzi+KQzjaz3bTpRqRESwo0pTeM5oLmpHL3rElnOWpRdSiSzVrQWEZNFy/KK+ESzoMaInkWJ8IwEWCo2sYcPnDtEukXD5ia71Fn30iYjE5VkpSEJJJSwzd1yzKU7wJh1HMMt30hmODzJjKYpHM+beWsOn4XrxC13UT1PhaNESDYB+bfeGknhMtFVnMdR+dtIb8MmJTMSpcvOgVIJKXDWBNRr8LxUiSTD8EUol6NoK12d4bYfgqUhOcspqjXxuP7QVOxCWUUnuKJZIoAOut71taMe2NwMoq5ZjzLG9hFzIwiWlCbJqBQmp18efjEViKcr7UFi235gIzw/cqTdiWfwGsbyMCpYdSgBR6uTfXUOA/WK1scXOKmKQXe/R2HN2htwlUyWvOk9/pSza2OkYYeSGDDKObPzgqTxYoUOzY5T81t6/1uxih7Fom5Hc1NW9/eKzccSwB8Aet+UKpmOK1nLdTklqO7+A5QbhcqKVPu3SnrFbrZhrhZpSb1O31hpJnlGr9CelGhLLkKCc5B6vbTwhtwGX2ywFKCRoToN4Rm02kYns05tTT8xnh8bmUS9PT3+YH4rhinOUkFKSzg+FIwwb5cxtvt7A9Imdq5X4ZnFhnert9B5xquejJqFChhDhsYn5iQHHeA53vF5s7MT3je/XX6w/EGX8aEtZ9S/p73jLFzm8bfcdYTGaQ2Zw48C1CR4gwVIxedJD1GvPQ9IlfHvqs8WrUQCucSGsxNH6V8gI3llSpmU6ln2Jt518orxvhisM4KXUWIY0at+fWLnLE+uqXrmEHb6H2IHnICme+kbSpyVpNK86eDbvGE4PTRqevKK1sDcVnLWQVupgACA1LC3u0KylYYpLtRjWlmZtoa9uQWUB10fQWpSM8RhgS7Ma1HUN10/Ec7DpeniTlpieb2qL36NGZEtSVdmXJFrHwr0+sET8MpjmSVABisfK9Kt/W0LRw/OXksoFiA7EVIZgeUc6V5mALhFRQmovZ6tQ19IAVIWkBSHY0cPesaHGTZRItoQah9q+EWGOlq+JJQ+o7ySdSxtVrGJpF/p3jcqTPCsRJE0C6Vd0m4YkAWNawq4/iUTJ61Sk5EklkioAez6tDCdKzJzkJmpV+yigw2d09a26wvTw9K6S1979qnBFOmpf0iawbDalra89NeTQPMXWGM7BKlodQbMNbG9HqDvpaFy0m7RJsUK45njpEVyxIxWGHCRJzNPfLQuCXAfvABu8SLWgECPRyeByDhTNVNAWCB2Y+Ihru7AQyFWXjUJLSwAPlcOojQ5Eat+4wYqYpQBmnKHPxHvGlB2YIGj6+JhHhcSsumQhuY7yvM2toBaLYaWoKJmryu4OZys9BfxLCFoMPGUgtLSVGwJ6vQCia7CD8QrNKQVdxQLKzEFzoQCyR8XPWkKkzskxpacyv3EZlE2LBmTX6Qbxjiap6wvEKSpSQBkS1gKPRrajzitbEPEAKSxnVYqNNC3WjkgNDHhf6fnYgkB1KSHKQNBqxZtalvGPPoxpWUpSMosyXoCevt49/gQmRh0zZU0iae6tJPOgbUNraNopBIwxSTRmBvah1N1F3LBhzglM0JAJAdm5De1geXjGGJml8yyqr0B9ST03iqloCe8SCCMidDcGr6RUrC8bxJU09/ugMAQkJzN3QKa6uR6xhKUVFk0SHdt6a6mt4GRLzEFbf6Q4cvTyA8vCCQCMwUoMHB1HQHX7/WoxnOkdmlJJBBDmvoa+/CKII+JRAGx8attGfDsJMxCmQkksWA86+H1gXEYhalswaXcuKn8CukX5JHysUpVC7Ei1228fdofmeQkOe8Q1S1AKBoR8IlBR1YPXQ7km/wCIticYZi6MEpt+eUGqkyC0T1rOUEkqIHgfXSGGOVMkoKZgIIahpdq15R5/CYspWCknui+jm0HfqLiK5oCll1GpOuwZqawyud9u/wCIESCGDPdq0O8FysSVVu/v7iFB4hkkFHdqm7OaHSCeH4wZBQF06u4aK0RUYsCcM1A5B+xbT+kHmYjtgJZoWBelfvCDiyu8WU4u7M5PLk7Vi38c6ATcgp0fMLt1oY56p6nj3DRLUGWlW5SXFfvp4CAp3ECl5ecTHFS9/HcQrwPEDnAUpkroHsD81dKEKjLieFKFqynMUvlIsaveNrpZscxCSHWA5pR7s/rG2DxKT8T7Eains84xlTs6X1I7wHk8UQpMuamYU5xQqQ/xB6tyZvWHUDZcpQOdCcwDk0dku2ZQFhUX5QtmLWkkhikmo61ptGk/jiFLmBCMqVhksT3WIJF62F3BD8o6rELUsJUAtaqIKQWU1KUqohqGN5HG2B/US0ImIlKGWYllhg9K02r/AHDQjxOGBOaWoy1kFm1A3SOde7vaDMZhHcsyk+YbTa/1gOcojurDjezczc+I28RFYvVjmGSegFnDirnf9p84yXwvN3pSgu/dpmHLrBmIzNYTEtVCnKurj4w71TUctFczAH4pb75fmH/sOkRSGWGOoPOhHveG3BuKSxNSZ6e0SGd6HmAq/rAC+JlbJmpCxYF2UOivsXh9w/8ATnaZU4ZSlTFAkpswFd60eCfwws4zxFPbEyXQn9rvTY6HxeCON/qGVOw8uUiQhCkO6wGK31VpCfiOFVLmKQsMoGo56wLBa1jhjjx3NEiWZvHQs2ctHAI7mgJr+neKTpE4Kw9Zholg5c0YecVxAImKVOJQpy6R8b6v+3xryhfInqQoKSopUKggsQY7MnKUoqJJJLknfeHQaqW8vKhkXJAIcjq/Iv5DmLhsAouVd1DsVU0uE17x6RTAz8h1L8yHr6w5xElAU6wqYsnuoBDMLgjQvpGPtXCS2Sw7qCGUs/Ea97Kmpah5U0j0WNmSOyl9iFhRS8wqZibgg7H214RLnBPfWt1aN8IysCEgu9CRYWMDmeqaxV3UVZILk6V1VXf0itTgpc/RJOU6knKG20Yfa5iiFMpg6lGgS4DUFTt5QPOxRFEgFbswDhP/ANfSO4dctC2U6yfjOwcFg/zae6ukTg05lMpTWBU9Ek0yhtdemkO+DcMTOWEqWkIqEvYkOcxNHJhSUpK/5IIliiQSBcg2FCohzG03i/ZHuhJJBB2HIPoG9YuXGFYvGLlzuykq1YrTqLEv4eUVfMoJBVW3Iak+vlA0t0pdRYqqom7HTrDDhqCHWQagEJYtlNAK3eldhzh1pDDFTexlAB3VQbsf7kwvACZejEkk8hU9KCMp8wTZm4QSlPlVVmevSB+LYoVSLlgGOxD6a0EFrVvw1RUAomqlFR0oPtX0g7jONUB2ZAcdOT1BYwHwyYAM7UAYdA5JNaPAvEcSFKLAAUVTR6mtxrFb05323xSj2aWocqr7vv8A2hlgZQTJQcwPxOnUMQa+sJ5810gf6dQ1ydWr4Qw4PPCEkqTmD0cnUBj6Q6zDiRGazkpzB+pHh4/lw8NiCQQBRwoFtqUrS49mDeITGVLJ1URvQgN6gGFaVqCgTViQdrkKr5+URb2TPBYqWEqcEkjusWYvruLi8GYOd2qCC7gBt2u1NoSzsUEKSnKC7nM9WNDStHBPjGiVGWoKD9070YAfiDVyiZGOTInpWtJKcwzpFH9NQCORBj1HF8bhcStEyWg4dGShZ3WL0GlQ8eZ4nK7STnQrnzHL3trCfAcXWkhExRUgUY1AfQep8I2ty4icVhC57MGl0C1QK3sR5GMpOMKWCioDQknu1YC1D0hvhOIKw57RCgNj+3N00ObWzdY83ilntF9oCyrlvXxgtEMDilyyCe8g63Ic2uyq6j+kHApmS3CVFyQovQhqNS9+cJJOLyD90tRIYVbUjpWxuxgjieJ7OXL7Jayhwog/CDowd3beN5HGysPkdaWWK0O9nYVzDen2gPjPFzMQiWUJQUD4gKqY3JFzS8bzv1GZ80KWESl5UgFAASpgEjMkCiv9V47jJ0teVHZZJgSQoEv2hckqSTROnLpGvYKsDMC1jtHbVYHeCaVOih1rzi/+Irwy2kroHAINdQ9DQmOz8EUAs+X5j8wGjpfkTTfXRUTEKTGYtUxRUq5jHNF1JjMiJCwXEjOJmjFHiPHYkDLBO/v8RcRIkYCcJN0SwUT8ZNQNR/au0N5EzsyZTd+oOYsSbsT8rt8IrWpESJFGApgyHPNOZRFEeTE6JTWgjTCcZmAqBAUVumocjWn7Y5EjMxTiCHCCSquZQ+ieTC+vlBHC8GZhJrlTrq/328REiQsY4zEiWhk5Xq9bCulyov8AmMOHyXVnW70alAdjz18IkSFLXETlrUJKHKiWcak/a7VgrEYqZJlhEwnMHSxvXL6AU84kSH4XcMvIkF7DLUj4h8XrTwhcJrlT95u8LWvUxIkYPV8H4jhkYdUuZJzKUAywoggmjNZqXjzvEZ18ooKfVP3jsSL1KYiZZzbK9qVAbby2MHyeJqUkySWAIUKakB+dmiRINbFeM4kiTRqqSSWBIooXuKkvpC2ZNBWou4UEnzF3toaRIkTSpjUhUsKY9yl9qfj/AImCcJic6ATo6VbhOld9I7EgIrhuIyTChZDEs2lqG92AEKuP4ASznSBlVz5A5vFzEiQ/FT0twXi4S6JgzE0T5OB0NfODzhpAlEqUpJp2RAdtCFHwDf2iRIJRXnUhUo1FD68wd2+sRM8yxmHeQu4NuhFgr884kSJLPEyg2ZFntqHsDBHD5hyK7Q5kB6XUC107XiRIxhgkKCe0mOtFkzAGUmh7ppXmIVYnDpNaJKqhXyL6fsVyMSJDQAWkgsQQRFXjkSJCpTFMsdiQF//Z"/>
          <p:cNvSpPr>
            <a:spLocks noChangeAspect="1" noChangeArrowheads="1"/>
          </p:cNvSpPr>
          <p:nvPr/>
        </p:nvSpPr>
        <p:spPr bwMode="auto">
          <a:xfrm>
            <a:off x="63500" y="-774700"/>
            <a:ext cx="2857500" cy="16002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100" name="AutoShape 4" descr="data:image/jpeg;base64,/9j/4AAQSkZJRgABAQAAAQABAAD/2wCEAAkGBhMSERUUEhMVFRUWGBoXGBcYGBoaGhoYGhwYGBgXHBgfGycfFxkmGRUWHy8iIycpLCwsGCAxNTAqNSYrLCkBCQoKDgwOGg8PGiwcHBwsKSwpLCwsLCwpLCwsLCwsLCksKSwsLCwpLCwsLCwsLCwsKSwsLCwsLCwsKSwsKSwpLP/AABEIAKgBLAMBIgACEQEDEQH/xAAbAAACAwEBAQAAAAAAAAAAAAAEBQACAwEGB//EAD0QAAECBAQDBgUCBAUFAQAAAAECEQADITEEEkFRBWFxEyKBkaHwMkKxwdEGUhQj4fEVM2JykkNTotLigv/EABcBAQEBAQAAAAAAAAAAAAAAAAECAAP/xAAdEQEBAQACAwEBAAAAAAAAAAAAARECIRIxQVFh/9oADAMBAAIRAxEAPwD4hFgffu8VEdiguIPk4lKqKYOXIsgnUj/tq5inQQvBi4MVGFzuHKS7AkCpBDEddxzDiCsLlKGnDugd1/iG+XcVtvFOGTTmCTUAuBUtuQ3IeggvFITO+FVgA7kjQAHb4WfmLxcYLiJq5asyapNEtVJToOtAY2l5JgS3Nk6pIDkBzVB26wNLWqUWNUvVOh6bHnzjVMlu9KLj9rsQb+IpGxtbdi6WUAA7JWn4QLsdxR9TAs+WUOli3lXd/mFH8IZS8WJgyF8qqlFaGgcc6c7wRw7Dyc6RPJ7PRYA+hNC+hjYxZw7E5VNld7s1RT8HxhxPlfCtJqAaMwqS1RW5PK+8K8XhCmYAh79zo9CNwXhrh5qsxTNIzOc4LX/dT3r0ZA7hQCopWxJBvv1rWsZHBGVN7wYG42LVHIEFwdlco0VKKC4fLo30pbwg84cTZLUBAv0PdPUFx0MVFe4ATh3QRlctZq7ipvRrVoIFwymKXFQQQ2pdqjcFz4w6l9n2QSEntUFzqNrDnrC+VMyTcxAUAyspLcupakaxLdaM2Ye2IcC24gWT/mOwsaAPUKY6PV49Dj8aiYkFMpKHUD3dAR1s48zCXES8qxVwDbYUF9OmkGAukSSVgAG5bwf0cQ+TjVSkqyqZ0ANzIZiL1r0g3h0yQhDse2C0s7ZWPeII1gTi88qzKoHZ2sPjJoBSoHKjReZATYeWMhLAup9fb8ucFY2QCUJDgtXRhY35k/8AGCMDw5S2ADhNVNtQfcReentpisobN3QK0dxcmgYHzMc1EEyR3sxqHJ8NKvBeD4ctdA5Us01IYvR93avKDMfwhUmZ2SmuCzghvC97w84BwxSl5gTS1QLVc6OBXyjSaZNIFcLXLdK0AKVdhZAoS41LnygXiiciQcpSCwT3RYWFwcwcnrHquMzglZUolwe89m0EeW4vilTVGwTcJBoKXAuBT6RrGJJmZwBcgDZrU6vBuEwgKVFScoGouCCKAk3dw4jfC4UO5qMtTY7XbyEdxCSpwkpABdrj/c7XqSOsQWWIm1pRhQaITobd0lr3EXxmPTNlCUJacyS5makc9vraBhhTMORLhIJJ3UaetbO0ep/T/CkIQuaVSUKlAkIm97MSClm1WBXVi0OM89iMNKGQoQygmoUQzj51UISkD6GAv4kLdI7yiwcpcE0YJAFKgVua7kRaapU1RCe7LdiWfepap16RirEiWCmUG0Us3NwQNAIK2s1SUyVOSFrFgPhHMnWunKp0icX4vNxSwucrMoAJfkKD0jaXKzpdaqDuuXa9Ga7e+WCpuQlMoKzWzfNzYM6OrwAw/T3YypgOKBym6B8RGj17td6wLx6QlcxS5KSJYNOQ0c7wIcKEn+YXP7Umviqw0s8bDjUwSzKSwln5RaluZMDFmWJHTHHjMjR2LgRMkZlRFkiJlgnBtmqA3O3np1hZYylIuMpflzcdf6RJc4guDUN4tZ9z1jKdNcv9b0tWOpV0HSGNTqRjETUBMxIBGYlbl1OXqH0r8LdDpnOwhl1TZgS1Un8vSkLUn3r4bw1wXFCkEKUFC5Gp9KHxjpKFUpCi6RlXWu/Ll6xthcSXIIcM7H6Pu8PMRwyWcIFJATMJBfMHym1AT6wiUC7TAQQ7lhb8A184u8Rr1n6T4Xg5xUnFTTLB/wAsgUCibnQDmwgb9WcARhp5lypmegKViyqfCdDqx8IU8NnJl5TMTnSlRdAJBKWNS32/rBypyJjAjuFyk/t2r5xvFluGY3KzXFGIBalaRMLnlqLpcEu+hTs0XmcPKCk5wp2AbUhiQRoaBt49Pi8elOFTJQJan72cCqT+wlrfmGRtx5nH4fKorTVKhUAaUtZi0Un4AqqEuANfr733hrg0Z0FCv/z5uzwTwnikyShcoJSyxlLgOz0PK8NmnkF4CUmUtCwlOYEF0uQxcNt+IUYmWy+RG3urjaGWDwqpc5aVhiDUNX3UR2bhwlac1ACQKbu3WJwF2Ckso7ZkG3I+3gjHJpV7h2qzfZj6x6LiiZZRLTKJYDUAHMQ56iE/EMOSe6d6e+XvdzoMcICy1bDR6mp+pTygQyiASVEZO813JoByN4by8H/JDJvVt/bDzgNWHOXKwBNW6/WmbpmETYYEwWHVMU5JVm7ocXGh+5h/OIlIEtO3meZ6xOE4IITmNmBHmX98oD4lMUBmZyosB790hzIv0H4zwZfcSpaQJic7uD4lrGljyhKAMnZBKGCic3zG9Af2UJ5mCpxLEEudTWlrA0FC3IPvGaZOdkSwH3FmejV5eURWgVQc9wnSumrHmG8oxGE7RkB2D6irM5NHYH8w5xn6fmSmQtOUG4J7zvqNBfrSKrmJlJAZthZ2YOwsOd40g1MJhkJAzFgWBUXYAttWzmgeF36jlS0YiYUTSuSC0u4Kh0oQz60jPE4sqqxcUZ2CW5b9XflAYwiphdwxDWsOXk8agLOmGYwSGSKBI8yS1DWHHBv0oucuWjJmVMfKHYd27kHSNcKJUsd9y4IDXcNsG5tesK1cYUgvKUQQbhxWruXc0a/pBme2bcU4UuTOKJ5y5KABmtYQNihlSCjuhV1A1IYXI0vQPzgLHYxc1RUtTk8yfGLIlqKWeiXAuSXI0s1R7aJqoDmUjMxcpjmWAM2iZYuY48AcBiwVFI2lynHxJfYlvUhvXSMyyVQYWyWAJ6WIs19i/KBhhlJYkEVobh+opDCRMkkTe1Ks7MkpAZwavrFSEtMu5i17ltLP0jeXJJ+EhXQsf+Jv4CLSsOpSghKVZjZLG7bbw4A6BrYjQP58o1SpmIuKsPN/tHUYc6aUvrDLCfpudMlLmoQVoT8SgCSnrs8VIwmVxRcyYHKUKUwcDKjYBQoBY1pDZeGK0krSWtmFRm3CnY+7x5OQtSaOQCQ4vvdNjfXeHGD4wyAnMwL90/CTpuR6x0439DSdgVIL3Dvs3vfnFpAUapoNRYHlyPoYY4eeDTfQmvUH5hbnDTDYsiV2RS8srC1AUU4G9/OOsko0swk8HuKDp9QX/L1hlheHrOcpGZISVKqA6XvX5q6dd4XTJeY5i5c/Fu+ijvzhjglt3VX2g8Wa4aSM6XLB3zbc/sYK4ngGUVIOYWcfVtNDBAXnlplkJZL5SAAXOhNyIPlFC0pTkykBlVdzvy2jKnfRXh8ChSVTDVYsKu4oT0p6x3iAKkooDl5Dy3uYZ4LAhJImOxJtv7aMJuDdChShp0ibEgpktxQM5Nqe7CMsRIGc912Sb72B8yIaJw/dFLN7aJ/DOomhqBXkXP0jX0wrhq5SQQpGajDX+0KZXDkzZ6sxYJqOaj7bwh5hZplKSoAFQ0b37EcxZAzLaqnOnXwgxUhLxNbDKLC8I5sw1J1s4+FNHPkT4sN4eTsMT3i1T0JJ9+sLMTg/5mQLBFHUmoJ0b6NyMatuleJSnMRLzNoV8xY71jsrDqSxSGN36Ufmb9ILOFCHBPeDgk6EON4ExU9muA4BO45C+ojTi1qnEeIlz3sy7kqrtc/eEk2YpRsSTq7FvG1G10eD8Tg0qmHswoIamb89axWeJckV+IGl68+YrBYnWOH4cS5Ulh10G+hsI1xE+WlP8vvHepALan5oFUqfPdhlQxIuBpyteHH6aEiTMBnpMxGUuzedS0BeRn4pdlWs1QA+w0MYyZCl2BPhbxNHh9xCXJ7RSkIzhzlcgJAdwMxp5PaNeC8SlicgTklaHrLl90EVpm9imkT4tpAvBNm7RYSQHCQ5c/tYfB4xklYdOgseYd9vzHpP1FwIZ+1l5ZUpZ7oUoOA+teevrCZsOgC81XJwl/FvvBeOMAWkqUwDk7V+kbcW4RNw6gianKVJCgHBoai0bYziBmJonIwALGims+5gBZJuSesThYGORrljkDOZYnZxwExcK5QML4dnSSUqbepArTQ1iTMYSTnSFdQQQNRT7xQLGW9bnoGZudTDT/EcOcLkMk9tnftczHK1mIIvV4qRi9KJZbKSg7Go1q8GYadNSykrSrLsasC1DcaecDJloPwrKeqfG4d/KDZnD5TI7JZzMc4LXc2D5mblFSBEYlJPeT40YeIqAecN+H8dmy5KpUqapMtdFIuKaEgV8RCeXhFpUXZRalfAGtRX8RrLwhDOhQN2A331FGEVNb2LXhlTGzSivNQFAq9KbmMDw4fIXuALEdXHOPS/pfEySFIxE5cvICUZRXP4dBC4rClWSqt3GYeBrpvHTxToPhWDmFaZYYZjrYElgX+Wv0h7ikKw0zs5hBILOFPzDK+bSkChKa1L2Y+V3f0gqdPWqWlOUEJJIpdzqRFyYm1vLRmDgu/k2rwVIwZWWAJOgFSN6/aBU4zvlSEiW7OiuWjPeoNIZ4KeSaApO4qG6x0lbTSbwhcohK8veSFBlPQ6E7wf/hrZCkhSiHIG2x5wsw0lRUBfaGmFQUnpf6RFipRpQVoCafE/jZ3jIyK2Fmg7Dym8bxsrCViKv32USMH8INGi6sM6iQKOYbJwkdThaROjCr+Cc16wNj0uWFhHpJMtKD3w45QpxuGuUsEvTeNppRj8dnlCSlIATV2rXnu0LpfB1GUpSAGTfxhjNkhmEL5qiKJ8dv6xUiLSTGJYGj3YCxsL9dIwnYNRQFzLMWpR9oY/wrmlH1q3hGS5C1Bi6m00H4jp4p0umSM8v+WFAhwpTd0DSr0N7tCxGFSKgGYQ7KNq6VPWHQ4hkSpAWSlbZkgd3caVrWAZmNOTIEpCfisAXZgM121gvEysMaxDmzsEDN3aBtWNedIEMhRuGagcv5JDB6xpMxQFlNpu25csLbmAZ+IzEhIzdXJPgKNE2EwwHAzOWRLC5qg5ypsEihpytRoWzuIlJyIQEM70c8udD70g7gs7FImAImGTm7rk5Eh92sKbaQrxmEUJi860u5qCGNbjUiCzro6ExOPmLDLU7G1fYgYipFvODsbJQAkpmBTit6F7QMsJGrxzsv1tdlLoQ3jc83Fz9oFUnnBElbEM1ffSMZimJY0iCp2ccyxwqirwM48WAEdEXSIMOt1oZFQHBvyL+BrrpA5TBeIQAlPPoBrtch7xgJQf3+YcaohLO3ptGwJu7HoaWap+sM8F+mVTJCpyFJ7jZk5qsdW20jY/pGcJQmMcpLPQfeLnGjSpGKVQZmH9w7DW8NuFcbCFgzUBYbSm/vwgccGmv8L6G32O1YseDTKdwV83/MXJYLg5PFpSi5Sr0OzeGrRoiVIXYh/I2/pAI4VMZyiv1/EXVgZhug15DS9YvtJqnCKHwqcaJJ96BoN4dw+YotsCdgeu5hOnDTUNQhxRrtDDDzJoc6nemkUm6afw5cZ0uH8hvetoKwacpdJIo2rfn1gbhvEVJBdAJIY09tDGRPB+JPvaFPZtJw5QEnMHIqA7pbQhqGG2GlAocFibjQj7l9IUYZANQT4w+k4JWULIBCrNfyibcXBOHB1rDWRKDWeBMJJhrh5UceVduMDpwvKO/wAO0MRKisyXHLydMI8YiFuJljLYu/pHoJ0naFmJw16ax24uXN5/G4atCD0+kLJ8kCpMegxUoPyhXjsMEq7wrfTqI7yOFIsRPoWBzPSlGret3bTeFsyUslyTVxsG2h7OmpALJr1fwpCrFYpWgLdGjoxbM4eaig+vnSMBhpaVArWC1cpLh9mEbTsxoUk+JJb7wEuXMYgSw+hb6wExwvDMMZEyapSUTBVCMpIVWoBIYNHnV45fyhuQ1fUAUhtOw2JXJfKAhJ8B6QnKVu5WKOKPY9BEcldMFiYSbga1AgNcs17ya/6n9A8FLw41W+9D92rBPCcLhSVfxCpoTlVlKQl8/wAoPes9455pJVy9jm1LA08xGKhZ4MVgiUuApnvo0DCRyjnYpnKS50MdxN3oByf6m5iyJdfh8ni058xLNyGj/W8SQZjkaFJ2jmU7RLNhhucaJwggUK5+kXRM5xtYarBDf11i6cEG+L1jKce6C6iT5CppUVpzjBMwxWsbYbBFu6otrWh5NrBUrALZnIH+4D1hGnEsL/Txi6MVz+0XOQ2PSSuG7zFAm9RTWrqrTpBcvBAP/NLdL71BpHk0Yo7mNk4oteKlja9WnCp/7qn+ulnrtBEuUkf9U7mgjyScUpneD8PPeW5mMp6JYnMNxpT7xco3+PWImZm7ylfK7aRvLlMav5eto8xImLfL/MI6MOusMJSVagu37q+gaK1Nz8enwyEP3rdBDGXh5bAuKnk/lHmsHg1rUlKASTpVz4Q2VhwFMCprV0Oo+vpG0bD/AA0pLU8aQzkJG/vzhLgp2R8jhw13hhhpha4H1jnVTkf4YJo0MJTQlws+GUmc8cOUd+NMExRcUE2KTJscpCznNC7FqTG8/ECFeLnHdusd+MTyrCepG0ATpksfFTyjs+cRUh4X4/F9oSTfkW/pHaVxtWxc6TmOQMk7nzgLik+UhsigqlS4geeKPXx99IEmzFZDLZNSC9CfMswi5U+TLE8TQ5LJ8CBa1jAM/iMurpVTYnyd4pjeFrQoh6ip7oI8xCr+EUUqIUkgByNX6EDeNqpTQceQlBSysp0e50v9YCPF5Ve4ehVT1eFuIUpLZiCCHoQWYtVqjpApxQag1OjeDxF5K2mZ4tJ0lDzH/rGuE4zhnPaSR1DEj/xbaERnpJ1D9Yr2yGPeNvFvpE+TbTqZ+qskpckS05VHba2n0hEcaNAPKKHIbL8x56+W/KKTZDEjOjzETbpRWMGwis+eB8rR1Mk3dLv+5J8b+3iuIQs/9MjoH93iGYqxPKKfxEdxEpSCy0FJYFiCCxqD0IjHMNvrBrMAqOhUZx6D9Nfp9GIz55iZbJJGYs7aXvWIk1i0f5dQKGhev+1tBcxgFf3hjLw6AooUVKYlhYcq5ql+UdTjUgd2WkNvU/S0UwOTLUbJJatvGDJXCll3odH323jROOmKLgP4Fh6saRAVfOsDW7nwbXxEMDWRgSLqqKsPoKGCZPDkZQSUkPqRmtqBAMzES6VUq9bc3+lIh4kaZQAeX9h7aLlgN0YeUCz9AzevlB03DolqZWV6KqXuzdKNHnkTFq3Br5bW35wwwnDJkwh1EA/MosLRcow1PEkEhy5NBS8NkYabkC0yyE/uIIH0r5wrk4VCALOKd2gLHXVR59Icf4qTICRNUSk0lVYBql9PKsXEWfi+FKkkEqr/AKQaQwk4irPqNX9mA+F8NmTEmckpCUByFX3tc2jdGGOarDXz220ja2HsxSAQJZUQ1X31guQpr6wkkzfllhzy93g7BBSlBKQVKNGgVIfypjM8M8POpHncNMJPOD1TiG2iLHTjfpz/ABUcXiGhYMQnLVTH0jFE99QInxPkKxU2FeIxO8bHEhSSNYyxclKZYOdPe+IUJDfSLnSeQGZP3ML5s9+fPWOT5zeED4lByZ3DEtzEdMRrGbPenvz/AKQHOmkbAej9RSKT5x0qORr+CL/mJxebMJTMUpJUvalBRiB8J8IMYNiZwSWUVJ0e4/5D3WBxhO0cpU4FwdxUXtrGhxaQgpUllGx+7AQtKC7u4o5BY/h9qROnGE/DEfKlj/Q9NoCnYdNilXgxrbxtGxxCkFhmZy1dTZ2uRzig4m1FpzMRZgW6j7RFOAVS0/KoONFBQf6iOYHg0ydMCJYCiSwYg16O48YbYCZIXMHaqAQdLkDqoOTbWC8JMw8pUx0rYf5a0Gx3oW21pA3byvEMGqVMVKmBlJJB0Y8zAiunveC8RiiuYaqU9291gVc7Q6aH16RFLNFSARR/rzi+KQzjaz3bTpRqRESwo0pTeM5oLmpHL3rElnOWpRdSiSzVrQWEZNFy/KK+ESzoMaInkWJ8IwEWCo2sYcPnDtEukXD5ia71Fn30iYjE5VkpSEJJJSwzd1yzKU7wJh1HMMt30hmODzJjKYpHM+beWsOn4XrxC13UT1PhaNESDYB+bfeGknhMtFVnMdR+dtIb8MmJTMSpcvOgVIJKXDWBNRr8LxUiSTD8EUol6NoK12d4bYfgqUhOcspqjXxuP7QVOxCWUUnuKJZIoAOut71taMe2NwMoq5ZjzLG9hFzIwiWlCbJqBQmp18efjEViKcr7UFi235gIzw/cqTdiWfwGsbyMCpYdSgBR6uTfXUOA/WK1scXOKmKQXe/R2HN2htwlUyWvOk9/pSza2OkYYeSGDDKObPzgqTxYoUOzY5T81t6/1uxih7Fom5Hc1NW9/eKzccSwB8Aet+UKpmOK1nLdTklqO7+A5QbhcqKVPu3SnrFbrZhrhZpSb1O31hpJnlGr9CelGhLLkKCc5B6vbTwhtwGX2ywFKCRoToN4Rm02kYns05tTT8xnh8bmUS9PT3+YH4rhinOUkFKSzg+FIwwb5cxtvt7A9Imdq5X4ZnFhnert9B5xquejJqFChhDhsYn5iQHHeA53vF5s7MT3je/XX6w/EGX8aEtZ9S/p73jLFzm8bfcdYTGaQ2Zw48C1CR4gwVIxedJD1GvPQ9IlfHvqs8WrUQCucSGsxNH6V8gI3llSpmU6ln2Jt518orxvhisM4KXUWIY0at+fWLnLE+uqXrmEHb6H2IHnICme+kbSpyVpNK86eDbvGE4PTRqevKK1sDcVnLWQVupgACA1LC3u0KylYYpLtRjWlmZtoa9uQWUB10fQWpSM8RhgS7Ma1HUN10/Ec7DpeniTlpieb2qL36NGZEtSVdmXJFrHwr0+sET8MpjmSVABisfK9Kt/W0LRw/OXksoFiA7EVIZgeUc6V5mALhFRQmovZ6tQ19IAVIWkBSHY0cPesaHGTZRItoQah9q+EWGOlq+JJQ+o7ySdSxtVrGJpF/p3jcqTPCsRJE0C6Vd0m4YkAWNawq4/iUTJ61Sk5EklkioAez6tDCdKzJzkJmpV+yigw2d09a26wvTw9K6S1979qnBFOmpf0iawbDalra89NeTQPMXWGM7BKlodQbMNbG9HqDvpaFy0m7RJsUK45njpEVyxIxWGHCRJzNPfLQuCXAfvABu8SLWgECPRyeByDhTNVNAWCB2Y+Ihru7AQyFWXjUJLSwAPlcOojQ5Eat+4wYqYpQBmnKHPxHvGlB2YIGj6+JhHhcSsumQhuY7yvM2toBaLYaWoKJmryu4OZys9BfxLCFoMPGUgtLSVGwJ6vQCia7CD8QrNKQVdxQLKzEFzoQCyR8XPWkKkzskxpacyv3EZlE2LBmTX6Qbxjiap6wvEKSpSQBkS1gKPRrajzitbEPEAKSxnVYqNNC3WjkgNDHhf6fnYgkB1KSHKQNBqxZtalvGPPoxpWUpSMosyXoCevt49/gQmRh0zZU0iae6tJPOgbUNraNopBIwxSTRmBvah1N1F3LBhzglM0JAJAdm5De1geXjGGJml8yyqr0B9ST03iqloCe8SCCMidDcGr6RUrC8bxJU09/ugMAQkJzN3QKa6uR6xhKUVFk0SHdt6a6mt4GRLzEFbf6Q4cvTyA8vCCQCMwUoMHB1HQHX7/WoxnOkdmlJJBBDmvoa+/CKII+JRAGx8attGfDsJMxCmQkksWA86+H1gXEYhalswaXcuKn8CukX5JHysUpVC7Ei1228fdofmeQkOe8Q1S1AKBoR8IlBR1YPXQ7km/wCIticYZi6MEpt+eUGqkyC0T1rOUEkqIHgfXSGGOVMkoKZgIIahpdq15R5/CYspWCknui+jm0HfqLiK5oCll1GpOuwZqawyud9u/wCIESCGDPdq0O8FysSVVu/v7iFB4hkkFHdqm7OaHSCeH4wZBQF06u4aK0RUYsCcM1A5B+xbT+kHmYjtgJZoWBelfvCDiyu8WU4u7M5PLk7Vi38c6ATcgp0fMLt1oY56p6nj3DRLUGWlW5SXFfvp4CAp3ECl5ecTHFS9/HcQrwPEDnAUpkroHsD81dKEKjLieFKFqynMUvlIsaveNrpZscxCSHWA5pR7s/rG2DxKT8T7Eains84xlTs6X1I7wHk8UQpMuamYU5xQqQ/xB6tyZvWHUDZcpQOdCcwDk0dku2ZQFhUX5QtmLWkkhikmo61ptGk/jiFLmBCMqVhksT3WIJF62F3BD8o6rELUsJUAtaqIKQWU1KUqohqGN5HG2B/US0ImIlKGWYllhg9K02r/AHDQjxOGBOaWoy1kFm1A3SOde7vaDMZhHcsyk+YbTa/1gOcojurDjezczc+I28RFYvVjmGSegFnDirnf9p84yXwvN3pSgu/dpmHLrBmIzNYTEtVCnKurj4w71TUctFczAH4pb75fmH/sOkRSGWGOoPOhHveG3BuKSxNSZ6e0SGd6HmAq/rAC+JlbJmpCxYF2UOivsXh9w/8ATnaZU4ZSlTFAkpswFd60eCfwws4zxFPbEyXQn9rvTY6HxeCON/qGVOw8uUiQhCkO6wGK31VpCfiOFVLmKQsMoGo56wLBa1jhjjx3NEiWZvHQs2ctHAI7mgJr+neKTpE4Kw9Zholg5c0YecVxAImKVOJQpy6R8b6v+3xryhfInqQoKSopUKggsQY7MnKUoqJJJLknfeHQaqW8vKhkXJAIcjq/Iv5DmLhsAouVd1DsVU0uE17x6RTAz8h1L8yHr6w5xElAU6wqYsnuoBDMLgjQvpGPtXCS2Sw7qCGUs/Ea97Kmpah5U0j0WNmSOyl9iFhRS8wqZibgg7H214RLnBPfWt1aN8IysCEgu9CRYWMDmeqaxV3UVZILk6V1VXf0itTgpc/RJOU6knKG20Yfa5iiFMpg6lGgS4DUFTt5QPOxRFEgFbswDhP/ANfSO4dctC2U6yfjOwcFg/zae6ukTg05lMpTWBU9Ek0yhtdemkO+DcMTOWEqWkIqEvYkOcxNHJhSUpK/5IIliiQSBcg2FCohzG03i/ZHuhJJBB2HIPoG9YuXGFYvGLlzuykq1YrTqLEv4eUVfMoJBVW3Iak+vlA0t0pdRYqqom7HTrDDhqCHWQagEJYtlNAK3eldhzh1pDDFTexlAB3VQbsf7kwvACZejEkk8hU9KCMp8wTZm4QSlPlVVmevSB+LYoVSLlgGOxD6a0EFrVvw1RUAomqlFR0oPtX0g7jONUB2ZAcdOT1BYwHwyYAM7UAYdA5JNaPAvEcSFKLAAUVTR6mtxrFb05323xSj2aWocqr7vv8A2hlgZQTJQcwPxOnUMQa+sJ5810gf6dQ1ydWr4Qw4PPCEkqTmD0cnUBj6Q6zDiRGazkpzB+pHh4/lw8NiCQQBRwoFtqUrS49mDeITGVLJ1URvQgN6gGFaVqCgTViQdrkKr5+URb2TPBYqWEqcEkjusWYvruLi8GYOd2qCC7gBt2u1NoSzsUEKSnKC7nM9WNDStHBPjGiVGWoKD9070YAfiDVyiZGOTInpWtJKcwzpFH9NQCORBj1HF8bhcStEyWg4dGShZ3WL0GlQ8eZ4nK7STnQrnzHL3trCfAcXWkhExRUgUY1AfQep8I2ty4icVhC57MGl0C1QK3sR5GMpOMKWCioDQknu1YC1D0hvhOIKw57RCgNj+3N00ObWzdY83ilntF9oCyrlvXxgtEMDilyyCe8g63Ic2uyq6j+kHApmS3CVFyQovQhqNS9+cJJOLyD90tRIYVbUjpWxuxgjieJ7OXL7Jayhwog/CDowd3beN5HGysPkdaWWK0O9nYVzDen2gPjPFzMQiWUJQUD4gKqY3JFzS8bzv1GZ80KWESl5UgFAASpgEjMkCiv9V47jJ0teVHZZJgSQoEv2hckqSTROnLpGvYKsDMC1jtHbVYHeCaVOih1rzi/+Irwy2kroHAINdQ9DQmOz8EUAs+X5j8wGjpfkTTfXRUTEKTGYtUxRUq5jHNF1JjMiJCwXEjOJmjFHiPHYkDLBO/v8RcRIkYCcJN0SwUT8ZNQNR/au0N5EzsyZTd+oOYsSbsT8rt8IrWpESJFGApgyHPNOZRFEeTE6JTWgjTCcZmAqBAUVumocjWn7Y5EjMxTiCHCCSquZQ+ieTC+vlBHC8GZhJrlTrq/328REiQsY4zEiWhk5Xq9bCulyov8AmMOHyXVnW70alAdjz18IkSFLXETlrUJKHKiWcak/a7VgrEYqZJlhEwnMHSxvXL6AU84kSH4XcMvIkF7DLUj4h8XrTwhcJrlT95u8LWvUxIkYPV8H4jhkYdUuZJzKUAywoggmjNZqXjzvEZ18ooKfVP3jsSL1KYiZZzbK9qVAbby2MHyeJqUkySWAIUKakB+dmiRINbFeM4kiTRqqSSWBIooXuKkvpC2ZNBWou4UEnzF3toaRIkTSpjUhUsKY9yl9qfj/AImCcJic6ATo6VbhOld9I7EgIrhuIyTChZDEs2lqG92AEKuP4ASznSBlVz5A5vFzEiQ/FT0twXi4S6JgzE0T5OB0NfODzhpAlEqUpJp2RAdtCFHwDf2iRIJRXnUhUo1FD68wd2+sRM8yxmHeQu4NuhFgr884kSJLPEyg2ZFntqHsDBHD5hyK7Q5kB6XUC107XiRIxhgkKCe0mOtFkzAGUmh7ppXmIVYnDpNaJKqhXyL6fsVyMSJDQAWkgsQQRFXjkSJCpTFMsdiQF//Z"/>
          <p:cNvSpPr>
            <a:spLocks noChangeAspect="1" noChangeArrowheads="1"/>
          </p:cNvSpPr>
          <p:nvPr/>
        </p:nvSpPr>
        <p:spPr bwMode="auto">
          <a:xfrm>
            <a:off x="63500" y="-774700"/>
            <a:ext cx="2857500" cy="16002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102" name="Picture 6" descr="http://commonsenseatheism.com/wp-content/uploads/2009/05/big_ba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5157192"/>
            <a:ext cx="2592288" cy="14568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91539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9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9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9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92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92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92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9" dur="80"/>
                                        <p:tgtEl>
                                          <p:spTgt spid="92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0" dur="80"/>
                                        <p:tgtEl>
                                          <p:spTgt spid="92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80"/>
                                        <p:tgtEl>
                                          <p:spTgt spid="92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6" dur="80"/>
                                        <p:tgtEl>
                                          <p:spTgt spid="921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7" dur="80"/>
                                        <p:tgtEl>
                                          <p:spTgt spid="921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80"/>
                                        <p:tgtEl>
                                          <p:spTgt spid="921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3" dur="80"/>
                                        <p:tgtEl>
                                          <p:spTgt spid="921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4" dur="80"/>
                                        <p:tgtEl>
                                          <p:spTgt spid="921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80"/>
                                        <p:tgtEl>
                                          <p:spTgt spid="921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1"/>
          <p:cNvSpPr>
            <a:spLocks noChangeArrowheads="1"/>
          </p:cNvSpPr>
          <p:nvPr/>
        </p:nvSpPr>
        <p:spPr bwMode="auto">
          <a:xfrm>
            <a:off x="0" y="188640"/>
            <a:ext cx="7020272" cy="764704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1639" tIns="40820" rIns="81639" bIns="40820" anchor="ctr"/>
          <a:lstStyle/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sz="2200" dirty="0" smtClean="0">
                <a:solidFill>
                  <a:srgbClr val="000000"/>
                </a:solidFill>
                <a:latin typeface="AltamonteNF" charset="0"/>
              </a:rPr>
              <a:t>Support for the Cosmological Argument</a:t>
            </a:r>
            <a:endParaRPr lang="en-GB" sz="2200" dirty="0">
              <a:solidFill>
                <a:srgbClr val="000000"/>
              </a:solidFill>
              <a:latin typeface="AltamonteNF" charset="0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323528" y="980728"/>
            <a:ext cx="6408240" cy="1236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81639" tIns="40820" rIns="81639" bIns="40820">
            <a:spAutoFit/>
          </a:bodyPr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sz="2500" dirty="0">
                <a:solidFill>
                  <a:srgbClr val="000000"/>
                </a:solidFill>
                <a:latin typeface="Calibri" pitchFamily="34" charset="0"/>
              </a:rPr>
              <a:t>Stephen Hawking said the question ‘What caused God?’ is silly. “</a:t>
            </a:r>
            <a:r>
              <a:rPr lang="en-GB" sz="2500" dirty="0">
                <a:solidFill>
                  <a:srgbClr val="262673"/>
                </a:solidFill>
                <a:latin typeface="Calibri" pitchFamily="34" charset="0"/>
              </a:rPr>
              <a:t>It's like asking what is north of north.</a:t>
            </a:r>
            <a:r>
              <a:rPr lang="en-GB" sz="2500" dirty="0">
                <a:solidFill>
                  <a:srgbClr val="000000"/>
                </a:solidFill>
                <a:latin typeface="Calibri" pitchFamily="34" charset="0"/>
              </a:rPr>
              <a:t>” 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26880" y="2449698"/>
            <a:ext cx="7516800" cy="85187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>
            <a:spAutoFit/>
          </a:bodyPr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sz="2500" dirty="0">
                <a:solidFill>
                  <a:srgbClr val="000000"/>
                </a:solidFill>
              </a:rPr>
              <a:t>For something to have a cause it means that cause came before it in time. 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26880" y="4572481"/>
            <a:ext cx="5391360" cy="192909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>
            <a:spAutoFit/>
          </a:bodyPr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sz="2400" dirty="0">
                <a:solidFill>
                  <a:srgbClr val="000000"/>
                </a:solidFill>
                <a:latin typeface="Calibri" pitchFamily="34" charset="0"/>
              </a:rPr>
              <a:t>This means anything that caused the universe to come about not only existed before it but was also outside of time, therefore, the concept of that needing a cause is immaterial.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326880" y="3591737"/>
            <a:ext cx="8000640" cy="855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>
            <a:spAutoFit/>
          </a:bodyPr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sz="2500" dirty="0">
                <a:solidFill>
                  <a:srgbClr val="000000"/>
                </a:solidFill>
                <a:latin typeface="Calibri" pitchFamily="34" charset="0"/>
              </a:rPr>
              <a:t>According to Hawking time did  not exist before the universe. </a:t>
            </a:r>
          </a:p>
        </p:txBody>
      </p:sp>
      <p:pic>
        <p:nvPicPr>
          <p:cNvPr id="8199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8320" y="15843"/>
            <a:ext cx="1975680" cy="194420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8200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3840" y="4735218"/>
            <a:ext cx="2360160" cy="21227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7164288" y="2996952"/>
            <a:ext cx="1835696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It supports the view that God may have caused the Big Bang.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649601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.1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+.01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01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1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.1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+.01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01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0" dur="1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.1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+.01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01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9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4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.1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5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+.01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01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8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276465"/>
              </p:ext>
            </p:extLst>
          </p:nvPr>
        </p:nvGraphicFramePr>
        <p:xfrm>
          <a:off x="323528" y="404664"/>
          <a:ext cx="8424936" cy="60486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04256"/>
                <a:gridCol w="6120680"/>
              </a:tblGrid>
              <a:tr h="1209734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What is the Cosmological Argument trying to do?</a:t>
                      </a:r>
                      <a:endParaRPr lang="en-GB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209734">
                <a:tc>
                  <a:txBody>
                    <a:bodyPr/>
                    <a:lstStyle/>
                    <a:p>
                      <a:r>
                        <a:rPr lang="en-GB" dirty="0" smtClean="0"/>
                        <a:t>History of the Argument</a:t>
                      </a:r>
                      <a:endParaRPr lang="en-GB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209734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Thomas Aquinas said....</a:t>
                      </a:r>
                      <a:endParaRPr lang="en-GB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2097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Support for the Cosmological Argument</a:t>
                      </a:r>
                    </a:p>
                    <a:p>
                      <a:endParaRPr lang="en-GB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209734">
                <a:tc>
                  <a:txBody>
                    <a:bodyPr/>
                    <a:lstStyle/>
                    <a:p>
                      <a:r>
                        <a:rPr lang="en-GB" dirty="0" smtClean="0"/>
                        <a:t>Criticisms of the cosmological argument</a:t>
                      </a:r>
                      <a:endParaRPr lang="en-GB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84422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6720" cy="1143480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dirty="0" smtClean="0"/>
              <a:t>Criticisms of the cosmological argument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8226720" cy="4524955"/>
          </a:xfrm>
          <a:ln/>
        </p:spPr>
        <p:txBody>
          <a:bodyPr>
            <a:normAutofit fontScale="85000" lnSpcReduction="20000"/>
          </a:bodyPr>
          <a:lstStyle/>
          <a:p>
            <a:pPr indent="-309605"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dirty="0">
                <a:latin typeface="Calibri" pitchFamily="34" charset="0"/>
              </a:rPr>
              <a:t> </a:t>
            </a:r>
            <a:r>
              <a:rPr lang="en-GB" dirty="0" smtClean="0">
                <a:latin typeface="Calibri" pitchFamily="34" charset="0"/>
              </a:rPr>
              <a:t>If </a:t>
            </a:r>
            <a:r>
              <a:rPr lang="en-GB" dirty="0">
                <a:latin typeface="Calibri" pitchFamily="34" charset="0"/>
              </a:rPr>
              <a:t>the universe follows a cause and </a:t>
            </a:r>
            <a:r>
              <a:rPr lang="en-GB" dirty="0" smtClean="0">
                <a:latin typeface="Calibri" pitchFamily="34" charset="0"/>
              </a:rPr>
              <a:t>effect</a:t>
            </a:r>
          </a:p>
          <a:p>
            <a:pPr indent="-309605"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dirty="0" smtClean="0">
                <a:latin typeface="Calibri" pitchFamily="34" charset="0"/>
              </a:rPr>
              <a:t>pattern</a:t>
            </a:r>
            <a:r>
              <a:rPr lang="en-GB" dirty="0">
                <a:latin typeface="Calibri" pitchFamily="34" charset="0"/>
              </a:rPr>
              <a:t>; what caused God?</a:t>
            </a:r>
          </a:p>
          <a:p>
            <a:pPr indent="-309605"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dirty="0">
                <a:latin typeface="Calibri" pitchFamily="34" charset="0"/>
              </a:rPr>
              <a:t>  </a:t>
            </a:r>
          </a:p>
          <a:p>
            <a:pPr indent="-309605"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dirty="0" smtClean="0">
                <a:latin typeface="Calibri" pitchFamily="34" charset="0"/>
              </a:rPr>
              <a:t>Just </a:t>
            </a:r>
            <a:r>
              <a:rPr lang="en-GB" dirty="0">
                <a:latin typeface="Calibri" pitchFamily="34" charset="0"/>
              </a:rPr>
              <a:t>because we can see a pattern on cause </a:t>
            </a:r>
            <a:r>
              <a:rPr lang="en-GB" dirty="0" smtClean="0">
                <a:latin typeface="Calibri" pitchFamily="34" charset="0"/>
              </a:rPr>
              <a:t>and</a:t>
            </a:r>
          </a:p>
          <a:p>
            <a:pPr indent="-309605"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dirty="0" smtClean="0">
                <a:latin typeface="Calibri" pitchFamily="34" charset="0"/>
              </a:rPr>
              <a:t>effect </a:t>
            </a:r>
            <a:r>
              <a:rPr lang="en-GB" dirty="0">
                <a:latin typeface="Calibri" pitchFamily="34" charset="0"/>
              </a:rPr>
              <a:t>on Earth, it doesn't mean that this law has to </a:t>
            </a:r>
            <a:endParaRPr lang="en-GB" dirty="0" smtClean="0">
              <a:latin typeface="Calibri" pitchFamily="34" charset="0"/>
            </a:endParaRPr>
          </a:p>
          <a:p>
            <a:pPr indent="-309605"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dirty="0" smtClean="0">
                <a:latin typeface="Calibri" pitchFamily="34" charset="0"/>
              </a:rPr>
              <a:t>be </a:t>
            </a:r>
            <a:r>
              <a:rPr lang="en-GB" dirty="0">
                <a:latin typeface="Calibri" pitchFamily="34" charset="0"/>
              </a:rPr>
              <a:t>true elsewhere. The universe could might </a:t>
            </a:r>
            <a:r>
              <a:rPr lang="en-GB" dirty="0" smtClean="0">
                <a:latin typeface="Calibri" pitchFamily="34" charset="0"/>
              </a:rPr>
              <a:t>have</a:t>
            </a:r>
          </a:p>
          <a:p>
            <a:pPr indent="-309605"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dirty="0" smtClean="0">
                <a:latin typeface="Calibri" pitchFamily="34" charset="0"/>
              </a:rPr>
              <a:t>no </a:t>
            </a:r>
            <a:r>
              <a:rPr lang="en-GB" dirty="0">
                <a:latin typeface="Calibri" pitchFamily="34" charset="0"/>
              </a:rPr>
              <a:t>cause</a:t>
            </a:r>
            <a:r>
              <a:rPr lang="en-GB" dirty="0" smtClean="0">
                <a:latin typeface="Calibri" pitchFamily="34" charset="0"/>
              </a:rPr>
              <a:t>.</a:t>
            </a:r>
          </a:p>
          <a:p>
            <a:pPr indent="-309605"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en-GB" dirty="0">
              <a:latin typeface="Calibri" pitchFamily="34" charset="0"/>
            </a:endParaRPr>
          </a:p>
          <a:p>
            <a:pPr indent="-309605"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dirty="0" smtClean="0">
                <a:latin typeface="Calibri" pitchFamily="34" charset="0"/>
              </a:rPr>
              <a:t>Even if the universe does have a cause it does</a:t>
            </a:r>
          </a:p>
          <a:p>
            <a:pPr indent="-309605"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dirty="0" smtClean="0">
                <a:latin typeface="Calibri" pitchFamily="34" charset="0"/>
              </a:rPr>
              <a:t>not have to be God.</a:t>
            </a:r>
            <a:endParaRPr lang="en-GB" dirty="0">
              <a:latin typeface="Calibri" pitchFamily="34" charset="0"/>
            </a:endParaRPr>
          </a:p>
        </p:txBody>
      </p:sp>
      <p:pic>
        <p:nvPicPr>
          <p:cNvPr id="41986" name="Picture 2" descr="http://theosophical.files.wordpress.com/2011/03/cause-and-effec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4365104"/>
            <a:ext cx="1728192" cy="17281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9528113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do these key terms apply to the Cosmological Argument?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055381"/>
              </p:ext>
            </p:extLst>
          </p:nvPr>
        </p:nvGraphicFramePr>
        <p:xfrm>
          <a:off x="1547664" y="1700808"/>
          <a:ext cx="6144344" cy="437402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72172"/>
                <a:gridCol w="3072172"/>
              </a:tblGrid>
              <a:tr h="807864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Key Term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Why</a:t>
                      </a:r>
                      <a:r>
                        <a:rPr lang="en-GB" baseline="0" dirty="0" smtClean="0"/>
                        <a:t> does this apply to the Cosmological argument?</a:t>
                      </a:r>
                      <a:endParaRPr lang="en-GB" dirty="0"/>
                    </a:p>
                  </a:txBody>
                  <a:tcPr/>
                </a:tc>
              </a:tr>
              <a:tr h="1024182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Empirical</a:t>
                      </a:r>
                      <a:r>
                        <a:rPr lang="en-GB" baseline="0" dirty="0" smtClean="0"/>
                        <a:t>-</a:t>
                      </a:r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24182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A Posteriori -</a:t>
                      </a:r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024182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Inductive-</a:t>
                      </a:r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3933" y="5462587"/>
            <a:ext cx="4425950" cy="139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4632" cy="108255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Quiz time!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980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2048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Calibri" pitchFamily="34" charset="0"/>
              </a:rPr>
              <a:t>1) Who came up with the cosmological argument?</a:t>
            </a:r>
            <a:endParaRPr lang="en-GB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43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type="title"/>
          </p:nvPr>
        </p:nvSpPr>
        <p:spPr>
          <a:xfrm>
            <a:off x="611560" y="1700808"/>
            <a:ext cx="8280920" cy="1719064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Calibri" pitchFamily="34" charset="0"/>
              </a:rPr>
              <a:t>2) What is another name for the cosmological argument?</a:t>
            </a:r>
            <a:r>
              <a:rPr lang="en-GB" dirty="0" smtClean="0">
                <a:latin typeface="Comic Sans MS" pitchFamily="64" charset="0"/>
              </a:rPr>
              <a:t/>
            </a:r>
            <a:br>
              <a:rPr lang="en-GB" dirty="0" smtClean="0">
                <a:latin typeface="Comic Sans MS" pitchFamily="64" charset="0"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608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44824"/>
            <a:ext cx="8208912" cy="1368152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Calibri" pitchFamily="34" charset="0"/>
              </a:rPr>
              <a:t/>
            </a:r>
            <a:br>
              <a:rPr lang="en-GB" dirty="0" smtClean="0">
                <a:latin typeface="Calibri" pitchFamily="34" charset="0"/>
              </a:rPr>
            </a:br>
            <a:r>
              <a:rPr lang="en-GB" dirty="0" smtClean="0">
                <a:latin typeface="Calibri" pitchFamily="34" charset="0"/>
              </a:rPr>
              <a:t>3) Explain the cosmological argument in four steps.</a:t>
            </a:r>
            <a:r>
              <a:rPr lang="en-GB" dirty="0" smtClean="0">
                <a:latin typeface="Comic Sans MS" pitchFamily="64" charset="0"/>
              </a:rPr>
              <a:t/>
            </a:r>
            <a:br>
              <a:rPr lang="en-GB" dirty="0" smtClean="0">
                <a:latin typeface="Comic Sans MS" pitchFamily="64" charset="0"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3040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Introduction to the </a:t>
            </a:r>
            <a:r>
              <a:rPr lang="en-GB" dirty="0" smtClean="0"/>
              <a:t>Cosmological Argument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71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3488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4) How was the prime mover different to Aquinas’ God?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90517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3488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5) What is one criticisms of the cosmological argument?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77654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1328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6) What is one of the strengths of the argument?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5217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Learning Outcomes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be able to explain the Cosmological argument for the existence of God.</a:t>
            </a:r>
          </a:p>
          <a:p>
            <a:r>
              <a:rPr lang="en-GB" dirty="0" smtClean="0"/>
              <a:t>To begin to consider the strengths and weaknesses of the Cosmological argument.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737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1043608" y="620688"/>
            <a:ext cx="6480720" cy="46715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81639" tIns="40820" rIns="81639" bIns="40820">
            <a:spAutoFit/>
          </a:bodyPr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sz="2500" dirty="0">
                <a:solidFill>
                  <a:srgbClr val="000000"/>
                </a:solidFill>
                <a:latin typeface="Calibri" pitchFamily="34" charset="0"/>
              </a:rPr>
              <a:t>Cosmological Argument = Causation </a:t>
            </a:r>
            <a:r>
              <a:rPr lang="en-GB" sz="2500" dirty="0" smtClean="0">
                <a:solidFill>
                  <a:srgbClr val="000000"/>
                </a:solidFill>
                <a:latin typeface="Calibri" pitchFamily="34" charset="0"/>
              </a:rPr>
              <a:t>(the </a:t>
            </a:r>
            <a:r>
              <a:rPr lang="en-GB" sz="2500" dirty="0">
                <a:solidFill>
                  <a:srgbClr val="000000"/>
                </a:solidFill>
                <a:latin typeface="Calibri" pitchFamily="34" charset="0"/>
              </a:rPr>
              <a:t>same!)</a:t>
            </a:r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756224" y="2564904"/>
            <a:ext cx="1425600" cy="200901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81639" tIns="40820" rIns="81639" bIns="40820" anchor="ctr"/>
          <a:lstStyle/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dirty="0">
                <a:solidFill>
                  <a:srgbClr val="000000"/>
                </a:solidFill>
                <a:latin typeface="Jester" charset="0"/>
              </a:rPr>
              <a:t>1.Nothing happens by itself, everything needs a cause</a:t>
            </a:r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2700224" y="2564904"/>
            <a:ext cx="1425600" cy="200901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81639" tIns="40820" rIns="81639" bIns="40820" anchor="ctr"/>
          <a:lstStyle/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dirty="0">
                <a:solidFill>
                  <a:srgbClr val="000000"/>
                </a:solidFill>
                <a:latin typeface="Jester" charset="0"/>
              </a:rPr>
              <a:t>2. Something must have caused the universe.</a:t>
            </a:r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4644224" y="2564904"/>
            <a:ext cx="1425600" cy="200901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81639" tIns="40820" rIns="81639" bIns="40820" anchor="ctr"/>
          <a:lstStyle/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dirty="0">
                <a:solidFill>
                  <a:srgbClr val="000000"/>
                </a:solidFill>
                <a:latin typeface="Jester" charset="0"/>
              </a:rPr>
              <a:t>3. The 'first cause' is called God.</a:t>
            </a:r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6588224" y="2564904"/>
            <a:ext cx="1425600" cy="200901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81639" tIns="40820" rIns="81639" bIns="40820" anchor="ctr"/>
          <a:lstStyle/>
          <a:p>
            <a:pPr marL="2880" indent="-2880" algn="ctr">
              <a:buSzPct val="45000"/>
              <a:tabLst>
                <a:tab pos="2880" algn="l"/>
                <a:tab pos="408966" algn="l"/>
                <a:tab pos="816493" algn="l"/>
                <a:tab pos="1224018" algn="l"/>
                <a:tab pos="1631545" algn="l"/>
                <a:tab pos="2039070" algn="l"/>
                <a:tab pos="2446597" algn="l"/>
                <a:tab pos="2854122" algn="l"/>
                <a:tab pos="3261649" algn="l"/>
                <a:tab pos="3669174" algn="l"/>
                <a:tab pos="4076701" algn="l"/>
                <a:tab pos="4484226" algn="l"/>
                <a:tab pos="4891753" algn="l"/>
                <a:tab pos="5299278" algn="l"/>
                <a:tab pos="5706805" algn="l"/>
                <a:tab pos="6114330" algn="l"/>
                <a:tab pos="6521857" algn="l"/>
                <a:tab pos="6929382" algn="l"/>
                <a:tab pos="7336909" algn="l"/>
                <a:tab pos="7744434" algn="l"/>
                <a:tab pos="8151961" algn="l"/>
              </a:tabLst>
            </a:pPr>
            <a:r>
              <a:rPr lang="en-GB" dirty="0">
                <a:solidFill>
                  <a:srgbClr val="000000"/>
                </a:solidFill>
                <a:latin typeface="Jester" charset="0"/>
              </a:rPr>
              <a:t>Therefore, God exists.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2181823" y="3309462"/>
            <a:ext cx="518400" cy="584701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4125823" y="3309462"/>
            <a:ext cx="518400" cy="584701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6069823" y="3277778"/>
            <a:ext cx="518400" cy="648068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pic>
        <p:nvPicPr>
          <p:cNvPr id="8202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89343" y="2888938"/>
            <a:ext cx="802080" cy="188227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3131840" y="1628800"/>
            <a:ext cx="2592288" cy="4209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81639" tIns="40820" rIns="81639" bIns="40820">
            <a:spAutoFit/>
          </a:bodyPr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sz="2200" dirty="0">
                <a:solidFill>
                  <a:srgbClr val="000000"/>
                </a:solidFill>
                <a:latin typeface="Impact" pitchFamily="32" charset="0"/>
              </a:rPr>
              <a:t>St Thomas Aquinas</a:t>
            </a:r>
          </a:p>
        </p:txBody>
      </p:sp>
    </p:spTree>
    <p:extLst>
      <p:ext uri="{BB962C8B-B14F-4D97-AF65-F5344CB8AC3E}">
        <p14:creationId xmlns:p14="http://schemas.microsoft.com/office/powerpoint/2010/main" val="239354325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.1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+.01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10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01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1" dur="1000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.1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+.01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01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0" dur="1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7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2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4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55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8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9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40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5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6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47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" presetID="55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1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2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53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8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9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60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2" presetID="55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4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5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66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8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 additive="repl">
                                        <p:cTn id="70" dur="1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 animBg="1"/>
      <p:bldP spid="8200" grpId="0" animBg="1"/>
      <p:bldP spid="820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n-GB" dirty="0" smtClean="0">
                <a:latin typeface="Calibri" pitchFamily="34" charset="0"/>
              </a:rPr>
              <a:t>Who created it?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 dirty="0" smtClean="0">
                <a:latin typeface="Calibri" pitchFamily="34" charset="0"/>
              </a:rPr>
              <a:t>The Cosmological Argument stems back to Thomas Aquinas in the thirteenth century.</a:t>
            </a:r>
          </a:p>
          <a:p>
            <a:pPr eaLnBrk="1" hangingPunct="1">
              <a:lnSpc>
                <a:spcPct val="90000"/>
              </a:lnSpc>
            </a:pPr>
            <a:endParaRPr lang="en-GB" sz="2800" dirty="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sz="2800" dirty="0" smtClean="0">
                <a:latin typeface="Calibri" pitchFamily="34" charset="0"/>
              </a:rPr>
              <a:t>Aquinas was a famous Philosopher, Roman Catholic Priest, and later on a Saint.</a:t>
            </a:r>
          </a:p>
          <a:p>
            <a:pPr eaLnBrk="1" hangingPunct="1">
              <a:lnSpc>
                <a:spcPct val="90000"/>
              </a:lnSpc>
            </a:pPr>
            <a:endParaRPr lang="en-GB" sz="2800" dirty="0" smtClean="0">
              <a:latin typeface="Comic Sans MS" pitchFamily="64" charset="0"/>
            </a:endParaRPr>
          </a:p>
          <a:p>
            <a:pPr eaLnBrk="1" hangingPunct="1">
              <a:lnSpc>
                <a:spcPct val="90000"/>
              </a:lnSpc>
            </a:pPr>
            <a:endParaRPr lang="en-GB" sz="2800" dirty="0" smtClean="0"/>
          </a:p>
        </p:txBody>
      </p:sp>
      <p:pic>
        <p:nvPicPr>
          <p:cNvPr id="7176" name="Picture 8" descr="200px-St-thomas-aquinas">
            <a:hlinkClick r:id="rId2" tooltip="St-thomas-aquinas.jpg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163" y="1989138"/>
            <a:ext cx="2808287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Rectangle 9"/>
          <p:cNvSpPr>
            <a:spLocks noChangeArrowheads="1"/>
          </p:cNvSpPr>
          <p:nvPr/>
        </p:nvSpPr>
        <p:spPr bwMode="auto">
          <a:xfrm>
            <a:off x="119063" y="1928813"/>
            <a:ext cx="3079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/>
          </a:p>
        </p:txBody>
      </p:sp>
      <p:sp>
        <p:nvSpPr>
          <p:cNvPr id="7" name="TextBox 6"/>
          <p:cNvSpPr txBox="1"/>
          <p:nvPr/>
        </p:nvSpPr>
        <p:spPr>
          <a:xfrm>
            <a:off x="683568" y="5589240"/>
            <a:ext cx="3312368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He was inspired by Aristotle!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270849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r>
              <a:rPr lang="en-GB" dirty="0" smtClean="0">
                <a:latin typeface="+mn-lt"/>
              </a:rPr>
              <a:t>Premise of the Argument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00808"/>
            <a:ext cx="8229600" cy="4827587"/>
          </a:xfrm>
        </p:spPr>
        <p:txBody>
          <a:bodyPr>
            <a:normAutofit lnSpcReduction="10000"/>
          </a:bodyPr>
          <a:lstStyle/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en-GB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 posteriori</a:t>
            </a:r>
            <a:endParaRPr lang="en-GB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dirty="0" smtClean="0"/>
              <a:t>Assumption: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en-GB" dirty="0" smtClean="0"/>
              <a:t>The universe has </a:t>
            </a:r>
            <a:r>
              <a:rPr lang="en-GB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not</a:t>
            </a:r>
            <a:r>
              <a:rPr lang="en-GB" dirty="0" smtClean="0"/>
              <a:t> always been in existence and for it to come into being an </a:t>
            </a:r>
            <a:r>
              <a:rPr lang="en-GB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eternal</a:t>
            </a:r>
            <a:r>
              <a:rPr lang="en-GB" dirty="0" smtClean="0"/>
              <a:t> Prime Mover is necessary. 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en-GB" dirty="0" smtClean="0"/>
              <a:t> The universe needs an </a:t>
            </a:r>
            <a:r>
              <a:rPr lang="en-GB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explanation</a:t>
            </a:r>
            <a:r>
              <a:rPr lang="en-GB" dirty="0" smtClean="0"/>
              <a:t> and it can’t be explained without reference to causes </a:t>
            </a:r>
            <a:r>
              <a:rPr lang="en-GB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outside</a:t>
            </a:r>
            <a:r>
              <a:rPr lang="en-GB" dirty="0" smtClean="0"/>
              <a:t> of itself, the existence of a first cause is necessary! Cause and effect </a:t>
            </a:r>
            <a:r>
              <a:rPr lang="en-GB" dirty="0" smtClean="0">
                <a:sym typeface="Wingdings" pitchFamily="2" charset="2"/>
              </a:rPr>
              <a:t></a:t>
            </a:r>
            <a:r>
              <a:rPr lang="en-GB" dirty="0" smtClean="0"/>
              <a:t> 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en-GB" dirty="0" smtClean="0">
                <a:solidFill>
                  <a:srgbClr val="66FF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God, necessary being!</a:t>
            </a:r>
            <a:endParaRPr lang="en-GB" b="1" dirty="0" smtClean="0">
              <a:solidFill>
                <a:srgbClr val="66FF66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9220" name="j021684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75" y="908050"/>
            <a:ext cx="14287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2472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16" fill="hold"/>
                                        <p:tgtEl>
                                          <p:spTgt spid="92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3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3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3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3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3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20"/>
                </p:tgtEl>
              </p:cMediaNode>
            </p:audio>
          </p:childTnLst>
        </p:cTn>
      </p:par>
    </p:tnLst>
    <p:bldLst>
      <p:bldP spid="921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n-GB" dirty="0" smtClean="0">
                <a:latin typeface="Calibri" pitchFamily="34" charset="0"/>
              </a:rPr>
              <a:t>Example of Causation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None/>
            </a:pPr>
            <a:r>
              <a:rPr lang="en-GB" dirty="0" smtClean="0">
                <a:latin typeface="Calibri" pitchFamily="34" charset="0"/>
              </a:rPr>
              <a:t>Try to test the theory of causation! </a:t>
            </a:r>
          </a:p>
          <a:p>
            <a:pPr algn="ctr" eaLnBrk="1" hangingPunct="1">
              <a:buNone/>
            </a:pPr>
            <a:r>
              <a:rPr lang="en-GB" b="1" dirty="0" smtClean="0">
                <a:solidFill>
                  <a:srgbClr val="FF0000"/>
                </a:solidFill>
                <a:latin typeface="Calibri" pitchFamily="34" charset="0"/>
              </a:rPr>
              <a:t>Write a example in your book.</a:t>
            </a:r>
          </a:p>
        </p:txBody>
      </p:sp>
      <p:pic>
        <p:nvPicPr>
          <p:cNvPr id="10245" name="Picture 5" descr="HouseFire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068960"/>
            <a:ext cx="4028480" cy="3022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251520" y="3933056"/>
            <a:ext cx="2232248" cy="14773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Stretch yourself:</a:t>
            </a:r>
          </a:p>
          <a:p>
            <a:r>
              <a:rPr lang="en-GB" b="1" dirty="0"/>
              <a:t> </a:t>
            </a:r>
            <a:r>
              <a:rPr lang="en-GB" b="1" dirty="0" smtClean="0"/>
              <a:t>Write an explanation of how this links to the cosmological argument.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1024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31006" y="116632"/>
            <a:ext cx="8389466" cy="115212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4000" dirty="0"/>
              <a:t>Market </a:t>
            </a:r>
            <a:r>
              <a:rPr lang="en-GB" sz="4000" dirty="0" smtClean="0"/>
              <a:t>place</a:t>
            </a:r>
            <a:endParaRPr lang="en-US" sz="4000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980728"/>
            <a:ext cx="8064500" cy="5544616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endParaRPr lang="en-GB" sz="2800" dirty="0" smtClean="0"/>
          </a:p>
          <a:p>
            <a:pPr>
              <a:buFontTx/>
              <a:buNone/>
            </a:pPr>
            <a:r>
              <a:rPr lang="en-GB" sz="2800" dirty="0" smtClean="0"/>
              <a:t>Stage 1 – </a:t>
            </a:r>
            <a:r>
              <a:rPr lang="en-GB" sz="2800" b="1" dirty="0" smtClean="0"/>
              <a:t>Preparation</a:t>
            </a:r>
            <a:r>
              <a:rPr lang="en-GB" sz="2800" dirty="0" smtClean="0"/>
              <a:t>. Each group reads resource material and converts it into a poster however your poster can only have 10 key words on it.</a:t>
            </a:r>
          </a:p>
          <a:p>
            <a:pPr>
              <a:buFontTx/>
              <a:buNone/>
            </a:pPr>
            <a:endParaRPr lang="en-GB" sz="2800" dirty="0" smtClean="0"/>
          </a:p>
          <a:p>
            <a:pPr>
              <a:buFontTx/>
              <a:buNone/>
            </a:pPr>
            <a:r>
              <a:rPr lang="en-GB" sz="2800" dirty="0" smtClean="0"/>
              <a:t>Stage 2 – </a:t>
            </a:r>
            <a:r>
              <a:rPr lang="en-GB" sz="2800" b="1" dirty="0" smtClean="0"/>
              <a:t>Market</a:t>
            </a:r>
            <a:r>
              <a:rPr lang="en-GB" sz="2800" dirty="0" smtClean="0"/>
              <a:t>. Stall holder stays with poster, to explain poster to visiting researchers. Researchers go to find other information and make notes.</a:t>
            </a:r>
          </a:p>
          <a:p>
            <a:pPr>
              <a:buFontTx/>
              <a:buNone/>
            </a:pPr>
            <a:endParaRPr lang="en-GB" sz="2800" dirty="0" smtClean="0"/>
          </a:p>
          <a:p>
            <a:pPr>
              <a:buFontTx/>
              <a:buNone/>
            </a:pPr>
            <a:r>
              <a:rPr lang="en-GB" sz="2800" dirty="0" smtClean="0"/>
              <a:t>Stage 3 – </a:t>
            </a:r>
            <a:r>
              <a:rPr lang="en-GB" sz="2800" b="1" dirty="0" smtClean="0"/>
              <a:t>Teaching</a:t>
            </a:r>
            <a:r>
              <a:rPr lang="en-GB" sz="2800" dirty="0" smtClean="0"/>
              <a:t>. The researchers teach the stallholder and the others what they have found out.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5733256"/>
            <a:ext cx="4283968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Stretch yourself:</a:t>
            </a:r>
          </a:p>
          <a:p>
            <a:r>
              <a:rPr lang="en-GB" dirty="0" smtClean="0"/>
              <a:t>Create a list of criticisms of the cosmological argument. You may need to do some research!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3845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332656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>
                <a:latin typeface="Comic Sans MS" pitchFamily="66" charset="0"/>
              </a:rPr>
              <a:t>What is the Cosmological Argument trying to do?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196975"/>
            <a:ext cx="8532812" cy="5156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endParaRPr lang="en-GB" sz="2400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lang="en-GB" sz="2400" b="1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GB" sz="2400" dirty="0" smtClean="0">
                <a:latin typeface="Calibri" pitchFamily="34" charset="0"/>
              </a:rPr>
              <a:t>Theists are people who believe in a God who has  created and will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GB" sz="2400" dirty="0" smtClean="0">
                <a:latin typeface="Calibri" pitchFamily="34" charset="0"/>
              </a:rPr>
              <a:t>sustain the universe.</a:t>
            </a:r>
          </a:p>
          <a:p>
            <a:pPr eaLnBrk="1" hangingPunct="1">
              <a:lnSpc>
                <a:spcPct val="80000"/>
              </a:lnSpc>
              <a:buNone/>
            </a:pPr>
            <a:endParaRPr lang="en-GB" sz="2400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GB" sz="2400" dirty="0" smtClean="0">
                <a:latin typeface="Calibri" pitchFamily="34" charset="0"/>
              </a:rPr>
              <a:t>The Cosmological Argument attempts to show that God exists by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GB" sz="2400" dirty="0" smtClean="0">
                <a:latin typeface="Calibri" pitchFamily="34" charset="0"/>
              </a:rPr>
              <a:t>looking at how the universe (the cosmos) works.</a:t>
            </a:r>
          </a:p>
          <a:p>
            <a:pPr>
              <a:lnSpc>
                <a:spcPct val="80000"/>
              </a:lnSpc>
              <a:buNone/>
            </a:pPr>
            <a:endParaRPr lang="en-GB" sz="2400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GB" sz="2400" dirty="0" smtClean="0">
                <a:latin typeface="Calibri" pitchFamily="34" charset="0"/>
              </a:rPr>
              <a:t>This argument uses </a:t>
            </a:r>
            <a:r>
              <a:rPr lang="en-GB" sz="2400" b="1" dirty="0" smtClean="0">
                <a:latin typeface="Calibri" pitchFamily="34" charset="0"/>
              </a:rPr>
              <a:t>a posteriori </a:t>
            </a:r>
            <a:r>
              <a:rPr lang="en-GB" sz="2400" dirty="0" smtClean="0">
                <a:latin typeface="Calibri" pitchFamily="34" charset="0"/>
              </a:rPr>
              <a:t>and </a:t>
            </a:r>
            <a:r>
              <a:rPr lang="en-GB" sz="2400" b="1" dirty="0" smtClean="0">
                <a:latin typeface="Calibri" pitchFamily="34" charset="0"/>
              </a:rPr>
              <a:t>empirical</a:t>
            </a:r>
            <a:r>
              <a:rPr lang="en-GB" sz="2400" dirty="0" smtClean="0">
                <a:latin typeface="Calibri" pitchFamily="34" charset="0"/>
              </a:rPr>
              <a:t> evidence. </a:t>
            </a:r>
          </a:p>
          <a:p>
            <a:pPr>
              <a:lnSpc>
                <a:spcPct val="80000"/>
              </a:lnSpc>
              <a:buNone/>
            </a:pPr>
            <a:endParaRPr lang="en-GB" sz="2400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GB" sz="2400" dirty="0" smtClean="0">
                <a:latin typeface="Calibri" pitchFamily="34" charset="0"/>
              </a:rPr>
              <a:t>This means evidence from observation and use of senses. The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GB" sz="2400" dirty="0" smtClean="0">
                <a:latin typeface="Calibri" pitchFamily="34" charset="0"/>
              </a:rPr>
              <a:t>argument uses observation of cause and effect around us to try to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GB" sz="2400" dirty="0" smtClean="0">
                <a:latin typeface="Calibri" pitchFamily="34" charset="0"/>
              </a:rPr>
              <a:t>find the cause of the world and universe.</a:t>
            </a:r>
            <a:endParaRPr lang="en-GB" dirty="0" smtClean="0">
              <a:latin typeface="Calibri" pitchFamily="34" charset="0"/>
            </a:endParaRPr>
          </a:p>
        </p:txBody>
      </p:sp>
      <p:pic>
        <p:nvPicPr>
          <p:cNvPr id="28674" name="Picture 2" descr="http://t3.gstatic.com/images?q=tbn:ANd9GcToqIhKVvogzNMOYy1_boA0Wgm736pqmewEXFzQD7dl4x-thx3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1" y="5589240"/>
            <a:ext cx="1694257" cy="12687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85502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990</Words>
  <Application>Microsoft Office PowerPoint</Application>
  <PresentationFormat>On-screen Show (4:3)</PresentationFormat>
  <Paragraphs>132</Paragraphs>
  <Slides>22</Slides>
  <Notes>4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The Cosmological argument</vt:lpstr>
      <vt:lpstr>Introduction to the Cosmological Argument</vt:lpstr>
      <vt:lpstr>Learning Outcomes </vt:lpstr>
      <vt:lpstr>PowerPoint Presentation</vt:lpstr>
      <vt:lpstr>Who created it?</vt:lpstr>
      <vt:lpstr>Premise of the Argument</vt:lpstr>
      <vt:lpstr>Example of Causation</vt:lpstr>
      <vt:lpstr>Market place</vt:lpstr>
      <vt:lpstr>What is the Cosmological Argument trying to do?</vt:lpstr>
      <vt:lpstr>History of the Argument</vt:lpstr>
      <vt:lpstr>Thomas Aquinas said....</vt:lpstr>
      <vt:lpstr>PowerPoint Presentation</vt:lpstr>
      <vt:lpstr>PowerPoint Presentation</vt:lpstr>
      <vt:lpstr>Criticisms of the cosmological argument</vt:lpstr>
      <vt:lpstr>How do these key terms apply to the Cosmological Argument?</vt:lpstr>
      <vt:lpstr>Quiz time!</vt:lpstr>
      <vt:lpstr>1) Who came up with the cosmological argument?</vt:lpstr>
      <vt:lpstr>2) What is another name for the cosmological argument? </vt:lpstr>
      <vt:lpstr> 3) Explain the cosmological argument in four steps. </vt:lpstr>
      <vt:lpstr>4) How was the prime mover different to Aquinas’ God?</vt:lpstr>
      <vt:lpstr>5) What is one criticisms of the cosmological argument? </vt:lpstr>
      <vt:lpstr>6) What is one of the strengths of the argument?</vt:lpstr>
    </vt:vector>
  </TitlesOfParts>
  <Company>Rosset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Cosmological Argument</dc:title>
  <dc:creator>NVeitch</dc:creator>
  <cp:lastModifiedBy>NVeitch</cp:lastModifiedBy>
  <cp:revision>9</cp:revision>
  <cp:lastPrinted>2016-11-08T08:24:27Z</cp:lastPrinted>
  <dcterms:created xsi:type="dcterms:W3CDTF">2013-01-31T12:44:32Z</dcterms:created>
  <dcterms:modified xsi:type="dcterms:W3CDTF">2016-11-08T08:25:52Z</dcterms:modified>
</cp:coreProperties>
</file>