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62" r:id="rId7"/>
    <p:sldId id="263" r:id="rId8"/>
    <p:sldId id="265" r:id="rId9"/>
    <p:sldId id="266" r:id="rId10"/>
    <p:sldId id="268" r:id="rId11"/>
    <p:sldId id="267" r:id="rId12"/>
    <p:sldId id="275" r:id="rId13"/>
    <p:sldId id="270" r:id="rId14"/>
    <p:sldId id="274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961E-718D-48E3-885A-CE8EC65D7C2A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5693-A5EC-4B45-AEE2-B571C9C06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1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961E-718D-48E3-885A-CE8EC65D7C2A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5693-A5EC-4B45-AEE2-B571C9C06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60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961E-718D-48E3-885A-CE8EC65D7C2A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5693-A5EC-4B45-AEE2-B571C9C06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28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961E-718D-48E3-885A-CE8EC65D7C2A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5693-A5EC-4B45-AEE2-B571C9C06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1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961E-718D-48E3-885A-CE8EC65D7C2A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5693-A5EC-4B45-AEE2-B571C9C06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11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961E-718D-48E3-885A-CE8EC65D7C2A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5693-A5EC-4B45-AEE2-B571C9C06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7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961E-718D-48E3-885A-CE8EC65D7C2A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5693-A5EC-4B45-AEE2-B571C9C06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65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961E-718D-48E3-885A-CE8EC65D7C2A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5693-A5EC-4B45-AEE2-B571C9C06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0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961E-718D-48E3-885A-CE8EC65D7C2A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5693-A5EC-4B45-AEE2-B571C9C06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3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961E-718D-48E3-885A-CE8EC65D7C2A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5693-A5EC-4B45-AEE2-B571C9C06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961E-718D-48E3-885A-CE8EC65D7C2A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5693-A5EC-4B45-AEE2-B571C9C06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67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961E-718D-48E3-885A-CE8EC65D7C2A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F5693-A5EC-4B45-AEE2-B571C9C06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21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outube.com/watch?v=Dy6nhjAR52o&amp;feature=related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Moral or Natural evil?</a:t>
            </a:r>
            <a:endParaRPr lang="en-GB" dirty="0"/>
          </a:p>
        </p:txBody>
      </p:sp>
      <p:pic>
        <p:nvPicPr>
          <p:cNvPr id="6" name="Picture 5" descr="ACFD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6001"/>
            <a:ext cx="2448272" cy="223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27064"/>
            <a:ext cx="2771800" cy="209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2747797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09120"/>
            <a:ext cx="2610198" cy="187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gpw-20050104-NASA-ISS002-E-7377"/>
          <p:cNvPicPr>
            <a:picLocks noChangeAspect="1" noChangeArrowheads="1"/>
          </p:cNvPicPr>
          <p:nvPr/>
        </p:nvPicPr>
        <p:blipFill rotWithShape="1">
          <a:blip r:embed="rId2" cstate="print"/>
          <a:srcRect l="2905" r="2462" b="5036"/>
          <a:stretch/>
        </p:blipFill>
        <p:spPr bwMode="auto">
          <a:xfrm>
            <a:off x="-706582" y="0"/>
            <a:ext cx="101276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54927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Evil is the PRIVATION of good, just as darkness is the absence of light.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Augustine said that evil came not from God, whom is all-good, but from those </a:t>
            </a:r>
            <a:r>
              <a:rPr lang="en-GB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entites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which had 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free will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–angels and humans who turned their backs on God, the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supreme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good, and settled for lesser goods.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As a consequence, the state of perfection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was ruined by human SIN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and the delicate balance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the world was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destroyed.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800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800" dirty="0" smtClean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The types of evil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Moral Evil: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2792" cy="44944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2600" dirty="0" smtClean="0"/>
              <a:t>Derived </a:t>
            </a:r>
            <a:r>
              <a:rPr lang="en-GB" sz="2600" dirty="0"/>
              <a:t>from human free will and disobedience</a:t>
            </a:r>
          </a:p>
          <a:p>
            <a:pPr marL="0" lvl="0" indent="0" algn="ctr">
              <a:buNone/>
            </a:pPr>
            <a:endParaRPr lang="en-GB" sz="2600" dirty="0" smtClean="0"/>
          </a:p>
          <a:p>
            <a:pPr marL="0" lvl="0" indent="0" algn="ctr">
              <a:buNone/>
            </a:pPr>
            <a:r>
              <a:rPr lang="en-GB" sz="2600" dirty="0" smtClean="0"/>
              <a:t>Augustine </a:t>
            </a:r>
            <a:r>
              <a:rPr lang="en-GB" sz="2600" dirty="0"/>
              <a:t>reasoned that </a:t>
            </a:r>
            <a:r>
              <a:rPr lang="en-GB" sz="2600" b="1" dirty="0"/>
              <a:t>all humans are worthy of the punishment</a:t>
            </a:r>
            <a:r>
              <a:rPr lang="en-GB" sz="2600" dirty="0"/>
              <a:t> </a:t>
            </a:r>
            <a:r>
              <a:rPr lang="en-GB" sz="2600" b="1" dirty="0"/>
              <a:t>of evil [original sin]</a:t>
            </a:r>
            <a:r>
              <a:rPr lang="en-GB" sz="2600" dirty="0"/>
              <a:t> and suffering </a:t>
            </a:r>
            <a:r>
              <a:rPr lang="en-GB" sz="2600" b="1" dirty="0"/>
              <a:t>because we are </a:t>
            </a:r>
            <a:r>
              <a:rPr lang="en-GB" sz="2600" b="1" i="1" dirty="0"/>
              <a:t>“</a:t>
            </a:r>
            <a:r>
              <a:rPr lang="en-GB" sz="2600" b="1" i="1" dirty="0">
                <a:solidFill>
                  <a:srgbClr val="FF0000"/>
                </a:solidFill>
              </a:rPr>
              <a:t>seminally</a:t>
            </a:r>
            <a:r>
              <a:rPr lang="en-GB" sz="2600" b="1" i="1" dirty="0"/>
              <a:t> present in the loins of Adam”</a:t>
            </a:r>
            <a:r>
              <a:rPr lang="en-GB" sz="2600" i="1" dirty="0"/>
              <a:t> (this means we all are from Adam as he is the father of man)</a:t>
            </a:r>
            <a:r>
              <a:rPr lang="en-GB" sz="2600" dirty="0"/>
              <a:t>.</a:t>
            </a:r>
          </a:p>
          <a:p>
            <a:pPr marL="0" lvl="0" indent="0" algn="ctr">
              <a:buNone/>
            </a:pPr>
            <a:r>
              <a:rPr lang="en-GB" sz="2600" dirty="0" smtClean="0"/>
              <a:t>God </a:t>
            </a:r>
            <a:r>
              <a:rPr lang="en-GB" sz="2600" dirty="0"/>
              <a:t>has the right not to intervene and put a stop to evil and suffering, since he is a just God and we are worthy of punishment.</a:t>
            </a:r>
          </a:p>
          <a:p>
            <a:pPr marL="0" lvl="0" indent="0" algn="ctr">
              <a:buNone/>
            </a:pPr>
            <a:r>
              <a:rPr lang="en-GB" sz="2600" dirty="0"/>
              <a:t>It is </a:t>
            </a:r>
            <a:r>
              <a:rPr lang="en-GB" sz="2600" b="1" dirty="0"/>
              <a:t>by his grace and infinite love</a:t>
            </a:r>
            <a:r>
              <a:rPr lang="en-GB" sz="2600" dirty="0"/>
              <a:t> however, that some of us, to whom he chooses to give grace, are able to accept his offer of </a:t>
            </a:r>
            <a:r>
              <a:rPr lang="en-GB" sz="2600" b="1" dirty="0">
                <a:solidFill>
                  <a:srgbClr val="FF0000"/>
                </a:solidFill>
              </a:rPr>
              <a:t>salvation and eternal life in heaven</a:t>
            </a:r>
            <a:r>
              <a:rPr lang="en-GB" sz="2600" b="1" dirty="0"/>
              <a:t>.</a:t>
            </a:r>
            <a:endParaRPr lang="en-GB" sz="2600" dirty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Natural Evil: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4009" y="2174874"/>
            <a:ext cx="4042792" cy="44944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dirty="0" smtClean="0"/>
              <a:t>Occurred </a:t>
            </a:r>
            <a:r>
              <a:rPr lang="en-GB" dirty="0"/>
              <a:t>because of the loss of order in nature due to the first sin which broke natural order, defined by Augustine as the ‘</a:t>
            </a:r>
            <a:r>
              <a:rPr lang="en-GB" i="1" dirty="0"/>
              <a:t>penal consequences of sin’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1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Think, Pair, </a:t>
            </a:r>
            <a:r>
              <a:rPr lang="en-GB" dirty="0"/>
              <a:t>S</a:t>
            </a:r>
            <a:r>
              <a:rPr lang="en-GB" dirty="0" smtClean="0"/>
              <a:t>hare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Why is </a:t>
            </a:r>
            <a:r>
              <a:rPr lang="en-GB" dirty="0"/>
              <a:t>A</a:t>
            </a:r>
            <a:r>
              <a:rPr lang="en-GB" dirty="0" smtClean="0"/>
              <a:t>ugustine’s </a:t>
            </a:r>
            <a:r>
              <a:rPr lang="en-GB" dirty="0"/>
              <a:t>T</a:t>
            </a:r>
            <a:r>
              <a:rPr lang="en-GB" dirty="0" smtClean="0"/>
              <a:t>heodicy often referred to as the Soul-deciding theodicy?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Discuss in pairs.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7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Augustine’s Theodicy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Draw a flow diagram showing how Augustine’s Theodicy works or describes it.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Include key terms:</a:t>
            </a:r>
          </a:p>
          <a:p>
            <a:pPr>
              <a:buNone/>
            </a:pPr>
            <a:r>
              <a:rPr lang="en-GB" dirty="0" smtClean="0"/>
              <a:t> Privation, Fall of Man, Seminally, free will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085184"/>
            <a:ext cx="288032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Stretch yourself</a:t>
            </a:r>
            <a:r>
              <a:rPr lang="en-GB" dirty="0" smtClean="0">
                <a:solidFill>
                  <a:srgbClr val="FF0000"/>
                </a:solidFill>
              </a:rPr>
              <a:t>: </a:t>
            </a:r>
            <a:r>
              <a:rPr lang="en-GB" dirty="0" smtClean="0">
                <a:solidFill>
                  <a:schemeClr val="tx1"/>
                </a:solidFill>
              </a:rPr>
              <a:t>How does</a:t>
            </a:r>
          </a:p>
          <a:p>
            <a:r>
              <a:rPr lang="en-GB" dirty="0">
                <a:solidFill>
                  <a:schemeClr val="tx1"/>
                </a:solidFill>
              </a:rPr>
              <a:t>Romans </a:t>
            </a:r>
            <a:r>
              <a:rPr lang="en-GB" dirty="0" smtClean="0">
                <a:solidFill>
                  <a:schemeClr val="tx1"/>
                </a:solidFill>
              </a:rPr>
              <a:t>5:12-13 support Augustine? 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Use the article to create a </a:t>
            </a:r>
            <a:r>
              <a:rPr lang="en-GB" dirty="0" err="1" smtClean="0"/>
              <a:t>Zig-Zag</a:t>
            </a:r>
            <a:r>
              <a:rPr lang="en-GB" dirty="0" smtClean="0"/>
              <a:t> with </a:t>
            </a:r>
            <a:r>
              <a:rPr lang="en-GB" dirty="0" smtClean="0">
                <a:solidFill>
                  <a:srgbClr val="FF0000"/>
                </a:solidFill>
              </a:rPr>
              <a:t>for and against </a:t>
            </a:r>
            <a:r>
              <a:rPr lang="en-GB" dirty="0" smtClean="0"/>
              <a:t>reasons.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3808" y="3455422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31938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For 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373815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Against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414908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For 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00092" y="466176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Against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139817"/>
            <a:ext cx="2664296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Stretch yourself: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Add your own personal opinion and give reasons.</a:t>
            </a:r>
          </a:p>
          <a:p>
            <a:endParaRPr lang="en-GB" sz="2000" b="1" dirty="0" smtClean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‘Original sin explains the existence of suffering’ Discuss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68825" y="5309368"/>
            <a:ext cx="198022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Stretch yourself: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Use a key Colour code the logical, Scientific and Moral errors.</a:t>
            </a:r>
          </a:p>
        </p:txBody>
      </p:sp>
    </p:spTree>
    <p:extLst>
      <p:ext uri="{BB962C8B-B14F-4D97-AF65-F5344CB8AC3E}">
        <p14:creationId xmlns:p14="http://schemas.microsoft.com/office/powerpoint/2010/main" val="28291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Do you think the concept of evil as privation works?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 In pairs, using Augustine’s theodicy of evil as a privation rather than existing in its own right define the following:</a:t>
            </a:r>
          </a:p>
          <a:p>
            <a:pPr>
              <a:buNone/>
            </a:pPr>
            <a:r>
              <a:rPr lang="en-GB" dirty="0" smtClean="0"/>
              <a:t>Blindness</a:t>
            </a:r>
          </a:p>
          <a:p>
            <a:pPr>
              <a:buNone/>
            </a:pPr>
            <a:r>
              <a:rPr lang="en-GB" dirty="0" smtClean="0"/>
              <a:t>Earthquakes</a:t>
            </a:r>
          </a:p>
          <a:p>
            <a:pPr>
              <a:buNone/>
            </a:pPr>
            <a:r>
              <a:rPr lang="en-GB" dirty="0" smtClean="0"/>
              <a:t>Torture </a:t>
            </a:r>
          </a:p>
          <a:p>
            <a:pPr>
              <a:buNone/>
            </a:pPr>
            <a:r>
              <a:rPr lang="en-GB" dirty="0" smtClean="0"/>
              <a:t>Famine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4365104"/>
            <a:ext cx="295232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Think, pair, share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426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How does the bible Support his view?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Research the Fall of Man in Genesis 3.</a:t>
            </a:r>
          </a:p>
          <a:p>
            <a:pPr marL="0" indent="0" algn="ctr">
              <a:buNone/>
            </a:pPr>
            <a:r>
              <a:rPr lang="en-GB" dirty="0" smtClean="0"/>
              <a:t>Summarise the story in 5 sentences:</a:t>
            </a:r>
          </a:p>
          <a:p>
            <a:pPr marL="0" indent="0">
              <a:buNone/>
            </a:pPr>
            <a:r>
              <a:rPr lang="en-GB" dirty="0" smtClean="0"/>
              <a:t>1)</a:t>
            </a:r>
          </a:p>
          <a:p>
            <a:pPr marL="0" indent="0">
              <a:buNone/>
            </a:pPr>
            <a:r>
              <a:rPr lang="en-GB" dirty="0" smtClean="0"/>
              <a:t>2)</a:t>
            </a:r>
          </a:p>
          <a:p>
            <a:pPr marL="0" indent="0">
              <a:buNone/>
            </a:pPr>
            <a:r>
              <a:rPr lang="en-GB" dirty="0" smtClean="0"/>
              <a:t>3)</a:t>
            </a:r>
          </a:p>
          <a:p>
            <a:pPr marL="0" indent="0">
              <a:buNone/>
            </a:pPr>
            <a:r>
              <a:rPr lang="en-GB" dirty="0" smtClean="0"/>
              <a:t>4)</a:t>
            </a:r>
          </a:p>
          <a:p>
            <a:pPr marL="0" indent="0">
              <a:buNone/>
            </a:pPr>
            <a:r>
              <a:rPr lang="en-GB" dirty="0" smtClean="0"/>
              <a:t>5)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2380034" cy="29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4221088"/>
            <a:ext cx="216024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Next steps:</a:t>
            </a:r>
          </a:p>
          <a:p>
            <a:pPr algn="ctr"/>
            <a:r>
              <a:rPr lang="en-GB" dirty="0" smtClean="0"/>
              <a:t>Explain how this is a strength of Augustine’s theodicy?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4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Problem of Evil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be able to describe the problem of evil.</a:t>
            </a:r>
          </a:p>
          <a:p>
            <a:r>
              <a:rPr lang="en-GB" dirty="0" smtClean="0"/>
              <a:t>To be able to explain Augustine’s theodicy.</a:t>
            </a:r>
          </a:p>
          <a:p>
            <a:r>
              <a:rPr lang="en-GB" dirty="0" smtClean="0"/>
              <a:t>To be able to evaluate Augustine’s theodicy.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4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unpic.hu/files/pics/00035/000355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5373216"/>
            <a:ext cx="216024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Think, Pair, Share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What is he talking about?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57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899" y="116632"/>
            <a:ext cx="8229600" cy="9269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The problem of evil</a:t>
            </a:r>
            <a:endParaRPr lang="en-GB" dirty="0"/>
          </a:p>
        </p:txBody>
      </p:sp>
      <p:pic>
        <p:nvPicPr>
          <p:cNvPr id="2054" name="Picture 6" descr="http://edu.glogster.com/media/4/25/76/40/2576403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84784"/>
            <a:ext cx="3312368" cy="33123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1800" y="11616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Omnipotent -  If he is all powerful, why can’t he stop our suffering?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596823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Omnibenevolent</a:t>
            </a:r>
            <a:r>
              <a:rPr lang="en-GB" dirty="0" smtClean="0"/>
              <a:t> – If he is all loving, why does he not care about our suffering?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63680" y="3596823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Omniscient – If he is all knowing, why does he know we suffer and does not do anything about it?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3528" y="4963972"/>
            <a:ext cx="8496943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INCONSISTENT TRIAD</a:t>
            </a:r>
            <a:br>
              <a:rPr lang="en-GB" dirty="0" smtClean="0"/>
            </a:br>
            <a:r>
              <a:rPr lang="en-GB" dirty="0" smtClean="0"/>
              <a:t>The problem of evil can be viewed as an inconsistent triad: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three are logically inconsistent. If God is omnipotent, he is aware of the existing evil and suffering and knows how to put a stop to it. If God is </a:t>
            </a:r>
            <a:r>
              <a:rPr lang="en-GB" dirty="0" err="1" smtClean="0"/>
              <a:t>omni</a:t>
            </a:r>
            <a:r>
              <a:rPr lang="en-GB" dirty="0" smtClean="0"/>
              <a:t>-benevolent he will want to put a stop to it. Yet evil and suffering does exist.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45766" y="1817529"/>
            <a:ext cx="294501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1600" dirty="0" smtClean="0"/>
              <a:t>Augustine (354 AD) </a:t>
            </a:r>
            <a:r>
              <a:rPr lang="en-GB" sz="1600" dirty="0"/>
              <a:t>says: “either God cannot abolish evil, or He will not; if he cannot then He is not all-powerful; if He will not then He is not all-good”.</a:t>
            </a:r>
          </a:p>
        </p:txBody>
      </p:sp>
    </p:spTree>
    <p:extLst>
      <p:ext uri="{BB962C8B-B14F-4D97-AF65-F5344CB8AC3E}">
        <p14:creationId xmlns:p14="http://schemas.microsoft.com/office/powerpoint/2010/main" val="4201196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Who is this a problem for?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dirty="0" smtClean="0"/>
              <a:t>The atheist David Hume argued that only three possibilities exist: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I. God is not omnipotent</a:t>
            </a:r>
            <a:br>
              <a:rPr lang="en-GB" dirty="0" smtClean="0"/>
            </a:br>
            <a:r>
              <a:rPr lang="en-GB" dirty="0" smtClean="0"/>
              <a:t>II. God is not </a:t>
            </a:r>
            <a:r>
              <a:rPr lang="en-GB" dirty="0" err="1" smtClean="0"/>
              <a:t>omni</a:t>
            </a:r>
            <a:r>
              <a:rPr lang="en-GB" dirty="0" smtClean="0"/>
              <a:t>-benevolent</a:t>
            </a:r>
            <a:br>
              <a:rPr lang="en-GB" dirty="0" smtClean="0"/>
            </a:br>
            <a:r>
              <a:rPr lang="en-GB" dirty="0" smtClean="0"/>
              <a:t>III. Evil does not exist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Since we have sufficient direct experience to support the existence of evil, if God exists he is either an impotent God or a malicious God; not the God of classical theism. Hume concluded that God therefore does not exist.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dirty="0" smtClean="0"/>
              <a:t>Antony Flew wrote that the biggest challenge to the believer is accepting that the existence of evil and suffering is a major problem that demands an adequate response. 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The problem faced by monotheists demands a solution, not of qualification; in which the nature of God is arbitrarily changed to suit different circumstances – this concept of God ‘dies the death of a thousand qualifications,’ but by the rational justification of God’s right to allow evil and suffering to continue despite his ability to stop 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1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Think, Pair, Share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A: Who was Epicurus?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B: What is the inconsistent Triad?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A: What does Hume say about evil?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B: What does Flew say religious believers do?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76672"/>
            <a:ext cx="7272808" cy="54927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tx1"/>
                </a:solidFill>
              </a:rPr>
              <a:t>Theodicy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7"/>
            <a:ext cx="8229600" cy="1872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en-GB" sz="2800" u="sng" dirty="0" smtClean="0"/>
              <a:t>Etymology</a:t>
            </a:r>
            <a:r>
              <a:rPr lang="en-GB" sz="2800" dirty="0" smtClean="0"/>
              <a:t>:</a:t>
            </a:r>
          </a:p>
          <a:p>
            <a:pPr>
              <a:buFontTx/>
              <a:buNone/>
            </a:pPr>
            <a:r>
              <a:rPr lang="en-GB" sz="2800" dirty="0" smtClean="0"/>
              <a:t>Greek… </a:t>
            </a:r>
            <a:r>
              <a:rPr lang="en-GB" sz="2800" i="1" dirty="0" err="1" smtClean="0"/>
              <a:t>theos</a:t>
            </a:r>
            <a:r>
              <a:rPr lang="en-GB" sz="2800" i="1" dirty="0" smtClean="0"/>
              <a:t>         </a:t>
            </a:r>
            <a:r>
              <a:rPr lang="en-GB" sz="2800" dirty="0" smtClean="0"/>
              <a:t>meaning         ‘God’</a:t>
            </a:r>
          </a:p>
          <a:p>
            <a:pPr>
              <a:buFontTx/>
              <a:buNone/>
            </a:pPr>
            <a:r>
              <a:rPr lang="en-GB" sz="2800" dirty="0" smtClean="0"/>
              <a:t>              </a:t>
            </a:r>
            <a:r>
              <a:rPr lang="en-GB" sz="2800" i="1" dirty="0" err="1" smtClean="0"/>
              <a:t>dikaios</a:t>
            </a:r>
            <a:r>
              <a:rPr lang="en-GB" sz="2800" i="1" dirty="0" smtClean="0"/>
              <a:t>       </a:t>
            </a:r>
            <a:r>
              <a:rPr lang="en-GB" sz="2800" dirty="0" smtClean="0"/>
              <a:t>meaning   ‘justification’</a:t>
            </a:r>
          </a:p>
          <a:p>
            <a:pPr>
              <a:buFontTx/>
              <a:buNone/>
            </a:pPr>
            <a:endParaRPr lang="en-GB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4006" y="3933056"/>
            <a:ext cx="7992888" cy="15573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2800" dirty="0">
                <a:solidFill>
                  <a:prstClr val="black"/>
                </a:solidFill>
              </a:rPr>
              <a:t>An explanation of how a belief in a good, omnipotent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2800" dirty="0">
                <a:solidFill>
                  <a:prstClr val="black"/>
                </a:solidFill>
              </a:rPr>
              <a:t>God can be maintained in the face of all the evil and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2800" dirty="0">
                <a:solidFill>
                  <a:prstClr val="black"/>
                </a:solidFill>
              </a:rPr>
              <a:t>suffering in the world.</a:t>
            </a:r>
          </a:p>
        </p:txBody>
      </p:sp>
    </p:spTree>
    <p:extLst>
      <p:ext uri="{BB962C8B-B14F-4D97-AF65-F5344CB8AC3E}">
        <p14:creationId xmlns:p14="http://schemas.microsoft.com/office/powerpoint/2010/main" val="120450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915025" cy="3341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Augustine</a:t>
            </a:r>
            <a:r>
              <a:rPr lang="en-GB" sz="4000" b="1" dirty="0" smtClean="0"/>
              <a:t> </a:t>
            </a:r>
            <a:r>
              <a:rPr lang="en-GB" sz="2800" dirty="0" smtClean="0"/>
              <a:t>argued that the Bible shows that God is </a:t>
            </a:r>
            <a:r>
              <a:rPr lang="en-GB" b="1" dirty="0" smtClean="0"/>
              <a:t>wholly good</a:t>
            </a:r>
            <a:r>
              <a:rPr lang="en-GB" sz="2800" dirty="0" smtClean="0"/>
              <a:t> and that, according to Genesis 1, created a world perfectly good and </a:t>
            </a:r>
            <a:r>
              <a:rPr lang="en-GB" sz="2800" u="sng" dirty="0" smtClean="0"/>
              <a:t>free from defect, evil, and suffering</a:t>
            </a:r>
            <a:r>
              <a:rPr lang="en-GB" sz="2800" dirty="0" smtClean="0"/>
              <a:t>: “</a:t>
            </a:r>
            <a:r>
              <a:rPr lang="en-GB" sz="2800" dirty="0" smtClean="0">
                <a:solidFill>
                  <a:srgbClr val="CC3300"/>
                </a:solidFill>
              </a:rPr>
              <a:t>God saw all that he had made, and it was very good</a:t>
            </a:r>
            <a:r>
              <a:rPr lang="en-GB" sz="2800" dirty="0" smtClean="0"/>
              <a:t>” (Genesis 1:31).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2800" dirty="0" smtClean="0"/>
          </a:p>
        </p:txBody>
      </p:sp>
      <p:pic>
        <p:nvPicPr>
          <p:cNvPr id="5123" name="Picture 5" descr="300px-Augustine_of_Hip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0"/>
            <a:ext cx="28575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7"/>
          <p:cNvSpPr>
            <a:spLocks noChangeArrowheads="1"/>
          </p:cNvSpPr>
          <p:nvPr/>
        </p:nvSpPr>
        <p:spPr bwMode="auto">
          <a:xfrm>
            <a:off x="0" y="3213100"/>
            <a:ext cx="4859338" cy="3644900"/>
          </a:xfrm>
          <a:prstGeom prst="cloudCallout">
            <a:avLst>
              <a:gd name="adj1" fmla="val 75250"/>
              <a:gd name="adj2" fmla="val -55241"/>
            </a:avLst>
          </a:prstGeom>
          <a:solidFill>
            <a:schemeClr val="bg1"/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1)God created all things good.</a:t>
            </a:r>
          </a:p>
          <a:p>
            <a:pPr algn="ctr"/>
            <a:r>
              <a:rPr lang="en-GB" sz="2800" dirty="0">
                <a:solidFill>
                  <a:prstClr val="black"/>
                </a:solidFill>
              </a:rPr>
              <a:t>2)Evil is not good.</a:t>
            </a:r>
          </a:p>
          <a:p>
            <a:pPr algn="ctr"/>
            <a:r>
              <a:rPr lang="en-GB" sz="2800" dirty="0">
                <a:solidFill>
                  <a:prstClr val="black"/>
                </a:solidFill>
              </a:rPr>
              <a:t>3)Therefore, God did not create evil.</a:t>
            </a:r>
          </a:p>
        </p:txBody>
      </p:sp>
      <p:sp>
        <p:nvSpPr>
          <p:cNvPr id="5125" name="AutoShape 8"/>
          <p:cNvSpPr>
            <a:spLocks noChangeArrowheads="1"/>
          </p:cNvSpPr>
          <p:nvPr/>
        </p:nvSpPr>
        <p:spPr bwMode="auto">
          <a:xfrm>
            <a:off x="4284663" y="4365625"/>
            <a:ext cx="4859337" cy="2492375"/>
          </a:xfrm>
          <a:prstGeom prst="cloudCallout">
            <a:avLst>
              <a:gd name="adj1" fmla="val -1454"/>
              <a:gd name="adj2" fmla="val -81847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1)God created all things good.</a:t>
            </a:r>
          </a:p>
          <a:p>
            <a:pPr algn="ctr"/>
            <a:r>
              <a:rPr lang="en-GB" sz="2400" dirty="0">
                <a:solidFill>
                  <a:prstClr val="black"/>
                </a:solidFill>
              </a:rPr>
              <a:t>2)Evil is not good.</a:t>
            </a:r>
          </a:p>
          <a:p>
            <a:pPr algn="ctr"/>
            <a:r>
              <a:rPr lang="en-GB" sz="2400" dirty="0">
                <a:solidFill>
                  <a:prstClr val="black"/>
                </a:solidFill>
              </a:rPr>
              <a:t>3)Therefore, evil is not a thing.</a:t>
            </a:r>
          </a:p>
        </p:txBody>
      </p:sp>
    </p:spTree>
    <p:extLst>
      <p:ext uri="{BB962C8B-B14F-4D97-AF65-F5344CB8AC3E}">
        <p14:creationId xmlns:p14="http://schemas.microsoft.com/office/powerpoint/2010/main" val="39258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878</Words>
  <Application>Microsoft Office PowerPoint</Application>
  <PresentationFormat>On-screen Show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Moral or Natural evil?</vt:lpstr>
      <vt:lpstr>The Problem of Evil</vt:lpstr>
      <vt:lpstr>Learning Outcomes</vt:lpstr>
      <vt:lpstr>PowerPoint Presentation</vt:lpstr>
      <vt:lpstr>The problem of evil</vt:lpstr>
      <vt:lpstr>Who is this a problem for?</vt:lpstr>
      <vt:lpstr>Think, Pair, Share</vt:lpstr>
      <vt:lpstr>Theodicy</vt:lpstr>
      <vt:lpstr>PowerPoint Presentation</vt:lpstr>
      <vt:lpstr>PowerPoint Presentation</vt:lpstr>
      <vt:lpstr>The types of evil</vt:lpstr>
      <vt:lpstr>Think, Pair, Share</vt:lpstr>
      <vt:lpstr>Augustine’s Theodicy </vt:lpstr>
      <vt:lpstr>‘Original sin explains the existence of suffering’ Discuss</vt:lpstr>
      <vt:lpstr>Do you think the concept of evil as privation works?</vt:lpstr>
      <vt:lpstr>How does the bible Support his view?</vt:lpstr>
    </vt:vector>
  </TitlesOfParts>
  <Company>Rosset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Moral or Natural evil?</dc:title>
  <dc:creator>NVeitch</dc:creator>
  <cp:lastModifiedBy>NVeitch</cp:lastModifiedBy>
  <cp:revision>20</cp:revision>
  <dcterms:created xsi:type="dcterms:W3CDTF">2014-03-13T09:12:43Z</dcterms:created>
  <dcterms:modified xsi:type="dcterms:W3CDTF">2017-01-11T08:38:20Z</dcterms:modified>
</cp:coreProperties>
</file>