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4" r:id="rId5"/>
    <p:sldId id="261" r:id="rId6"/>
    <p:sldId id="258" r:id="rId7"/>
    <p:sldId id="259" r:id="rId8"/>
    <p:sldId id="266" r:id="rId9"/>
    <p:sldId id="260" r:id="rId10"/>
    <p:sldId id="265" r:id="rId11"/>
    <p:sldId id="263" r:id="rId12"/>
    <p:sldId id="268" r:id="rId13"/>
    <p:sldId id="267" r:id="rId14"/>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91D25B-2FD3-41B8-B4CB-72897897100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1D25B-2FD3-41B8-B4CB-72897897100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1D25B-2FD3-41B8-B4CB-72897897100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1D25B-2FD3-41B8-B4CB-72897897100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1D25B-2FD3-41B8-B4CB-72897897100B}" type="datetimeFigureOut">
              <a:rPr lang="en-GB" smtClean="0"/>
              <a:t>03/12/2015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91D25B-2FD3-41B8-B4CB-72897897100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91D25B-2FD3-41B8-B4CB-72897897100B}" type="datetimeFigureOut">
              <a:rPr lang="en-GB" smtClean="0"/>
              <a:t>03/12/2015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91D25B-2FD3-41B8-B4CB-72897897100B}" type="datetimeFigureOut">
              <a:rPr lang="en-GB" smtClean="0"/>
              <a:t>03/12/2015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1D25B-2FD3-41B8-B4CB-72897897100B}" type="datetimeFigureOut">
              <a:rPr lang="en-GB" smtClean="0"/>
              <a:t>03/12/2015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1D25B-2FD3-41B8-B4CB-72897897100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1D25B-2FD3-41B8-B4CB-72897897100B}" type="datetimeFigureOut">
              <a:rPr lang="en-GB" smtClean="0"/>
              <a:t>03/12/2015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3564C1-159A-4D7C-9575-B11E7ACF2C2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1D25B-2FD3-41B8-B4CB-72897897100B}" type="datetimeFigureOut">
              <a:rPr lang="en-GB" smtClean="0"/>
              <a:t>03/12/2015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564C1-159A-4D7C-9575-B11E7ACF2C2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_OUpsWCvE38"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dirty="0" smtClean="0"/>
              <a:t>Think, Pair, Share</a:t>
            </a:r>
            <a:endParaRPr lang="en-GB" dirty="0"/>
          </a:p>
        </p:txBody>
      </p:sp>
      <p:sp>
        <p:nvSpPr>
          <p:cNvPr id="7" name="Content Placeholder 6"/>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a:buNone/>
            </a:pPr>
            <a:r>
              <a:rPr lang="en-GB" dirty="0" smtClean="0">
                <a:solidFill>
                  <a:srgbClr val="0070C0"/>
                </a:solidFill>
              </a:rPr>
              <a:t>Watch the clip:</a:t>
            </a:r>
          </a:p>
          <a:p>
            <a:pPr>
              <a:buNone/>
            </a:pPr>
            <a:r>
              <a:rPr lang="en-GB" dirty="0" smtClean="0"/>
              <a:t>A: How does this make you feel?</a:t>
            </a:r>
          </a:p>
          <a:p>
            <a:pPr>
              <a:buNone/>
            </a:pPr>
            <a:r>
              <a:rPr lang="en-GB" dirty="0" smtClean="0">
                <a:solidFill>
                  <a:srgbClr val="FF0000"/>
                </a:solidFill>
              </a:rPr>
              <a:t>B: What adjective would you use to describe how this makes you feel.</a:t>
            </a:r>
          </a:p>
          <a:p>
            <a:pPr>
              <a:buNone/>
            </a:pPr>
            <a:r>
              <a:rPr lang="en-GB" dirty="0" smtClean="0"/>
              <a:t>A:</a:t>
            </a:r>
            <a:r>
              <a:rPr lang="en-GB" dirty="0"/>
              <a:t> </a:t>
            </a:r>
            <a:r>
              <a:rPr lang="en-GB" dirty="0" smtClean="0"/>
              <a:t>Where does this feeling come from?</a:t>
            </a:r>
          </a:p>
          <a:p>
            <a:pPr>
              <a:buNone/>
            </a:pPr>
            <a:r>
              <a:rPr lang="en-GB" dirty="0" smtClean="0">
                <a:solidFill>
                  <a:srgbClr val="FF0000"/>
                </a:solidFill>
              </a:rPr>
              <a:t>B: How does the feeling of guilt effect people?</a:t>
            </a:r>
          </a:p>
        </p:txBody>
      </p:sp>
      <p:sp>
        <p:nvSpPr>
          <p:cNvPr id="5122" name="AutoShape 2" descr="Image result for amnes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5124" name="AutoShape 4" descr="Image result for amnes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126" name="Picture 6" descr="https://encrypted-tbn0.gstatic.com/images?q=tbn:ANd9GcRo-y4KZs8AP40PnQLYsEYhXWOAdm0xSBB8r_kO5ATB6A5BydnT4g">
            <a:hlinkClick r:id="rId2"/>
          </p:cNvPr>
          <p:cNvPicPr>
            <a:picLocks noChangeAspect="1" noChangeArrowheads="1"/>
          </p:cNvPicPr>
          <p:nvPr/>
        </p:nvPicPr>
        <p:blipFill>
          <a:blip r:embed="rId3" cstate="print"/>
          <a:srcRect/>
          <a:stretch>
            <a:fillRect/>
          </a:stretch>
        </p:blipFill>
        <p:spPr bwMode="auto">
          <a:xfrm>
            <a:off x="323528" y="2276872"/>
            <a:ext cx="4139952" cy="31092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Aquinas’s ideas on Conscience...</a:t>
            </a:r>
            <a:endParaRPr lang="en-GB" dirty="0"/>
          </a:p>
        </p:txBody>
      </p:sp>
      <p:sp>
        <p:nvSpPr>
          <p:cNvPr id="4" name="TextBox 3"/>
          <p:cNvSpPr txBox="1"/>
          <p:nvPr/>
        </p:nvSpPr>
        <p:spPr>
          <a:xfrm>
            <a:off x="251520" y="5733256"/>
            <a:ext cx="410445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rgbClr val="FF0000"/>
                </a:solidFill>
              </a:rPr>
              <a:t>Stretch yourself: </a:t>
            </a:r>
            <a:r>
              <a:rPr lang="en-GB" dirty="0" smtClean="0">
                <a:solidFill>
                  <a:schemeClr val="tx1"/>
                </a:solidFill>
              </a:rPr>
              <a:t>What did Freud say Conscience was? Add it to your A01 paragraph as a little thinker criticism. </a:t>
            </a:r>
            <a:endParaRPr lang="en-GB" dirty="0">
              <a:solidFill>
                <a:schemeClr val="tx1"/>
              </a:solidFill>
            </a:endParaRPr>
          </a:p>
        </p:txBody>
      </p:sp>
      <p:sp>
        <p:nvSpPr>
          <p:cNvPr id="5" name="TextBox 4"/>
          <p:cNvSpPr txBox="1"/>
          <p:nvPr/>
        </p:nvSpPr>
        <p:spPr>
          <a:xfrm>
            <a:off x="5220072" y="5733256"/>
            <a:ext cx="363589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dirty="0" smtClean="0">
                <a:solidFill>
                  <a:srgbClr val="FF0000"/>
                </a:solidFill>
              </a:rPr>
              <a:t>Top philosopher: </a:t>
            </a:r>
            <a:r>
              <a:rPr lang="en-GB" dirty="0" smtClean="0">
                <a:solidFill>
                  <a:schemeClr val="tx1"/>
                </a:solidFill>
              </a:rPr>
              <a:t>Conscience may have helped abolish Slavery, find out how. Hint: Wilberforce. </a:t>
            </a:r>
            <a:endParaRPr lang="en-GB" dirty="0">
              <a:solidFill>
                <a:schemeClr val="tx1"/>
              </a:solidFill>
            </a:endParaRPr>
          </a:p>
        </p:txBody>
      </p:sp>
      <p:pic>
        <p:nvPicPr>
          <p:cNvPr id="22531" name="Picture 3"/>
          <p:cNvPicPr>
            <a:picLocks noGrp="1" noChangeAspect="1" noChangeArrowheads="1"/>
          </p:cNvPicPr>
          <p:nvPr>
            <p:ph idx="1"/>
          </p:nvPr>
        </p:nvPicPr>
        <p:blipFill>
          <a:blip r:embed="rId2" cstate="print"/>
          <a:srcRect l="26135" t="21315" r="9430" b="15045"/>
          <a:stretch>
            <a:fillRect/>
          </a:stretch>
        </p:blipFill>
        <p:spPr bwMode="auto">
          <a:xfrm>
            <a:off x="3203848" y="1628800"/>
            <a:ext cx="5256584" cy="3893766"/>
          </a:xfrm>
          <a:prstGeom prst="rect">
            <a:avLst/>
          </a:prstGeom>
          <a:noFill/>
          <a:ln w="9525">
            <a:noFill/>
            <a:miter lim="800000"/>
            <a:headEnd/>
            <a:tailEnd/>
          </a:ln>
        </p:spPr>
      </p:pic>
      <p:pic>
        <p:nvPicPr>
          <p:cNvPr id="22533" name="Picture 5" descr="Image result for st aquinas cartoon"/>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899592" y="1700808"/>
            <a:ext cx="1952625" cy="2343151"/>
          </a:xfrm>
          <a:prstGeom prst="rect">
            <a:avLst/>
          </a:prstGeom>
          <a:noFill/>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225" t="45704" r="16094" b="37839"/>
          <a:stretch/>
        </p:blipFill>
        <p:spPr bwMode="auto">
          <a:xfrm>
            <a:off x="1295919" y="4338991"/>
            <a:ext cx="1159970" cy="120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n-GB" dirty="0" smtClean="0"/>
              <a:t>Silent debate!</a:t>
            </a:r>
            <a:endParaRPr lang="en-GB" dirty="0"/>
          </a:p>
        </p:txBody>
      </p:sp>
      <p:pic>
        <p:nvPicPr>
          <p:cNvPr id="7170" name="Picture 2" descr="http://www.californiaherps.com/images/signs/ShhhSignGoa.jpg"/>
          <p:cNvPicPr>
            <a:picLocks noChangeAspect="1" noChangeArrowheads="1"/>
          </p:cNvPicPr>
          <p:nvPr/>
        </p:nvPicPr>
        <p:blipFill>
          <a:blip r:embed="rId2" cstate="print"/>
          <a:srcRect/>
          <a:stretch>
            <a:fillRect/>
          </a:stretch>
        </p:blipFill>
        <p:spPr bwMode="auto">
          <a:xfrm>
            <a:off x="2627784" y="1628800"/>
            <a:ext cx="4392488" cy="3438211"/>
          </a:xfrm>
          <a:prstGeom prst="rect">
            <a:avLst/>
          </a:prstGeom>
          <a:noFill/>
        </p:spPr>
      </p:pic>
      <p:sp>
        <p:nvSpPr>
          <p:cNvPr id="3" name="TextBox 2"/>
          <p:cNvSpPr txBox="1"/>
          <p:nvPr/>
        </p:nvSpPr>
        <p:spPr>
          <a:xfrm>
            <a:off x="251520" y="5301208"/>
            <a:ext cx="4248472"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dirty="0" smtClean="0">
                <a:solidFill>
                  <a:srgbClr val="FF0000"/>
                </a:solidFill>
              </a:rPr>
              <a:t>Stretch yourself: </a:t>
            </a:r>
            <a:r>
              <a:rPr lang="en-GB" sz="2400" dirty="0" smtClean="0">
                <a:solidFill>
                  <a:schemeClr val="tx1"/>
                </a:solidFill>
              </a:rPr>
              <a:t>Be a devil’s advocate and </a:t>
            </a:r>
            <a:r>
              <a:rPr lang="en-GB" sz="2400" dirty="0">
                <a:solidFill>
                  <a:schemeClr val="tx1"/>
                </a:solidFill>
              </a:rPr>
              <a:t>a</a:t>
            </a:r>
            <a:r>
              <a:rPr lang="en-GB" sz="2400" dirty="0" smtClean="0">
                <a:solidFill>
                  <a:schemeClr val="tx1"/>
                </a:solidFill>
              </a:rPr>
              <a:t>rgue from a different point of view!</a:t>
            </a:r>
            <a:endParaRPr lang="en-GB" sz="2400" dirty="0">
              <a:solidFill>
                <a:schemeClr val="tx1"/>
              </a:solidFill>
            </a:endParaRPr>
          </a:p>
        </p:txBody>
      </p:sp>
      <p:pic>
        <p:nvPicPr>
          <p:cNvPr id="4098" name="Picture 2" descr="Image result for devil advocate"/>
          <p:cNvPicPr>
            <a:picLocks noChangeAspect="1" noChangeArrowheads="1"/>
          </p:cNvPicPr>
          <p:nvPr/>
        </p:nvPicPr>
        <p:blipFill>
          <a:blip r:embed="rId3" cstate="print"/>
          <a:srcRect/>
          <a:stretch>
            <a:fillRect/>
          </a:stretch>
        </p:blipFill>
        <p:spPr bwMode="auto">
          <a:xfrm>
            <a:off x="4067944" y="5373216"/>
            <a:ext cx="1972510" cy="10770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Aquinas: An example</a:t>
            </a:r>
            <a:endParaRPr lang="en-GB" dirty="0"/>
          </a:p>
        </p:txBody>
      </p:sp>
      <p:sp>
        <p:nvSpPr>
          <p:cNvPr id="3" name="Content Placeholder 2"/>
          <p:cNvSpPr>
            <a:spLocks noGrp="1"/>
          </p:cNvSpPr>
          <p:nvPr>
            <p:ph idx="1"/>
          </p:nvPr>
        </p:nvSpPr>
        <p:spPr>
          <a:xfrm>
            <a:off x="467544" y="1600200"/>
            <a:ext cx="8208912" cy="290892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GB" dirty="0" smtClean="0">
                <a:solidFill>
                  <a:srgbClr val="0070C0"/>
                </a:solidFill>
              </a:rPr>
              <a:t>Major Premise:  </a:t>
            </a:r>
            <a:r>
              <a:rPr lang="en-GB" dirty="0" smtClean="0"/>
              <a:t>All evil must be avoided</a:t>
            </a:r>
          </a:p>
          <a:p>
            <a:pPr marL="0" indent="0">
              <a:buNone/>
            </a:pPr>
            <a:r>
              <a:rPr lang="en-GB" dirty="0" smtClean="0">
                <a:solidFill>
                  <a:srgbClr val="0070C0"/>
                </a:solidFill>
              </a:rPr>
              <a:t>Minor Premise: </a:t>
            </a:r>
            <a:r>
              <a:rPr lang="en-GB" dirty="0" smtClean="0"/>
              <a:t>Murder is evil</a:t>
            </a:r>
          </a:p>
          <a:p>
            <a:pPr marL="0" indent="0">
              <a:buNone/>
            </a:pPr>
            <a:r>
              <a:rPr lang="en-GB" dirty="0" smtClean="0">
                <a:solidFill>
                  <a:srgbClr val="0070C0"/>
                </a:solidFill>
              </a:rPr>
              <a:t>Conclusion: </a:t>
            </a:r>
            <a:r>
              <a:rPr lang="en-GB" dirty="0" smtClean="0"/>
              <a:t>Murder must be avoided at all cost</a:t>
            </a:r>
          </a:p>
          <a:p>
            <a:pPr marL="0" indent="0">
              <a:buNone/>
            </a:pPr>
            <a:endParaRPr lang="en-GB" dirty="0" smtClean="0"/>
          </a:p>
          <a:p>
            <a:pPr marL="0" indent="0" algn="ctr">
              <a:buNone/>
            </a:pPr>
            <a:r>
              <a:rPr lang="en-GB" dirty="0" smtClean="0"/>
              <a:t>…Therefore conscience can make decisions. </a:t>
            </a:r>
          </a:p>
          <a:p>
            <a:pPr marL="0" indent="0">
              <a:buNone/>
            </a:pPr>
            <a:endParaRPr lang="en-GB" dirty="0"/>
          </a:p>
        </p:txBody>
      </p:sp>
      <p:sp>
        <p:nvSpPr>
          <p:cNvPr id="4" name="Rectangle 3"/>
          <p:cNvSpPr/>
          <p:nvPr/>
        </p:nvSpPr>
        <p:spPr>
          <a:xfrm>
            <a:off x="971600" y="4797152"/>
            <a:ext cx="732656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GB" sz="2800" dirty="0" err="1">
                <a:solidFill>
                  <a:srgbClr val="FF0000"/>
                </a:solidFill>
              </a:rPr>
              <a:t>Synderesis</a:t>
            </a:r>
            <a:r>
              <a:rPr lang="en-GB" sz="2800" dirty="0">
                <a:solidFill>
                  <a:srgbClr val="FF0000"/>
                </a:solidFill>
              </a:rPr>
              <a:t>                Reason                </a:t>
            </a:r>
            <a:r>
              <a:rPr lang="en-GB" sz="2800" dirty="0" err="1">
                <a:solidFill>
                  <a:srgbClr val="FF0000"/>
                </a:solidFill>
              </a:rPr>
              <a:t>Conscientia</a:t>
            </a:r>
            <a:endParaRPr lang="en-GB" sz="2800" dirty="0">
              <a:solidFill>
                <a:srgbClr val="FF0000"/>
              </a:solidFill>
            </a:endParaRPr>
          </a:p>
          <a:p>
            <a:pPr algn="ctr"/>
            <a:endParaRPr lang="en-GB" sz="2800" dirty="0">
              <a:solidFill>
                <a:srgbClr val="FF0000"/>
              </a:solidFill>
            </a:endParaRPr>
          </a:p>
          <a:p>
            <a:pPr algn="ctr"/>
            <a:r>
              <a:rPr lang="en-GB" sz="2800" dirty="0">
                <a:solidFill>
                  <a:srgbClr val="FF0000"/>
                </a:solidFill>
              </a:rPr>
              <a:t>Where would these key words fit into this example? </a:t>
            </a:r>
            <a:endParaRPr lang="en-GB" sz="2800" dirty="0">
              <a:solidFill>
                <a:srgbClr val="FF0000"/>
              </a:solidFill>
            </a:endParaRPr>
          </a:p>
        </p:txBody>
      </p:sp>
    </p:spTree>
    <p:extLst>
      <p:ext uri="{BB962C8B-B14F-4D97-AF65-F5344CB8AC3E}">
        <p14:creationId xmlns:p14="http://schemas.microsoft.com/office/powerpoint/2010/main" val="1012871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GB" dirty="0" smtClean="0"/>
              <a:t>Homework:</a:t>
            </a:r>
            <a:endParaRPr lang="en-GB" dirty="0"/>
          </a:p>
        </p:txBody>
      </p:sp>
      <p:sp>
        <p:nvSpPr>
          <p:cNvPr id="3" name="Content Placeholder 2"/>
          <p:cNvSpPr>
            <a:spLocks noGrp="1"/>
          </p:cNvSpPr>
          <p:nvPr>
            <p:ph idx="1"/>
          </p:nvPr>
        </p:nvSpPr>
        <p:spPr/>
        <p:txBody>
          <a:bodyPr/>
          <a:lstStyle/>
          <a:p>
            <a:pPr marL="0" indent="0">
              <a:buNone/>
            </a:pPr>
            <a:r>
              <a:rPr lang="en-GB" dirty="0" smtClean="0"/>
              <a:t>Read through the article and explain what Aquinas meant by the:</a:t>
            </a:r>
          </a:p>
          <a:p>
            <a:pPr marL="0" indent="0">
              <a:buNone/>
            </a:pPr>
            <a:endParaRPr lang="en-GB" dirty="0"/>
          </a:p>
          <a:p>
            <a:r>
              <a:rPr lang="en-GB" dirty="0" smtClean="0"/>
              <a:t>Golden Mean</a:t>
            </a:r>
          </a:p>
          <a:p>
            <a:r>
              <a:rPr lang="en-GB" dirty="0" smtClean="0"/>
              <a:t>Recto Ratio</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86129"/>
            <a:ext cx="2160240" cy="32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06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Conscience</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en-GB" dirty="0" smtClean="0"/>
              <a:t>Learning Outcomes</a:t>
            </a:r>
            <a:endParaRPr lang="en-GB" dirty="0"/>
          </a:p>
        </p:txBody>
      </p:sp>
      <p:sp>
        <p:nvSpPr>
          <p:cNvPr id="3" name="Content Placeholder 2"/>
          <p:cNvSpPr>
            <a:spLocks noGrp="1"/>
          </p:cNvSpPr>
          <p:nvPr>
            <p:ph idx="1"/>
          </p:nvPr>
        </p:nvSpPr>
        <p:spPr/>
        <p:txBody>
          <a:bodyPr/>
          <a:lstStyle/>
          <a:p>
            <a:r>
              <a:rPr lang="en-GB" dirty="0" smtClean="0">
                <a:solidFill>
                  <a:srgbClr val="00B050"/>
                </a:solidFill>
              </a:rPr>
              <a:t>To be able describe the definition  of conscience.</a:t>
            </a:r>
          </a:p>
          <a:p>
            <a:r>
              <a:rPr lang="en-GB" dirty="0" smtClean="0">
                <a:solidFill>
                  <a:schemeClr val="accent6">
                    <a:lumMod val="75000"/>
                  </a:schemeClr>
                </a:solidFill>
              </a:rPr>
              <a:t>To be able to explain Aquinas’ concept of conscience.</a:t>
            </a:r>
          </a:p>
          <a:p>
            <a:r>
              <a:rPr lang="en-GB" dirty="0" smtClean="0">
                <a:solidFill>
                  <a:srgbClr val="FF0000"/>
                </a:solidFill>
              </a:rPr>
              <a:t>To be able to evaluate Aquinas’ concept of conscience.</a:t>
            </a:r>
            <a:endParaRPr lang="en-GB"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What is Conscience?</a:t>
            </a:r>
            <a:endParaRPr lang="en-GB" dirty="0"/>
          </a:p>
        </p:txBody>
      </p:sp>
      <p:sp>
        <p:nvSpPr>
          <p:cNvPr id="3" name="Content Placeholder 2"/>
          <p:cNvSpPr>
            <a:spLocks noGrp="1"/>
          </p:cNvSpPr>
          <p:nvPr>
            <p:ph idx="1"/>
          </p:nvPr>
        </p:nvSpPr>
        <p:spPr/>
        <p:txBody>
          <a:bodyPr/>
          <a:lstStyle/>
          <a:p>
            <a:pPr algn="ctr">
              <a:buNone/>
            </a:pPr>
            <a:r>
              <a:rPr lang="en-GB" dirty="0" smtClean="0"/>
              <a:t>Find a definition of conscience and write it on the post it note...</a:t>
            </a:r>
            <a:endParaRPr lang="en-GB" dirty="0"/>
          </a:p>
        </p:txBody>
      </p:sp>
      <p:sp>
        <p:nvSpPr>
          <p:cNvPr id="3074" name="AutoShape 2" descr="Image result for post it n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6" name="AutoShape 4" descr="Image result for post it not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8" name="Picture 6" descr="http://5jtstmaryredcliffe.primaryblogger.co.uk/files/2012/01/sticky-notes.jpg"/>
          <p:cNvPicPr>
            <a:picLocks noChangeAspect="1" noChangeArrowheads="1"/>
          </p:cNvPicPr>
          <p:nvPr/>
        </p:nvPicPr>
        <p:blipFill>
          <a:blip r:embed="rId2" cstate="print"/>
          <a:srcRect/>
          <a:stretch>
            <a:fillRect/>
          </a:stretch>
        </p:blipFill>
        <p:spPr bwMode="auto">
          <a:xfrm>
            <a:off x="3059832" y="2924944"/>
            <a:ext cx="3305175" cy="32956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What is Conscience?</a:t>
            </a:r>
            <a:endParaRPr lang="en-GB" dirty="0"/>
          </a:p>
        </p:txBody>
      </p:sp>
      <p:sp>
        <p:nvSpPr>
          <p:cNvPr id="3" name="Content Placeholder 2"/>
          <p:cNvSpPr>
            <a:spLocks noGrp="1"/>
          </p:cNvSpPr>
          <p:nvPr>
            <p:ph idx="1"/>
          </p:nvPr>
        </p:nvSpPr>
        <p:spPr>
          <a:xfrm>
            <a:off x="457200" y="1600200"/>
            <a:ext cx="8435280" cy="4925144"/>
          </a:xfrm>
        </p:spPr>
        <p:txBody>
          <a:bodyPr>
            <a:normAutofit fontScale="85000" lnSpcReduction="10000"/>
          </a:bodyPr>
          <a:lstStyle/>
          <a:p>
            <a:pPr>
              <a:buNone/>
            </a:pPr>
            <a:r>
              <a:rPr lang="en-GB" dirty="0" smtClean="0"/>
              <a:t>The Oxford Dictionary of English defines conscience as:</a:t>
            </a:r>
          </a:p>
          <a:p>
            <a:pPr algn="ctr">
              <a:buNone/>
            </a:pPr>
            <a:r>
              <a:rPr lang="en-GB" dirty="0" smtClean="0">
                <a:solidFill>
                  <a:srgbClr val="FF0000"/>
                </a:solidFill>
              </a:rPr>
              <a:t>A person’s moral sense of right and wrong, viewed as acting as a guide to one's behaviour.</a:t>
            </a:r>
          </a:p>
          <a:p>
            <a:pPr algn="ctr">
              <a:buNone/>
            </a:pPr>
            <a:endParaRPr lang="en-GB" dirty="0"/>
          </a:p>
          <a:p>
            <a:pPr algn="ctr">
              <a:buNone/>
            </a:pPr>
            <a:r>
              <a:rPr lang="en-GB" dirty="0" smtClean="0"/>
              <a:t>As such it ought to be expected that conscience should play a decisive role in any moral decision. Yet, if you turn to recent books on moral philosophy, it becomes clear that conscience plays very little part in contemporary ethics. Its bad press is, in part, due to two factors. These are (a) that scholars have differed radically over what they mean by conscience and (b) the source of the conscience continues to be highly contested. </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Conscience</a:t>
            </a:r>
            <a:endParaRPr lang="en-GB" dirty="0"/>
          </a:p>
        </p:txBody>
      </p:sp>
      <p:sp>
        <p:nvSpPr>
          <p:cNvPr id="3" name="Content Placeholder 2"/>
          <p:cNvSpPr>
            <a:spLocks noGrp="1"/>
          </p:cNvSpPr>
          <p:nvPr>
            <p:ph idx="1"/>
          </p:nvPr>
        </p:nvSpPr>
        <p:spPr>
          <a:xfrm>
            <a:off x="251520" y="1628800"/>
            <a:ext cx="8507288" cy="5069160"/>
          </a:xfrm>
        </p:spPr>
        <p:txBody>
          <a:bodyPr>
            <a:normAutofit fontScale="70000" lnSpcReduction="20000"/>
          </a:bodyPr>
          <a:lstStyle/>
          <a:p>
            <a:pPr algn="ctr">
              <a:buNone/>
            </a:pPr>
            <a:r>
              <a:rPr lang="en-GB" sz="3400" dirty="0"/>
              <a:t>A study of conscience crosses over between psychology and philosophy, because it raises questions about the origins and purpose of guilt feelings and feelings of shame in guiding human behaviour</a:t>
            </a:r>
            <a:r>
              <a:rPr lang="en-GB" sz="3400" dirty="0" smtClean="0"/>
              <a:t>.</a:t>
            </a:r>
          </a:p>
          <a:p>
            <a:pPr algn="ctr">
              <a:buNone/>
            </a:pPr>
            <a:endParaRPr lang="en-GB" sz="3400" dirty="0"/>
          </a:p>
          <a:p>
            <a:pPr lvl="0"/>
            <a:r>
              <a:rPr lang="en-GB" sz="3400" dirty="0" smtClean="0">
                <a:solidFill>
                  <a:srgbClr val="FF0000"/>
                </a:solidFill>
              </a:rPr>
              <a:t>Would </a:t>
            </a:r>
            <a:r>
              <a:rPr lang="en-GB" sz="3400" dirty="0">
                <a:solidFill>
                  <a:srgbClr val="FF0000"/>
                </a:solidFill>
              </a:rPr>
              <a:t>you ever act against the strong views of your peer group?</a:t>
            </a:r>
          </a:p>
          <a:p>
            <a:pPr lvl="0"/>
            <a:r>
              <a:rPr lang="en-GB" sz="3400" dirty="0">
                <a:solidFill>
                  <a:srgbClr val="FF0000"/>
                </a:solidFill>
              </a:rPr>
              <a:t>Would you ever disobey the voice of your conscience?</a:t>
            </a:r>
          </a:p>
          <a:p>
            <a:pPr lvl="0"/>
            <a:r>
              <a:rPr lang="en-GB" sz="3400" dirty="0">
                <a:solidFill>
                  <a:srgbClr val="FF0000"/>
                </a:solidFill>
              </a:rPr>
              <a:t>Can your conscience be mistaken?</a:t>
            </a:r>
          </a:p>
          <a:p>
            <a:pPr algn="ctr">
              <a:buNone/>
            </a:pPr>
            <a:endParaRPr lang="en-GB" sz="3400" dirty="0" smtClean="0"/>
          </a:p>
          <a:p>
            <a:pPr algn="ctr">
              <a:buNone/>
            </a:pPr>
            <a:r>
              <a:rPr lang="en-GB" sz="3400" dirty="0" smtClean="0"/>
              <a:t>All </a:t>
            </a:r>
            <a:r>
              <a:rPr lang="en-GB" sz="3400" dirty="0"/>
              <a:t>this presupposes that we are clear what conscience is. Is it a "voice" in our heads? Or a feeling in our </a:t>
            </a:r>
            <a:r>
              <a:rPr lang="en-GB" sz="3400" dirty="0" smtClean="0"/>
              <a:t>gut? </a:t>
            </a:r>
            <a:r>
              <a:rPr lang="en-GB" sz="3400" dirty="0"/>
              <a:t>Is it a process of reasoning as Aquinas suggested, or something purely God-given, as Butler argued? Does our conscience come from an authority figure, as </a:t>
            </a:r>
            <a:r>
              <a:rPr lang="en-GB" sz="3400" dirty="0" smtClean="0"/>
              <a:t>Fromm </a:t>
            </a:r>
            <a:r>
              <a:rPr lang="en-GB" sz="3400" dirty="0"/>
              <a:t>suggests, or from our upbringing, as Freud argued?</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GB" dirty="0" smtClean="0"/>
              <a:t>Conscience and God?</a:t>
            </a:r>
            <a:endParaRPr lang="en-GB" dirty="0"/>
          </a:p>
        </p:txBody>
      </p:sp>
      <p:sp>
        <p:nvSpPr>
          <p:cNvPr id="3" name="Content Placeholder 2"/>
          <p:cNvSpPr>
            <a:spLocks noGrp="1"/>
          </p:cNvSpPr>
          <p:nvPr>
            <p:ph idx="1"/>
          </p:nvPr>
        </p:nvSpPr>
        <p:spPr>
          <a:xfrm>
            <a:off x="467544" y="1600200"/>
            <a:ext cx="8219256" cy="5069160"/>
          </a:xfrm>
        </p:spPr>
        <p:txBody>
          <a:bodyPr>
            <a:normAutofit fontScale="85000" lnSpcReduction="20000"/>
          </a:bodyPr>
          <a:lstStyle/>
          <a:p>
            <a:pPr algn="ctr">
              <a:buNone/>
            </a:pPr>
            <a:r>
              <a:rPr lang="en-GB" dirty="0" smtClean="0"/>
              <a:t>Although there is no Hebrew word for conscience, there is a Greek word </a:t>
            </a:r>
            <a:r>
              <a:rPr lang="en-GB" dirty="0" smtClean="0">
                <a:solidFill>
                  <a:srgbClr val="FF0000"/>
                </a:solidFill>
              </a:rPr>
              <a:t>‘</a:t>
            </a:r>
            <a:r>
              <a:rPr lang="en-GB" dirty="0" err="1" smtClean="0">
                <a:solidFill>
                  <a:srgbClr val="FF0000"/>
                </a:solidFill>
              </a:rPr>
              <a:t>synderessi</a:t>
            </a:r>
            <a:r>
              <a:rPr lang="en-GB" dirty="0" smtClean="0">
                <a:solidFill>
                  <a:srgbClr val="FF0000"/>
                </a:solidFill>
              </a:rPr>
              <a:t>’ </a:t>
            </a:r>
            <a:r>
              <a:rPr lang="en-GB" dirty="0" smtClean="0"/>
              <a:t>which appears in the Book of wisdom 17:11. In the New Testament, St Paul mentions conscience many times. He describes it as an awareness of what is good and bad, and observes that it can be weak and mistaken (1 Corinthians 8:10-12). </a:t>
            </a:r>
          </a:p>
          <a:p>
            <a:pPr algn="ctr">
              <a:buNone/>
            </a:pPr>
            <a:endParaRPr lang="en-GB" dirty="0"/>
          </a:p>
          <a:p>
            <a:pPr algn="ctr">
              <a:buNone/>
            </a:pPr>
            <a:r>
              <a:rPr lang="en-GB" dirty="0" smtClean="0"/>
              <a:t>Christian writers in the first few centuries developed explanations of conscience and its role in moral decision –making. St Jerome (AD 147-240) saw conscience as the power to distinguish good from evil, writing </a:t>
            </a:r>
            <a:r>
              <a:rPr lang="en-GB" dirty="0" smtClean="0">
                <a:solidFill>
                  <a:srgbClr val="FF0000"/>
                </a:solidFill>
              </a:rPr>
              <a:t>‘the spark of conscience...with that we discern that we sin’. </a:t>
            </a:r>
            <a:endParaRPr lang="en-GB"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3083"/>
            <a:ext cx="93481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7704" y="1052736"/>
            <a:ext cx="18002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t>Complete  the worksheet and find the meaning of the key words…</a:t>
            </a:r>
            <a:endParaRPr lang="en-GB" sz="1600" dirty="0"/>
          </a:p>
        </p:txBody>
      </p:sp>
      <p:sp>
        <p:nvSpPr>
          <p:cNvPr id="4" name="TextBox 3"/>
          <p:cNvSpPr txBox="1"/>
          <p:nvPr/>
        </p:nvSpPr>
        <p:spPr>
          <a:xfrm>
            <a:off x="5292080" y="836712"/>
            <a:ext cx="201622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dirty="0" smtClean="0"/>
              <a:t>Research and draw an diagram to demonstrate Aquinas’ idea of conscience…</a:t>
            </a:r>
            <a:endParaRPr lang="en-GB" sz="1600" dirty="0"/>
          </a:p>
        </p:txBody>
      </p:sp>
      <p:sp>
        <p:nvSpPr>
          <p:cNvPr id="5" name="TextBox 4"/>
          <p:cNvSpPr txBox="1"/>
          <p:nvPr/>
        </p:nvSpPr>
        <p:spPr>
          <a:xfrm>
            <a:off x="1763688" y="2719145"/>
            <a:ext cx="223224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Read through the article and pick out 5 key pieces of information…</a:t>
            </a:r>
          </a:p>
          <a:p>
            <a:endParaRPr lang="en-GB" dirty="0"/>
          </a:p>
          <a:p>
            <a:endParaRPr lang="en-GB" dirty="0"/>
          </a:p>
        </p:txBody>
      </p:sp>
      <p:sp>
        <p:nvSpPr>
          <p:cNvPr id="6" name="TextBox 5"/>
          <p:cNvSpPr txBox="1"/>
          <p:nvPr/>
        </p:nvSpPr>
        <p:spPr>
          <a:xfrm>
            <a:off x="6516216" y="1924139"/>
            <a:ext cx="283195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Write an A01 paragraph explaining Aquinas in your own words. Imagine the essay question is ‘It is always write to follow your conscience’ Discuss. </a:t>
            </a:r>
          </a:p>
          <a:p>
            <a:pPr algn="ctr"/>
            <a:endParaRPr lang="en-GB" dirty="0" smtClean="0"/>
          </a:p>
          <a:p>
            <a:endParaRPr lang="en-GB" dirty="0"/>
          </a:p>
        </p:txBody>
      </p:sp>
      <p:sp>
        <p:nvSpPr>
          <p:cNvPr id="8" name="TextBox 7"/>
          <p:cNvSpPr txBox="1"/>
          <p:nvPr/>
        </p:nvSpPr>
        <p:spPr>
          <a:xfrm>
            <a:off x="3995936" y="4651518"/>
            <a:ext cx="5019097"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Create an evaluation zig-zag with arguments that support and criticise Aquinas' ideas. Use research and  synoptic links to help you …</a:t>
            </a:r>
          </a:p>
          <a:p>
            <a:pPr algn="ctr"/>
            <a:endParaRPr lang="en-GB" dirty="0"/>
          </a:p>
          <a:p>
            <a:pPr algn="ctr"/>
            <a:r>
              <a:rPr lang="en-GB" dirty="0" smtClean="0"/>
              <a:t>Try to link your points together so there is a thread through your zig-zag. </a:t>
            </a:r>
            <a:endParaRPr lang="en-GB" dirty="0"/>
          </a:p>
          <a:p>
            <a:r>
              <a:rPr lang="en-GB" dirty="0" smtClean="0"/>
              <a:t> </a:t>
            </a:r>
            <a:endParaRPr lang="en-GB" dirty="0"/>
          </a:p>
        </p:txBody>
      </p:sp>
      <p:sp>
        <p:nvSpPr>
          <p:cNvPr id="9" name="TextBox 8"/>
          <p:cNvSpPr txBox="1"/>
          <p:nvPr/>
        </p:nvSpPr>
        <p:spPr>
          <a:xfrm>
            <a:off x="8172400" y="332656"/>
            <a:ext cx="1224136"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smtClean="0"/>
              <a:t>Conscience? </a:t>
            </a:r>
            <a:endParaRPr lang="en-GB" sz="1600" dirty="0"/>
          </a:p>
        </p:txBody>
      </p:sp>
    </p:spTree>
    <p:extLst>
      <p:ext uri="{BB962C8B-B14F-4D97-AF65-F5344CB8AC3E}">
        <p14:creationId xmlns:p14="http://schemas.microsoft.com/office/powerpoint/2010/main" val="8589462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GB" dirty="0" smtClean="0"/>
              <a:t>Key Philosophical ideas...</a:t>
            </a:r>
            <a:endParaRPr lang="en-GB" dirty="0"/>
          </a:p>
        </p:txBody>
      </p:sp>
      <p:graphicFrame>
        <p:nvGraphicFramePr>
          <p:cNvPr id="4" name="Content Placeholder 3"/>
          <p:cNvGraphicFramePr>
            <a:graphicFrameLocks noGrp="1"/>
          </p:cNvGraphicFramePr>
          <p:nvPr>
            <p:ph idx="1"/>
          </p:nvPr>
        </p:nvGraphicFramePr>
        <p:xfrm>
          <a:off x="467544" y="1700808"/>
          <a:ext cx="8147247" cy="4927796"/>
        </p:xfrm>
        <a:graphic>
          <a:graphicData uri="http://schemas.openxmlformats.org/drawingml/2006/table">
            <a:tbl>
              <a:tblPr firstRow="1" bandRow="1">
                <a:tableStyleId>{BDBED569-4797-4DF1-A0F4-6AAB3CD982D8}</a:tableStyleId>
              </a:tblPr>
              <a:tblGrid>
                <a:gridCol w="2715749"/>
                <a:gridCol w="2715749"/>
                <a:gridCol w="2715749"/>
              </a:tblGrid>
              <a:tr h="1180728">
                <a:tc>
                  <a:txBody>
                    <a:bodyPr/>
                    <a:lstStyle/>
                    <a:p>
                      <a:r>
                        <a:rPr lang="en-GB" dirty="0" smtClean="0"/>
                        <a:t>Key Word</a:t>
                      </a:r>
                      <a:endParaRPr lang="en-GB" dirty="0"/>
                    </a:p>
                  </a:txBody>
                  <a:tcPr/>
                </a:tc>
                <a:tc>
                  <a:txBody>
                    <a:bodyPr/>
                    <a:lstStyle/>
                    <a:p>
                      <a:r>
                        <a:rPr lang="en-GB" dirty="0" smtClean="0"/>
                        <a:t>What does it mean?</a:t>
                      </a:r>
                      <a:endParaRPr lang="en-GB" dirty="0"/>
                    </a:p>
                  </a:txBody>
                  <a:tcPr/>
                </a:tc>
                <a:tc>
                  <a:txBody>
                    <a:bodyPr/>
                    <a:lstStyle/>
                    <a:p>
                      <a:r>
                        <a:rPr lang="en-GB" dirty="0" smtClean="0"/>
                        <a:t>Where</a:t>
                      </a:r>
                      <a:r>
                        <a:rPr lang="en-GB" baseline="0" dirty="0" smtClean="0"/>
                        <a:t> does it come from?</a:t>
                      </a:r>
                      <a:endParaRPr lang="en-GB" dirty="0"/>
                    </a:p>
                  </a:txBody>
                  <a:tcPr/>
                </a:tc>
              </a:tr>
              <a:tr h="1180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err="1" smtClean="0"/>
                        <a:t>Synderesis</a:t>
                      </a:r>
                      <a:endParaRPr lang="en-GB" altLang="en-US" dirty="0" smtClean="0"/>
                    </a:p>
                    <a:p>
                      <a:endParaRPr lang="en-GB" dirty="0"/>
                    </a:p>
                  </a:txBody>
                  <a:tcPr/>
                </a:tc>
                <a:tc>
                  <a:txBody>
                    <a:bodyPr/>
                    <a:lstStyle/>
                    <a:p>
                      <a:endParaRPr lang="en-GB"/>
                    </a:p>
                  </a:txBody>
                  <a:tcPr/>
                </a:tc>
                <a:tc>
                  <a:txBody>
                    <a:bodyPr/>
                    <a:lstStyle/>
                    <a:p>
                      <a:endParaRPr lang="en-GB"/>
                    </a:p>
                  </a:txBody>
                  <a:tcPr/>
                </a:tc>
              </a:tr>
              <a:tr h="1283170">
                <a:tc>
                  <a:txBody>
                    <a:bodyPr/>
                    <a:lstStyle/>
                    <a:p>
                      <a:r>
                        <a:rPr lang="en-GB" altLang="en-US" dirty="0" err="1" smtClean="0"/>
                        <a:t>Conscientia</a:t>
                      </a:r>
                      <a:endParaRPr lang="en-GB" dirty="0"/>
                    </a:p>
                  </a:txBody>
                  <a:tcPr/>
                </a:tc>
                <a:tc>
                  <a:txBody>
                    <a:bodyPr/>
                    <a:lstStyle/>
                    <a:p>
                      <a:endParaRPr lang="en-GB"/>
                    </a:p>
                  </a:txBody>
                  <a:tcPr/>
                </a:tc>
                <a:tc>
                  <a:txBody>
                    <a:bodyPr/>
                    <a:lstStyle/>
                    <a:p>
                      <a:endParaRPr lang="en-GB"/>
                    </a:p>
                  </a:txBody>
                  <a:tcPr/>
                </a:tc>
              </a:tr>
              <a:tr h="1283170">
                <a:tc>
                  <a:txBody>
                    <a:bodyPr/>
                    <a:lstStyle/>
                    <a:p>
                      <a:r>
                        <a:rPr lang="en-GB" altLang="en-US" dirty="0" smtClean="0"/>
                        <a:t>Prudence</a:t>
                      </a:r>
                      <a:endParaRPr lang="en-GB" dirty="0"/>
                    </a:p>
                  </a:txBody>
                  <a:tcPr/>
                </a:tc>
                <a:tc>
                  <a:txBody>
                    <a:bodyPr/>
                    <a:lstStyle/>
                    <a:p>
                      <a:endParaRPr lang="en-GB"/>
                    </a:p>
                  </a:txBody>
                  <a:tcPr/>
                </a:tc>
                <a:tc>
                  <a:txBody>
                    <a:bodyPr/>
                    <a:lstStyle/>
                    <a:p>
                      <a:endParaRPr lang="en-GB" dirty="0"/>
                    </a:p>
                  </a:txBody>
                  <a:tcPr/>
                </a:tc>
              </a:tr>
            </a:tbl>
          </a:graphicData>
        </a:graphic>
      </p:graphicFrame>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733</Words>
  <Application>Microsoft Office PowerPoint</Application>
  <PresentationFormat>On-screen Show (4:3)</PresentationFormat>
  <Paragraphs>65</Paragraphs>
  <Slides>13</Slides>
  <Notes>0</Notes>
  <HiddenSlides>2</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Think, Pair, Share</vt:lpstr>
      <vt:lpstr>Conscience</vt:lpstr>
      <vt:lpstr>Learning Outcomes</vt:lpstr>
      <vt:lpstr>What is Conscience?</vt:lpstr>
      <vt:lpstr>What is Conscience?</vt:lpstr>
      <vt:lpstr>Conscience</vt:lpstr>
      <vt:lpstr>Conscience and God?</vt:lpstr>
      <vt:lpstr>PowerPoint Presentation</vt:lpstr>
      <vt:lpstr>Key Philosophical ideas...</vt:lpstr>
      <vt:lpstr>Aquinas’s ideas on Conscience...</vt:lpstr>
      <vt:lpstr>Silent debate!</vt:lpstr>
      <vt:lpstr>Aquinas: An example</vt:lpstr>
      <vt:lpstr>Homework:</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Conscience</dc:title>
  <dc:creator>Nicole</dc:creator>
  <cp:lastModifiedBy>NVeitch</cp:lastModifiedBy>
  <cp:revision>27</cp:revision>
  <cp:lastPrinted>2015-11-27T08:27:06Z</cp:lastPrinted>
  <dcterms:created xsi:type="dcterms:W3CDTF">2015-11-25T07:23:11Z</dcterms:created>
  <dcterms:modified xsi:type="dcterms:W3CDTF">2015-12-03T15:53:44Z</dcterms:modified>
</cp:coreProperties>
</file>