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57" r:id="rId4"/>
    <p:sldId id="261" r:id="rId5"/>
    <p:sldId id="262" r:id="rId6"/>
    <p:sldId id="273" r:id="rId7"/>
    <p:sldId id="270" r:id="rId8"/>
    <p:sldId id="260" r:id="rId9"/>
    <p:sldId id="265" r:id="rId10"/>
    <p:sldId id="269" r:id="rId11"/>
    <p:sldId id="267" r:id="rId12"/>
    <p:sldId id="268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21DEE-AFE6-448B-8AC1-834460C94CC7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A294-5372-43F7-B4AD-418B97B92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96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AB439-1B3F-426C-A037-FCFE0C3446D4}" type="slidenum">
              <a:rPr lang="en-GB"/>
              <a:pPr/>
              <a:t>7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F4BA1-C430-4F45-AD3D-B611E5818283}" type="slidenum">
              <a:rPr lang="en-GB"/>
              <a:pPr/>
              <a:t>14</a:t>
            </a:fld>
            <a:endParaRPr lang="en-GB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C93D-FD37-42EF-914A-FE6186DFD73D}" type="datetimeFigureOut">
              <a:rPr lang="en-GB" smtClean="0"/>
              <a:pPr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A69E-5AB2-4B31-8A39-342C0C8DFD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tilitarianism.com/erasmu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GB" sz="3600" dirty="0"/>
              <a:t>P</a:t>
            </a:r>
            <a:r>
              <a:rPr lang="en-GB" sz="3600" dirty="0" smtClean="0"/>
              <a:t>erson A attempted </a:t>
            </a:r>
            <a:r>
              <a:rPr lang="en-GB" sz="3600" dirty="0"/>
              <a:t>to solve a</a:t>
            </a:r>
            <a:r>
              <a:rPr lang="en-GB" sz="3600" dirty="0" smtClean="0"/>
              <a:t> jigsaw </a:t>
            </a:r>
            <a:r>
              <a:rPr lang="en-GB" sz="3600" dirty="0"/>
              <a:t>blindfolded, </a:t>
            </a:r>
            <a:r>
              <a:rPr lang="en-GB" sz="3600" dirty="0" smtClean="0"/>
              <a:t>Person B by </a:t>
            </a:r>
            <a:r>
              <a:rPr lang="en-GB" sz="3600" dirty="0"/>
              <a:t>sight. </a:t>
            </a:r>
            <a:r>
              <a:rPr lang="en-GB" sz="3600" dirty="0" smtClean="0"/>
              <a:t> What do you think happened?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www.workwithchristy.com/wp-content/uploads/2012/03/jigsaw-puzz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29000"/>
            <a:ext cx="4608512" cy="279510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9512" y="3284984"/>
            <a:ext cx="3312368" cy="33855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buNone/>
            </a:pPr>
            <a:r>
              <a:rPr lang="en-GB" sz="2800" dirty="0" smtClean="0"/>
              <a:t>Is a complex thing like the universe more likely to be the product of design or chance? </a:t>
            </a:r>
          </a:p>
          <a:p>
            <a:pPr lvl="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Is the jigsaw task a fair analogy?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A: Explain what design qua Purpose means.</a:t>
            </a:r>
          </a:p>
          <a:p>
            <a:pPr>
              <a:buNone/>
            </a:pPr>
            <a:r>
              <a:rPr lang="en-GB" dirty="0" smtClean="0"/>
              <a:t>B:  Explain what design qua Regularity means.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A: Give an example of Design qua Purpose.</a:t>
            </a:r>
          </a:p>
          <a:p>
            <a:pPr>
              <a:buNone/>
            </a:pPr>
            <a:r>
              <a:rPr lang="en-GB" dirty="0" smtClean="0"/>
              <a:t>B: Give an example of design qua Regularity.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Read through the notes on answer the following 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What does the word </a:t>
            </a:r>
            <a:r>
              <a:rPr lang="en-GB" dirty="0" err="1" smtClean="0"/>
              <a:t>telos</a:t>
            </a:r>
            <a:r>
              <a:rPr lang="en-GB" dirty="0" smtClean="0"/>
              <a:t> mean?</a:t>
            </a:r>
          </a:p>
          <a:p>
            <a:pPr marL="514350" indent="-514350">
              <a:buAutoNum type="arabicParenR"/>
            </a:pPr>
            <a:r>
              <a:rPr lang="en-GB" dirty="0" smtClean="0"/>
              <a:t>What does a </a:t>
            </a:r>
            <a:r>
              <a:rPr lang="en-GB" dirty="0" err="1" smtClean="0"/>
              <a:t>posteriori</a:t>
            </a:r>
            <a:r>
              <a:rPr lang="en-GB" dirty="0" smtClean="0"/>
              <a:t> mean?</a:t>
            </a:r>
          </a:p>
          <a:p>
            <a:pPr marL="514350" indent="-514350">
              <a:buAutoNum type="arabicParenR"/>
            </a:pPr>
            <a:r>
              <a:rPr lang="en-GB" dirty="0"/>
              <a:t> </a:t>
            </a:r>
            <a:r>
              <a:rPr lang="en-GB" dirty="0" smtClean="0"/>
              <a:t>Summarise the teleological argument in your own words.</a:t>
            </a:r>
          </a:p>
          <a:p>
            <a:pPr marL="514350" indent="-514350">
              <a:buAutoNum type="arabicParenR"/>
            </a:pPr>
            <a:r>
              <a:rPr lang="en-GB" dirty="0" smtClean="0"/>
              <a:t>Explain </a:t>
            </a:r>
            <a:r>
              <a:rPr lang="en-GB" dirty="0" smtClean="0"/>
              <a:t>what design qua purpose means. Use an example.</a:t>
            </a:r>
          </a:p>
          <a:p>
            <a:pPr marL="514350" indent="-514350">
              <a:buAutoNum type="arabicParenR"/>
            </a:pPr>
            <a:r>
              <a:rPr lang="en-GB" dirty="0" smtClean="0"/>
              <a:t>What </a:t>
            </a:r>
            <a:r>
              <a:rPr lang="en-GB" dirty="0" smtClean="0"/>
              <a:t>does Arthur Brown use as an example?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1288"/>
            <a:ext cx="80648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 smtClean="0"/>
              <a:t>Explain the similarities between Aquinas and Aristotle.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Complete this question in your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Explain Paley’s teleological argument.</a:t>
            </a:r>
            <a:endParaRPr lang="en-GB" dirty="0"/>
          </a:p>
        </p:txBody>
      </p:sp>
      <p:pic>
        <p:nvPicPr>
          <p:cNvPr id="17410" name="Picture 2" descr="http://www.antiquewatchcouk.com/petespages/images/uploads/44-line-drawing-of-a-fancy-antique-pocket-watch-and-chain-12-5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695700" cy="2857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877272"/>
            <a:ext cx="40080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Stretch yourself: Include Aquinas’ views on the </a:t>
            </a:r>
            <a:r>
              <a:rPr lang="en-GB" smtClean="0"/>
              <a:t>argument.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these key terms apply to the Teleological Argument?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1700808"/>
          <a:ext cx="6144344" cy="4374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72172"/>
                <a:gridCol w="3072172"/>
              </a:tblGrid>
              <a:tr h="8078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Key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</a:t>
                      </a:r>
                      <a:r>
                        <a:rPr lang="en-GB" baseline="0" dirty="0" smtClean="0"/>
                        <a:t> does this apply to the Teleological argument?</a:t>
                      </a:r>
                      <a:endParaRPr lang="en-GB" dirty="0"/>
                    </a:p>
                  </a:txBody>
                  <a:tcPr/>
                </a:tc>
              </a:tr>
              <a:tr h="102418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Empirical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2418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 </a:t>
                      </a:r>
                      <a:r>
                        <a:rPr lang="en-GB" dirty="0" err="1" smtClean="0"/>
                        <a:t>Posteriori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2418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Inductive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801"/>
            <a:ext cx="2098576" cy="12241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err="1" smtClean="0"/>
              <a:t>Telos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What are the questions to these answers?</a:t>
            </a:r>
            <a:endParaRPr lang="en-GB" dirty="0"/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3059832" y="1844824"/>
            <a:ext cx="25922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William Paley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6660232" y="1628800"/>
            <a:ext cx="158417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eye</a:t>
            </a: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899592" y="4077072"/>
            <a:ext cx="158417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0" name="Rectangle 3"/>
          <p:cNvSpPr txBox="1">
            <a:spLocks noRot="1" noChangeArrowheads="1"/>
          </p:cNvSpPr>
          <p:nvPr/>
        </p:nvSpPr>
        <p:spPr>
          <a:xfrm>
            <a:off x="1475656" y="4221088"/>
            <a:ext cx="244827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Watchmaker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>
          <a:xfrm>
            <a:off x="5940152" y="3789040"/>
            <a:ext cx="244827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Intelligent</a:t>
            </a:r>
          </a:p>
        </p:txBody>
      </p:sp>
      <p:sp>
        <p:nvSpPr>
          <p:cNvPr id="23557" name="AutoShape 5" descr="data:image/jpeg;base64,/9j/4AAQSkZJRgABAQAAAQABAAD/2wCEAAkGBg8QEBUPDxAQDxAPDw8PDxAPEBAQEA4QFBAVFBQQFBUXHCYeGBkjGRQUHy8gIygpLCwsFR4xNTAqNSgrLCkBCQoKDgwOGQ8PGjQkHyQ0LSwsNS8pLC8yKiovLDUsKiwsKiwpNSksNSwsKiksLiwsLCwpLSwsKSksLCwqKSwsLP/AABEIAOEA4QMBIgACEQEDEQH/xAAcAAEAAQUBAQAAAAAAAAAAAAAAAgEDBAUGBwj/xABCEAACAQIDBAcFBgMFCQAAAAAAAQIDEQQFEgYhMUEHE1FhcYGRFCIyUqEjQmKxwdGSovAVU3Jz8RYkNENEgoOT4f/EABoBAQACAwEAAAAAAAAAAAAAAAAEBQIDBgH/xAAtEQEAAgIBBAAFAgYDAAAAAAAAAQIDBBESITFBBSJxsfBR0TJhgZGhwRMUFf/aAAwDAQACEQMRAD8A9xAAAAAAAAAAAAjKaSu9yXFvdYCQOezHb3L6DadZVJLjGinU+q3fU0tXpawy+HD15d7dOP6slU08945ik/n1aLbOKvabO7Bw1HpZwr+OhXj4dXL9UbXBdIOXVd3XdW3yrRlD68PqLaeevmk/n0K7OK3i0OkBbo4iE1qhKM4vhKMlJPzRcIreAAAAAAAAAAAAAAAAAAAAAAAAAAAAabajaSngqLqStKbuqVO++cv2XNmdKWvaK1jvLG1opHVPg2k2poYGGqo9U5L7OlH459/cu88mz7a3FYxvrJ6afKjC6ppd/wAz739DXZjmNXEVZVq0nOc3dt8EuUUuSXYYx1Opo0wRzPe36/soNjatlniO0fnkYALBECpQAZWX5pXw8tdCrOlL8ErJ+K4PzO/2c6UFJqnjUot7lXgvd/748vFeiPNgRs+rjzx88f19t2LPfFPyy+iaVWMkpRalGSTjKLTTT4NNEzxrY3bSeCkqdRueGk/ejxdK/wB+H6rn4nsNDERnFThJSjNKUZLepJ8Gjl9rUtr24nx6le6+xXNXmPK4ACIkgAAAAAAAAAAAAAAAAAAAADCzbNaeGoyrVH7sVuS4zk+EV3s8T2hzupi6zq1H3RivhgvlXd/qdH0ibQOtXdGL+zw9490qv3peXDyfacSzqPh+rGLHF7fxT/iFDubE5L9EeI+4LAFmghYr4yEPikr9i3syqWUY3E+7g8PVqvhKpGNqcO7XK0b+ZSt0U5ylqeF1c2lWouXpqK7Z364p6a+U3DqTeOqfDW/21S/F6GTh8ZCe6Mk32cH6GlzPJMVhXpxNCrQb4dZBxUvCXB+TMenFkenxDJ7iJbralPTqCph4HEyatPf2S5+D7fEzC1xZq5a8wgZMc0niVDvejTahwn7FVfuVG3Qb+5U4uHg+K7/E4MrTm4tSi2pRalFrimndNeZjsYa5sc0t+S9w5JxXi0PosGs2bzdYrC06/OcbTS5VI7pL1TNmcZas1tNZ8w6atotETAADF6AAAAAAAAAAAAAAAAGBneYez4erW/u6cpLvla0V62M80u1+R1MbhJ4elVVCU3F63BzVou+nc1a9lvM8fT1R1ePbG/PTPT5eDZjnUVPS7zd25yT+9ff4sjRx9OXCVn2S3MzM66MM0wt31HtEFf38M+t3drh8f0OUnBpuLTTXFNWa8Uy+rv3meY44VE6lYjiXTXMvKsvniK1OhD4qs1G/yri5eSTfkclSxc4fDJpdj3r0Z7F0S7N4hf7/AImCpqVNxw8WmpyUrXqtP4U0rLtTfntv8RrFJnjifX1a6aczeI9e3o2X4KFClCjTWmFOKjFdy5+L4+ZkAHNTPPeV7EcLGLwdOtB06sI1ISVpQnFSjJd6Z5Bt50Zxwl8VhE/Z2/tKTd3Qbe5p8XDlv3rw4ezFvEUYzi4TSlGcXGUXwlFqzT8jPHeaTywvSLQ+bVaKLlCrqXgxtJl0sNiquGd7Uqkoxb5w4wf8LR0ex/R7icVFVaj9noSs4ykrzqLthDs739S+wZa4vntPEKjLjtk+WI7tDcXPW8N0aZfBe+qtV83Ko4/SNkW8Z0Y4Ga+zlWoy5NT1rzUv3Nv/AKmDnjv/AGYf9DLx6YnRJj26dag38E41Y+E1pl9Yr1PQTg9itlsRgMbNTtUpVKElGrC+luM4tRkvuys3u+p3hS701tmm1J5ieJWmrFoxRW3mAAEJJAAAAAAAAAAAAAAAAAAAsavN9mcFi1bE4elV/FKNprwmrSXkzaAeBwuB6H8uo4lYhKpOEPejh6slOkp33Se68kux3O6sAezaZ8vIiI8AAPHoAQq1Ixi5SajGKcpN7kkldt+QHmuZbOQxWeVZ1Fqo0IYedRPhUqOlHRTfduu+5d53PXnL5DmCqqtiV/1OJqzV+OiNqdNfwx+ptPajfntPV0z67fu1Yojjqj33bPrx15rPaintJobW2jibGwo1FJXX9M5tYk2mTV9Wpdln+aA2YAAAAAAAAAAAAAAAAAAAAAAAAAAAGszzaGhg4a607Xvogt85vuX68DKtZtPTWOZeWtFY5ln1q8YRc5yUYxV5Sk0lFLm2zyjbjb72m+HwzaoXtOfB17crcod3Pn2Go2p20r46Wlvq6Cd40Yvc+xzf3n9Dnrl/qaEY/nyd5+yo2Nub/LTx93b7IY6+HcL74VJX8JWa/U3ntR57kmZdTU3/AATWmfd2S8v3OqeJK34hinHmmfU9/wB03TyRfHEe4bn2oLFGuy/GUdTVbVvtp0y0+LNvUyeM46sNUv8AgqO3pJfqiAloLEm/2Z365cvdivq3+aNOtnKum/WRUrcHF29Tp8lwsaVFQTUmt82uc3x/ruAzgAAAAAAAAAAAAAAAAAAAAAAAADWbQ53DCYeVaW9r3YRv8dR/DH9X3JmVazaYrXzLy1orHMsHaza2ngoaY2qV5p6Kd90V88+yP5/VeNZtmtTEVHUqzdSTe+T59yXKK5JFzNsyqVZyqVJOVSq25P8ARdi5JdhrLnUa2rXXr/P3KgzZ7Zp/l6VBRMrcl8tAbLLcwqJxpKMqmpqMIxTc7vgorn4FrJ8lr4uqqWHg5y4yfCNOPzTlyX9I9h2T2IoYGOt2q4hq0qrXw34xpr7q7+L59hXbufFWnReOZ/T88JmriyWt1VniHA4zK69OTjUhKMla6duav4GRlmYVaae++mz77HaY6VOpUlN2d9yv2Lca3EbO0am+L0S7uD8jm12nlm0KnZN8Tpsrgm5Tu96ircubv4/scrluzjozvKKcfmTbV/B8DoqtZ0lGceCaUlycWBuQW6FZTipR3plwAAAAAAAAAAAAAAAAAAAAAAHlfSfnGvExw6fu0IpyXbUmr/SOn1Z6m2eAZxj+uxFWtx6yrOS/w6vd+li1+F4+rJN59f7/ACVfv34pFf1a2vK8vDcQDZS5fTKpgNvszs3Vx1dUqfuxVpVajV1Shfj3t8Eufqai57b0cZQsPgKcrWniF183zal8C8o29WQ9zYnDj5jzPhJ1sP8Ay34nw3GR5FQwdJUaENKW+UnvnUl80nzf9Izqyel246XbxsTBzMzMzzK8iIiOIebyzKz3suU81XaSzrJoKvUVnvndWb4S9631NbPZ+XJuPi9/oePW4hnslwkTefXTU3dNWNFDJ5Xs5S9Tb4HL6UItOOrUrSc222uzuA3OR5nbc37r493edKmcpRxlGCsoRVu5HQ5VVcqUZduq3hqdgMsAAAAAAAAAAAAAAAAAAAABgZ9ierwtapw0UKsl46Hb6nz85WV27JI9+2hy2eJwtXDwmqcqsHBSknKKu+aTR45m/Q7m17xnh665RhUlT/lmkvqyz0tmmGk8+ZQdnBbLaOPEOdUr8N4IYzYLNqHxYLEWXOkutX8jZqnPEwkoSVWM27KE4SUm+xRauyfXerPmESdS0e26pU3KSguMmorxk7fqfSGGoqEIwW5QjGK7lFWX5HjOxHR5mNWrTxGJhHDUYVIVNNVPrqijJSsoL4b24yt4M9qRX72xXL0xX0mamG2PnqVALeJk1CTXFRk142K1Nctm2JXXSn2vSn4K1/oYcqyJziprfzNdVyqV91SaXZcDJlViiksVfdDe+fYvFmIsrX35yl4uy+hOdZQ92NkB0GVbM0qsI1ak6km73gpKMLqTVtyvbd2nS06ailGKSSSSS4JLka7Z3/h4Pt1v+ZmzAAAAAAAAAAAAAAAAAAAAAAFy3XxEIRc5yjCK3uUmoxXi2c9ththHBRUIJTrzV4xb92Efnl+i52PI8/2ixGKl9tVlPnbhCPdGK3IsNfQvljrntH3+iHm26456Y7y9QxvSnl1OWmMqta33qUPd8nJq/kZeU7e5dipqEamipf3I146G3+F8L+dzwy5Qnz8OxccRyixuZOX01cHA9F21c8RCWErycqlGKlTnJ3lOlws3zcXbf2NHfFLlxTivNJWWO8ZKxaAo0VBqbHH1KWiUoLhGUorwT3FicjKx7+1n/mS/MwqjAxcXX0pt8ErmopVJTlflyRkZtU4Q+Z3fgiuCpcF22QHo+VUdFCnHspx9bXZlkYRskuxJEgAAAAAAAAAAAAjcXAkCNxcCQI3KXAmUZTUUuB4NtVmkq2Mrzb/504LujB6Ir0iaOTuzebc5Y8Ljq0WrRqTdem+UoVHq3eD1LyNBTqKW5cVy7V3HT4s1ZrWI8cKG+OYtMykUBRkhqdX0YzazOlbg4V1L/D1Tf5qJ7geadE+zU4asdVjp1w6vDpqzcG05VPB2SXn3HpGo57evF8vb12XOpSa4+6YIaik6qSbbskrsgpTlce/tZ/5k/wAzArMysXO85S+aUperua+vUA0+JlqqvusjZZZTvUgu2cF/MjWwXvPvbZu8jhevTS/vIvyW9/kB6ACCkVuBIEbi4EgRuLgSBS4uBUFABb1FNRbuUbAuaxrLLkRcgMjrCnWGM5kZVQMp1B1pguuW5YoDE2s2XoZjS6ureE4XdKtFJzpt8d33ovnH8jyPMuinNKUvsoU8RG/uzpVYwfi4zaaZ7BUzG3b6GNPObcpehsrltWOIYWx1t3ea5P0WZnUd8RUo4aHPW1WqPwjDd6tHd5N0b4DDtTqasVUjvvWsqafb1a3PzuZf9uLsl6ElnF+UvQzts5Zjjq7MYw0ieeHQ9cOvNHHMr8mXY4t9hobW3641+c4u0NK4ye/wX/2xCOIZr8yk5O/JKyA1GMxDGVYKVSNWrL4KVOdvxVNLsvLj6GPVjKUtMVdtpLxbOlr040MK6S+SUV+KclvYHGU1vOl2Xh9un8sJv6W/U5+nQergdFkdRUpOU93uNLnd3W7cB1usazXUcyjLk142MuNQC/qK6iypldQF3UVuWtRXUBd1C5bUiuoCdwQ1FQIWKNE2imkCDRFxLukppAsuBFwL7iNIGO6ZB0V2GU4kXADFdBdhB4ddi9DM0FHTAwnh12L0IuiuwznSI9SBhdWiLsZzw5D2VAa6vP3Wk1F8m+Bhf2vCPuzspeKafgzc1MvjLirmBX2Uw0/iprxTaf0AsxzqCVoqK8LI12cZjrheKcpRfwx3tp8d3oZ/+w+G5OsvCrIvYbZGhTd49Y3+KbkBydPMpLjRq/wSMhZ3206v/rn+x2Mcmii7HLkBx9LPeShVf/jn+x1GX4p9XG/G2/u33sZawRJYQCirElVJLDlVQAKoSUh1RVUwKqRXUUUCqgAuCugAXrCxKwsBGxSxMWAhYaSdilgI6SmknYWAhpGknYWAhpKaS5YWAtaCuguWFgLegpoLthYC1oK9WXLCwFvSNJcsLAQ0hxLlhYCGkaSdgBDSNJOwAhpK6SQsBHSCVgBUFAAAAAAAAAAAAAAAAAAAAAAAAAAAAAqAAAAAAAAAB//Z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9" name="Picture 7" descr="http://allthingsd.com/files/2012/07/10Question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013176"/>
            <a:ext cx="2448272" cy="1628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allAtOnce"/>
      <p:bldP spid="7" grpId="0" build="p"/>
      <p:bldP spid="8" grpId="0" build="p"/>
      <p:bldP spid="10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Paley’s Teleological Argument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explain Paley’s teleological argument.</a:t>
            </a:r>
          </a:p>
          <a:p>
            <a:r>
              <a:rPr lang="en-GB" dirty="0" smtClean="0"/>
              <a:t>To be able to explain the two parts of Paley’s argument.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William Paley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8531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English philosopher and clergyman, 1743-1805.</a:t>
            </a:r>
          </a:p>
          <a:p>
            <a:r>
              <a:rPr lang="en-GB" sz="2800" dirty="0" smtClean="0"/>
              <a:t>Reforming tendencies, ‘progressive’ in the Church and abolitionist (opposed to the slave trade).</a:t>
            </a:r>
          </a:p>
          <a:p>
            <a:r>
              <a:rPr lang="en-GB" sz="2800" dirty="0" smtClean="0"/>
              <a:t>Author of </a:t>
            </a:r>
            <a:r>
              <a:rPr lang="en-GB" sz="2800" i="1" dirty="0" smtClean="0"/>
              <a:t>Natural Theology</a:t>
            </a:r>
            <a:r>
              <a:rPr lang="en-GB" sz="2800" dirty="0" smtClean="0"/>
              <a:t> (1802), his work arguing for philosophical knowledge of God.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670" y="1700808"/>
            <a:ext cx="3063970" cy="4392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i="1" dirty="0" smtClean="0"/>
              <a:t>Natural Theology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algn="ctr">
              <a:spcAft>
                <a:spcPts val="2400"/>
              </a:spcAft>
              <a:buNone/>
            </a:pPr>
            <a:r>
              <a:rPr lang="en-GB" dirty="0" smtClean="0"/>
              <a:t>The full title of Paley’s book is </a:t>
            </a:r>
            <a:r>
              <a:rPr lang="en-GB" b="1" i="1" dirty="0"/>
              <a:t>Natural Theology, or Evidences of the Existence and Attributes of the Deity collected from the Appearances of </a:t>
            </a:r>
            <a:r>
              <a:rPr lang="en-GB" b="1" i="1" dirty="0" smtClean="0"/>
              <a:t>Nature</a:t>
            </a: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87624" y="4221088"/>
            <a:ext cx="7128792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</a:t>
            </a:r>
            <a:r>
              <a:rPr lang="en-GB" sz="3200" dirty="0" smtClean="0">
                <a:solidFill>
                  <a:srgbClr val="FF0000"/>
                </a:solidFill>
              </a:rPr>
              <a:t>ook carefully at all the words of the full title. </a:t>
            </a:r>
          </a:p>
          <a:p>
            <a:pPr algn="ctr"/>
            <a:r>
              <a:rPr lang="en-GB" sz="3200" dirty="0" smtClean="0"/>
              <a:t>What does this tell us about Paley’s intentions in writing the book?</a:t>
            </a: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3783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>
                <a:solidFill>
                  <a:srgbClr val="FF0000"/>
                </a:solidFill>
              </a:rPr>
              <a:t>In crossing a heath...</a:t>
            </a:r>
          </a:p>
          <a:p>
            <a:pPr algn="ctr">
              <a:buNone/>
            </a:pPr>
            <a:endParaRPr lang="en-GB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b="1" dirty="0" smtClean="0"/>
              <a:t>Complete the worksheet on Paley’s analogy. </a:t>
            </a:r>
          </a:p>
          <a:p>
            <a:pPr algn="ctr">
              <a:buNone/>
            </a:pPr>
            <a:r>
              <a:rPr lang="en-GB" b="1" dirty="0" smtClean="0"/>
              <a:t>What did mean?</a:t>
            </a: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Chapter 2 of </a:t>
            </a:r>
            <a:r>
              <a:rPr lang="en-GB" b="1" i="1" dirty="0" smtClean="0"/>
              <a:t>Natural Theology</a:t>
            </a:r>
            <a:endParaRPr lang="en-GB" b="1" dirty="0"/>
          </a:p>
        </p:txBody>
      </p:sp>
      <p:pic>
        <p:nvPicPr>
          <p:cNvPr id="5" name="Picture 5" descr="picture of William Pale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77072"/>
            <a:ext cx="1844045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/>
              <a:t>William </a:t>
            </a:r>
            <a:r>
              <a:rPr lang="en-GB" dirty="0" smtClean="0"/>
              <a:t>Paley (1743 -1805) -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Design Argument</a:t>
            </a:r>
            <a:endParaRPr lang="en-US" dirty="0"/>
          </a:p>
        </p:txBody>
      </p:sp>
      <p:sp>
        <p:nvSpPr>
          <p:cNvPr id="13318" name="Rectangle 6"/>
          <p:cNvSpPr>
            <a:spLocks noGrp="1" noRot="1" noChangeArrowheads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mtClean="0"/>
              <a:t>Paley says </a:t>
            </a:r>
            <a:r>
              <a:rPr lang="en-GB" dirty="0"/>
              <a:t>that the watch is </a:t>
            </a:r>
            <a:r>
              <a:rPr lang="en-GB" b="1" dirty="0"/>
              <a:t>complex</a:t>
            </a:r>
            <a:r>
              <a:rPr lang="en-GB" dirty="0"/>
              <a:t>. </a:t>
            </a:r>
          </a:p>
          <a:p>
            <a:r>
              <a:rPr lang="en-GB" dirty="0"/>
              <a:t>It is made for a </a:t>
            </a:r>
            <a:r>
              <a:rPr lang="en-GB" b="1" dirty="0"/>
              <a:t>specific </a:t>
            </a:r>
            <a:r>
              <a:rPr lang="en-GB" b="1" dirty="0" smtClean="0"/>
              <a:t>purpose</a:t>
            </a:r>
            <a:r>
              <a:rPr lang="en-GB" dirty="0" smtClean="0"/>
              <a:t> or </a:t>
            </a:r>
            <a:r>
              <a:rPr lang="en-GB" b="1" dirty="0" err="1" smtClean="0"/>
              <a:t>telos</a:t>
            </a:r>
            <a:r>
              <a:rPr lang="en-GB" b="1" dirty="0" smtClean="0"/>
              <a:t>.</a:t>
            </a:r>
            <a:endParaRPr lang="en-GB" b="1" dirty="0"/>
          </a:p>
          <a:p>
            <a:r>
              <a:rPr lang="en-GB" dirty="0"/>
              <a:t>A watch cannot manufacture itself, so there must be a </a:t>
            </a:r>
            <a:r>
              <a:rPr lang="en-GB" b="1" dirty="0"/>
              <a:t>watchmaker</a:t>
            </a:r>
            <a:r>
              <a:rPr lang="en-GB" b="1" dirty="0" smtClean="0"/>
              <a:t>.</a:t>
            </a:r>
          </a:p>
          <a:p>
            <a:pPr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GB" dirty="0" smtClean="0"/>
              <a:t>Nature displays </a:t>
            </a:r>
            <a:r>
              <a:rPr lang="en-GB" b="1" dirty="0" smtClean="0"/>
              <a:t>purpose</a:t>
            </a:r>
            <a:r>
              <a:rPr lang="en-GB" dirty="0" smtClean="0"/>
              <a:t> (</a:t>
            </a:r>
            <a:r>
              <a:rPr lang="en-GB" i="1" dirty="0" smtClean="0"/>
              <a:t>e.g.</a:t>
            </a:r>
            <a:r>
              <a:rPr lang="en-GB" dirty="0" smtClean="0"/>
              <a:t> birds have wings to fly) and </a:t>
            </a:r>
            <a:r>
              <a:rPr lang="en-GB" b="1" dirty="0" smtClean="0">
                <a:solidFill>
                  <a:schemeClr val="tx1"/>
                </a:solidFill>
              </a:rPr>
              <a:t>regularity</a:t>
            </a:r>
            <a:r>
              <a:rPr lang="en-GB" dirty="0" smtClean="0"/>
              <a:t> (</a:t>
            </a:r>
            <a:r>
              <a:rPr lang="en-GB" i="1" dirty="0" smtClean="0"/>
              <a:t>e.g.</a:t>
            </a:r>
            <a:r>
              <a:rPr lang="en-GB" dirty="0" smtClean="0"/>
              <a:t> planets orbit in regular motion). </a:t>
            </a:r>
          </a:p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As with a watch, the attributes of purpose and regularity are suggestive of a designer.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Two parts to Paley’s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Paley has </a:t>
            </a:r>
            <a:r>
              <a:rPr lang="en-GB" dirty="0"/>
              <a:t>two parts to his argument: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Design </a:t>
            </a:r>
            <a:r>
              <a:rPr lang="en-GB" b="1" dirty="0"/>
              <a:t>qua Purpose</a:t>
            </a:r>
            <a:r>
              <a:rPr lang="en-GB" dirty="0"/>
              <a:t> (the universe was designed to fulfil a purpose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Design </a:t>
            </a:r>
            <a:r>
              <a:rPr lang="en-GB" b="1" dirty="0"/>
              <a:t>qua Regularity </a:t>
            </a:r>
            <a:r>
              <a:rPr lang="en-GB" dirty="0"/>
              <a:t>(the universe behaves according to some order).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Two parts to Paley’s argument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Design qua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2792" cy="44944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Paley uses the example of the eye to illustrate that there is specific design in the universe. He says that it is obvious that the eye was designed with the </a:t>
            </a:r>
            <a:r>
              <a:rPr lang="en-GB" b="1" dirty="0"/>
              <a:t>specific purpose </a:t>
            </a:r>
            <a:r>
              <a:rPr lang="en-GB" dirty="0"/>
              <a:t>to see. </a:t>
            </a: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Thus</a:t>
            </a:r>
            <a:r>
              <a:rPr lang="en-GB" dirty="0"/>
              <a:t>, Paley argues for a </a:t>
            </a:r>
            <a:r>
              <a:rPr lang="en-GB" b="1" dirty="0"/>
              <a:t>Designing Creator</a:t>
            </a:r>
            <a:r>
              <a:rPr lang="en-GB" dirty="0"/>
              <a:t> – God.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5977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Design qua Regularity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75447" cy="44944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/>
              <a:t>The second part of Paley’s argument goes on to suggest that there is further </a:t>
            </a:r>
            <a:r>
              <a:rPr lang="en-GB" b="1" dirty="0" smtClean="0">
                <a:solidFill>
                  <a:schemeClr val="tx1"/>
                </a:solidFill>
              </a:rPr>
              <a:t>evidence for a creator God in the regularity of the universe. </a:t>
            </a:r>
          </a:p>
          <a:p>
            <a:r>
              <a:rPr lang="en-GB" dirty="0" smtClean="0"/>
              <a:t>Paley considered the motion of the planets in our solar system. The relationships between the planets, and the effect of gravity </a:t>
            </a:r>
            <a:r>
              <a:rPr lang="en-GB" b="1" dirty="0" smtClean="0"/>
              <a:t>could not have come about without a designing principle at work – that is God.</a:t>
            </a:r>
          </a:p>
          <a:p>
            <a:r>
              <a:rPr lang="en-GB" dirty="0" smtClean="0"/>
              <a:t> i.e. if gravity was slightly stronger or weaker, the universe may not exist today.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622</Words>
  <Application>Microsoft Office PowerPoint</Application>
  <PresentationFormat>On-screen Show (4:3)</PresentationFormat>
  <Paragraphs>75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Think, Pair, share</vt:lpstr>
      <vt:lpstr>Paley’s Teleological Argument</vt:lpstr>
      <vt:lpstr>Learning Outcomes</vt:lpstr>
      <vt:lpstr>William Paley</vt:lpstr>
      <vt:lpstr>Natural Theology</vt:lpstr>
      <vt:lpstr>Chapter 2 of Natural Theology</vt:lpstr>
      <vt:lpstr>William Paley (1743 -1805) - Design Argument</vt:lpstr>
      <vt:lpstr>Two parts to Paley’s argument</vt:lpstr>
      <vt:lpstr>Two parts to Paley’s argument</vt:lpstr>
      <vt:lpstr>Think, Pair, Share</vt:lpstr>
      <vt:lpstr>Read through the notes on answer the following questions...</vt:lpstr>
      <vt:lpstr>Complete this question in your books</vt:lpstr>
      <vt:lpstr>How do these key terms apply to the Teleological Argument?</vt:lpstr>
      <vt:lpstr>What are the questions to these answers?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Paley’s teleological argument</dc:title>
  <dc:creator>Nicole</dc:creator>
  <cp:lastModifiedBy>NVeitch</cp:lastModifiedBy>
  <cp:revision>15</cp:revision>
  <dcterms:created xsi:type="dcterms:W3CDTF">2013-01-07T19:49:42Z</dcterms:created>
  <dcterms:modified xsi:type="dcterms:W3CDTF">2016-11-23T12:04:59Z</dcterms:modified>
</cp:coreProperties>
</file>