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56" r:id="rId3"/>
    <p:sldId id="257" r:id="rId4"/>
    <p:sldId id="258" r:id="rId5"/>
    <p:sldId id="260" r:id="rId6"/>
    <p:sldId id="263" r:id="rId7"/>
    <p:sldId id="264" r:id="rId8"/>
    <p:sldId id="261" r:id="rId9"/>
    <p:sldId id="262" r:id="rId10"/>
    <p:sldId id="277" r:id="rId11"/>
    <p:sldId id="268" r:id="rId12"/>
    <p:sldId id="272" r:id="rId13"/>
    <p:sldId id="270" r:id="rId14"/>
    <p:sldId id="266" r:id="rId15"/>
    <p:sldId id="275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5732C-4C75-415C-9E54-951F17D10D1B}" type="datetimeFigureOut">
              <a:rPr lang="en-GB" smtClean="0"/>
              <a:pPr/>
              <a:t>03/11/2017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0730F-35AE-446B-98C4-2732B8FB47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87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0D8EB6-C9E7-49E7-909E-A648D7DB1AD6}" type="slidenum">
              <a:rPr lang="en-GB"/>
              <a:pPr/>
              <a:t>11</a:t>
            </a:fld>
            <a:endParaRPr lang="en-GB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3881208" y="8686461"/>
            <a:ext cx="2973912" cy="4548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4D1140D7-FE20-494F-8EBF-C2DDA0052C0B}" type="slidenum">
              <a:rPr lang="en-GB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11</a:t>
            </a:fld>
            <a:endParaRPr lang="en-GB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38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3B2733-5947-4244-A916-5A99F0643960}" type="slidenum">
              <a:rPr lang="en-GB"/>
              <a:pPr/>
              <a:t>13</a:t>
            </a:fld>
            <a:endParaRPr lang="en-GB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3881208" y="8686461"/>
            <a:ext cx="2973912" cy="4548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445E444A-0FDA-4C3F-A938-ADFCCD362580}" type="slidenum">
              <a:rPr lang="en-GB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13</a:t>
            </a:fld>
            <a:endParaRPr lang="en-GB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4D2A-ACD4-409B-908A-99BD82D8EC63}" type="datetimeFigureOut">
              <a:rPr lang="en-GB" smtClean="0"/>
              <a:pPr/>
              <a:t>03/11/2017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F998-FEBC-41D5-8CC7-EABE7076DA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4D2A-ACD4-409B-908A-99BD82D8EC63}" type="datetimeFigureOut">
              <a:rPr lang="en-GB" smtClean="0"/>
              <a:pPr/>
              <a:t>03/11/2017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F998-FEBC-41D5-8CC7-EABE7076DA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4D2A-ACD4-409B-908A-99BD82D8EC63}" type="datetimeFigureOut">
              <a:rPr lang="en-GB" smtClean="0"/>
              <a:pPr/>
              <a:t>03/11/2017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F998-FEBC-41D5-8CC7-EABE7076DA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4D2A-ACD4-409B-908A-99BD82D8EC63}" type="datetimeFigureOut">
              <a:rPr lang="en-GB" smtClean="0"/>
              <a:pPr/>
              <a:t>03/11/2017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F998-FEBC-41D5-8CC7-EABE7076DA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4D2A-ACD4-409B-908A-99BD82D8EC63}" type="datetimeFigureOut">
              <a:rPr lang="en-GB" smtClean="0"/>
              <a:pPr/>
              <a:t>03/11/2017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F998-FEBC-41D5-8CC7-EABE7076DA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4D2A-ACD4-409B-908A-99BD82D8EC63}" type="datetimeFigureOut">
              <a:rPr lang="en-GB" smtClean="0"/>
              <a:pPr/>
              <a:t>03/11/2017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F998-FEBC-41D5-8CC7-EABE7076DA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4D2A-ACD4-409B-908A-99BD82D8EC63}" type="datetimeFigureOut">
              <a:rPr lang="en-GB" smtClean="0"/>
              <a:pPr/>
              <a:t>03/11/2017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F998-FEBC-41D5-8CC7-EABE7076DA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4D2A-ACD4-409B-908A-99BD82D8EC63}" type="datetimeFigureOut">
              <a:rPr lang="en-GB" smtClean="0"/>
              <a:pPr/>
              <a:t>03/11/2017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F998-FEBC-41D5-8CC7-EABE7076DA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4D2A-ACD4-409B-908A-99BD82D8EC63}" type="datetimeFigureOut">
              <a:rPr lang="en-GB" smtClean="0"/>
              <a:pPr/>
              <a:t>03/11/2017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F998-FEBC-41D5-8CC7-EABE7076DA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4D2A-ACD4-409B-908A-99BD82D8EC63}" type="datetimeFigureOut">
              <a:rPr lang="en-GB" smtClean="0"/>
              <a:pPr/>
              <a:t>03/11/2017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F998-FEBC-41D5-8CC7-EABE7076DA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4D2A-ACD4-409B-908A-99BD82D8EC63}" type="datetimeFigureOut">
              <a:rPr lang="en-GB" smtClean="0"/>
              <a:pPr/>
              <a:t>03/11/2017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F998-FEBC-41D5-8CC7-EABE7076DA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14D2A-ACD4-409B-908A-99BD82D8EC63}" type="datetimeFigureOut">
              <a:rPr lang="en-GB" smtClean="0"/>
              <a:pPr/>
              <a:t>03/11/2017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5F998-FEBC-41D5-8CC7-EABE7076DAC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defTabSz="91430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defTabSz="91430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defTabSz="91430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/>
              <a:t>In pairs, write a list of all the reasons people believe in God.</a:t>
            </a:r>
          </a:p>
        </p:txBody>
      </p:sp>
      <p:sp>
        <p:nvSpPr>
          <p:cNvPr id="1026" name="AutoShape 2" descr="data:image/jpeg;base64,/9j/4AAQSkZJRgABAQAAAQABAAD/2wCEAAkGBhQSEBUUExQVFBQUFhgXFRgXFxQaFxkVHRcYGRUYGBkZHCgeHSEnGxoXIDEgIycpLCwtHB4xNjAqNSYrLCkBCQoKDgwOGg8PGSkkHyAsLCwqLCksLCwsLCkpLC0pKSwpLCwsLCwsLC8pLCwsKSksKSkpLCwpNC4pNSwwLjAxNP/AABEIAL4BCgMBIgACEQEDEQH/xAAbAAADAAMBAQAAAAAAAAAAAAAABQYBAwQCB//EAE0QAAIBAwIEAgYECAsGBgMAAAECAwAEERIhBQYTMUFRFCIyYXGBByNSlBYXQlOCkaHTMzVDVGJ0dbGys9IkNERykqIVY3ODk9EltPD/xAAbAQEAAwEBAQEAAAAAAAAAAAAAAQIEAwUHBv/EADIRAAICAQMDAgQFAgcAAAAAAAABAhESAyExBEFRYXEFExSBIpGhscEy0QYjQlLh8PH/2gAMAwEAAhEDEQA/APrFFFFbTIFFFFAFFFFAFFFFAFFFFQAoopfxzjaWsYdwzFmCRogy8kjeyiDxJ9+wAJNQ2krZKVjCip6Lit8RqNrAo+wbpupjyJEJTPwOPfW+DmqLUEnDWsh2CzAKrHySUExv8A2fdWPR+IdLryx09RN+50lpTiraHVFFFbTkFFFFAFFaL29SGNpJXWNFGWZiAoHvJpB+Mex8JJCPAi3uiD7wRHvS0iaZTUVM/jGsvzkv3a6/dUfjGsvzkv3a6/dVGS8k4spqKmfxjWX25fu11+6o/GNZfnJfu11+6pkvIxZTUVM/jGsvty/drr91R+May/OS/drr91TJeRiymoqZ/GNZfbl+7XX7qj8Y1l+cl+7XX7qmS8jFlNRUz+May/OS/drr91R+May/OS/drr91TJeRiymoqZ/GNZfnJfu11+6ppwbmO3utXQlVyntrhldfLUjAMPmKWiKYyoooqSAooooAoooqQFFFFAFFFFAFFFFAFTN4vV4sgO62lsXH/qzuUB+Ijif/AKjVNUxYv/8AlL0HuYrRl96aZVJHu1ZHxrxPj05Q6DUcfCX5tJ/oaOmV6iHteJoVdSrqGVhhlYAqR5EHY17or5Im1uj2hAUaw9ePU9n/ACkXrM0A/OQ9yUH5UXgN17FTTQzK6hlIZWAKsCCCpGQQR3BHjWikVq3oM4TtaXD4j8oLhj7HujkPb7L7dnGP3/8Ah/449Rrpuoe/+lvv6P8Ag87qenr8cSnooor9secTvFbVZ+KWMMgDRKlxPoO6tLH0liLDx062I9+9Wcl2quqFgGfOkE7tpGWx8BUjL/HVn/Vrv/Fb025j4RLNLbNE5j6bvrddGpUaNhkBwQd8Dse9ZdVtNm3p4xm0pOlT3+zr9TZNzhbqyqDJIzasCOKV/ZcxtnSu2GBG9Zt+bbd2VFZuozmPplWEisNzrTGVAG+o7VLfgfdKylQX0tcDPpDQsyvKsiMzRLk53JXbeqiPhri+65UaTahGIIJ6gk1Y8zt4+6uEXN8no6uj00F+GV7PuuU9lx3HBbAzS605ltpdeieNumCz4ceqo7sfd7+1c1xHJecOcFTDLNEw0nPqk5wG2BGds/E0qvoJ7i3MAsjC2hRqZ4en6jK3TBVixVtOnsNjmrOTOGl08HtN07p7rZefX7eB1w7mq3nkCRu2oglNSSIHUdzGWADAe6uxuLRAgGRctJ0h6w/hcZ0bflYHakZjuLiaF3tzBHbM0mGeNneTQyKihCQF9Y7kjO21TQ5IuwquDuqi60ZGr07ILL5YIGM+dVykuxoj0uhJ/inj6Wnvv3W3j8y4s+Y4pZmiQSFkZlY9OQIGX2hrI0/trZxTjsVvp6jHU/sKqs7tjvpRASceeKQ8G4JcR3jylMRSSPJ/vD7B1G3QA0Fs9yT/AHV2cQgmhvDcJCbhXhWLCsivGVZm21kAq2oZwe47VKk6OUtDR+ZjF2qvlbvxfCOyDmq3dolWTJn1iPZhlk9tTkeqw+ycGu6wv0mjDxtqU5AO47Eqe/vBqPPJMkziWUrG7vNI4RsmJmEfRMZxuymNSTtnLU95Y4TLDZCGVgJMy5ZD21yOwK5Gx9bPbakXK90NfR6eML0573uvz488L/rHeajeebdY7rh9woAlN0tuzDu0MkchZG8xlVYZ7EbU6suXBHIrm4uZCvg8xKnbG6gAGlX0h9+Hf2jD/lzV0jdmLUjFbRdjaiiitpiCiiigCiiigCisUUBmisUUBmiiioAVJcVuDcXYFkitPb6o5bhiwhiDYLRMF3mbIDdMHCkAkjse/mG+kd1s7dtM0o1SSD+Qt84aQf02OVQeeT+TTfhvDY7eJYolCIgwAP2knxJO5Piax9U4yi9OStPk1aGk28hKnKUp3k4hdl//AC+hGgPuQRnb3MTRa3EsMwt7hxJrBMEwUJr07vHIo9UOB62VwGGdhpNUlTnPJxDA49pLy1K/pSiNv1q7D5mvA634doa2jKKgk0tmklT+xvTcdxrWi/sUmieKQakkUqw9x8j4HxB8Dit9FfNoycWpRdNGnkX8r8QdkeCZtU9swR2PeRCMwzfpp3/pK4p3Uzft0L63n/Jn/wBkl+JzJbN8nDp/7lU1fYfhPWfWdLHVfPD91z/c8PX08JtCKX+OrP8Aq13/AIreqriXEFgjaRwxVcatKliBnBOBvgdz7galZf46s/6td/4rerNhWqf9TL6dUr4Erc4W2l2EmtYwmWQFlLP7CKQPWc7eqN9xWluc41VzLFNEyJ1NEiKGdMgEphiDuQCMgjIrji5alFuFUIskV3JcRBj6jL1HKqxXtlG+W1Y4hy5cXep5jFEyoUhRSzqCXR2aRsDOdCrgDYZrPcz1o6XS5bva+b3+yrv3fb7bteJcyLCXXQ7OiROQAN1kk6eR37HJO1EnM8Qj14c/Xm30gDX1QxBGM9sAtny3rVwzhlx6UZ7hoc9LpBYhJjGsPli/6vma1jlY+nm41DpEF+nvtcFBGz9sewP15qXl2OSh062k+Fez5f8At/5OzgXHfSV1iGWNCoZGfQA4P2QrE/rx3rZ/4/F6R0F1tINm0o7KhxkB3A0qceBPlSjk/lV7PIboHKBcxrJrbByC7M2PPYAVycR5cuNUqxrrjlleVSLiSAq7gBhIEU6wCMjfxpckiz0unlrSipfh7dv3/a1Y+4lzCsUgiWOWaXTqKRKCVTOAzEkBc4OMnJrjm52hCRsFnfqHChYmJ16ivTbsA+pSNJOdq4uG8Du7TeIRTGSKJZDJI6lZUTSWB0ksp742PfzrrXlhxBGmtWkF0tzI2CFZuprk0jw2OAPhUXJk/L6aNW7Xm+dt7Xanx5/ZvccTCQCVkkxhTpCFpBnGxRcnIzv5Uth5yiaHraJgrFViBj9aVmzgRKCS3b3U+I2qWj5bmigtOmY3ltC2FYsEdWDKRqxkEKRg4PY+dWll2OGgtGSanze2/an/ADSv1G/CuOrM7IUkikQAtHIoDaTnSwwSCMgjIPekn0h9+Hf2jD/lzUz4Rw2Y3D3FxoV2QRJHGSVSMNqOWIGpi3uAGKW/SH7XDv7Rh/y5qtC+5x6hQUqh/ffvTGwooFFbjzwooooAorFFAZorFFQDNFc9/fxwxNLKwSNBqZj2A/8A7w7ntU7Hb3PEfWkaS0sz7Ma+pczL9qV+8Sn7C+sR3Iqk5qC3OkIOb2HN9zFawtpmuIIm+y8sat+onNHEOPQxWz3JdXiRSwKEMGPZVUjYkkhQPMis8M5ZtbddMNvEg8SEUsfezHLMfeSaW8Z5Ihkw8KrDKsiSgAEQyOh1IJ40IDDP5WNQ8z2Of6n0NH03qHKqLGziZ1N/cKLidAcsiezHGPJUBCDzOo+NUmahbGK4aB3i1R3st8pvdlZ401aVT1hhkWExlSBgjLDuaZXjyi1tb2VdE9uqNcKBj6pwq3SkeQ2kA84xWaW7s0xdKipqa5+P+yx/1uz/AP2Y6paX8e4J6XbvDq0M2GjfGdMiMHjbHjhlGR5Zrm1aryXlwezWKTHmBoWCX0XozE4EmdVs5/ozfkk/ZkCn404LADJO3n4V8r6jo9bpp4asWn+/saIzUlaEPPTabJn8Y5beQfFbiI//AGPnVWw3PxqL41xBLySOzt2Ev10UlyyHUkUMbiQh2GwZmRVC5z3PhVnX0X/DGjqaXSPNVcm17Ul/B5fWSTmqEUv8dWf9Wu/8VvVrUVL/AB1Z/wBWu/8AFb1a170/6ikODyah+G/SQ0s0SNbqqTSGNSJlaQMDpJaPGcZ8dvnVwa+ax/RpOXYH0ZFMxkEqiQzhdeoKvZRtWfUc9sT1fh8elkp/Uelc+vh+3kdWPOU0l40Oi3VEnaIlpsSEA91Q7nO1PeA8cF1CZFQrh3TSSM5U47jzqfTkSRb5rkSxBWmEuDCrSdwSodvZzvuPOvfAuXr23cqJYFtzO0pGlmdlZslcnAG3l2PnVYuae/qddfT6Scf8qSTqPnnfJer4OWX6Q5TFbPHFEDcdXPUl0qhjOPaIA3Hn8KbW/N2JY45lRQ9sZ+oj6kLL/CKu24ABOc0ll+jqVoIY+pCDDJMw1IXQrIQQCrYGRvXZxvkNp7OCESqJYcjqBAilGyHUImw2xt2299QnqHecfh7ximkm5Jve1u8X7VRxt9IVwRDpghTrxtKpll0LpDlQckAZIwce+rMXbejiQJ1HKBtCMuGJAOFYnGPImpvmTkY3DwGJ40WGMx4kjEgxtjY7bY8apLCzaO3SPUGZEC6tIUZAwDoGwHuFXhnbyMfVPpnpwlopJ27W/na37VwTy8/AJBJLC0UdxIyhi6nSqgeuwUbDUSDnGME0/wCE8TE6uwBXRLJGQcd0YqTt59/nSXh3JhEcaTSiVYndlURhQVkWRZEbLHIOvPuwKZ8t8viziMauzgyM4LdwGxhSfHGO/jUxzvcr1P0uL+VzfrVW/PhVf6DbFSP0h9+Hf2jD/lzVXVIfSH34d/aMP+XNXVcnmsbiisCs1sMoUUVjFAZoooqAFYoxRigJm+tvS+JrFJvBZxJOU8HuJGcRFh4hFRmA82FVVIOII1vcm6VWkjeNY7hUBZ1CMzRyqo3cDW4ZRvjSRnGC04dxWG4TXBIkqeaMG+Rx2PuO9efrp5no6DjideKK4uI8agtxmeaKIf03Vf1AnJ+VKfwmkuNrGBnU/wDETK8VuPeuoCSX4KAP6QrjTO7kkUWjfPnXmeBXRkYAqylWB7FSMEH5GltpCLSJ5Li4Lk+vNLIQiDAwAq+yijwUee5JOa4YedkZ4/qJ1glcRpcSKscZcqzLhXYSaTpIDFQKV4F+ShjjCqFHYAAdzsBgbmt9t7Yqcm57sVYr6VGxHfRqkC/8zRhlX5kU6s7xZFWSNldGGVZSCpHmCNjTh7kPdUhtPbq6lWAZWGGVgCCPEEHYivn/ABfleG2liiliWawmkAjST1ltrkghFGT/AAT5KgHIVsAbMALq+v1iheVgxWNGdtIJbSoLHAG5OB2rk4vw+O+s3j1ZSeP1XXwyA0cinzB0sD7hWjGLabV1uY2clnZRxIEiRI0HZUVVX9SjFb6V8s8Ta4tIpHGJCCso8pkYxyj/AK1b5YppW5cGViKX+OrP+rXf+K3q2qGv5hHxewd9leO5hVj26rdJ0TPmwRseZGKuM1mn/UzRDgMUm5j4rLbL1ljWSFATMM4kA2wyZ9U43yDv5U5rk4rw8TwSQsSBIjISMZAIxkZrm+NjvpOKmnNWu/sJf/Hbk9OIRRG5dTKwLt0ootWF1MASzeGFG5B8K82vNEhmjgeNVm6zRy4YlQoh6odDjO4K7Htk123/AC+zOksUzQyqnTLaVcOmcgMrbZB3BHma5xyaulSJphMHaQzAp1GdlCvkFSuNIAAA2AGK51I2qXTOO6W9+dnv9q9Of1OO55rm1iNEhVuvPExlZwgEaiRTkeaHNcx+kIlEGmFJHMg6kkpW3wjadSPpy+T2AHzplLyHBIgSVpJfrTK5dhl3KaPW0gYGMYxjsK7F5b0QdGKaVBqBViRIyrsNCGQHAx8cVFTOnzOjSSxt/dLv7t9tq7CS55ydZYo+pZgPGrl9UhRiZGQrFp3OwHfxpu3NAFnJcGM/VPIhQMMkpKY+5wN8ZrQOR4lKGOWeLQhQ6HALguZGLMVJyWJORitU/JJZJo/SpRFK0rdMLHpDSEk5ONTYJz3Han40Q/o5V2pq+d1e/Hejrh4/KZ7dJIel1jMMM6sw0KGXBQ439bb3U/pba8FSIRrFiNIyx0qFwxYEHOQSNznYjemNdFfcwazg2sFX/r9+1d2ZqQ+kLvw7+0Yf8uaq7NRvPsoafh0KnMhvFm0+PSjil6jn3DUoz5mrrk4PgdCiisYrYZTNFFFAFFFFQArFZrFAIecHd4ktYjplvX6AYd0i0lriT5RBgPey01vuSeHmMdW2g0xIqh2VQRGowAz7HAAHc1zWEPU4qWO621qAv/qTyHUR+hCo/Srd9I0Rfhs0Y7ymKIe/qTRx4/7qzajtmiCpHZw3k2ytzqhtYEYflCNNX/URq/bTd1B2NZC4pBBkcXl8ns4SR/SSaYZ/U+PkKoXOy/4BHNpEirIEcSKGGQHXOlsdsjJ7144hwhZUKSxpKhxlXUOpwcjIYedeuabmWKzllgx1Il6gBGdQQh3T9JQy58M5phaXKyRpIhyrqGU+akZB/Ua5uCOi1GLrezEahY0CKOyqoVR8ANhWvh3BViL6F0CSQyOPDWQoYqPDOnJA8ST3JrXxa6ePiFnhj05hPE659XWEE0bY8wI3HwY05ubZZEZGGVdSrDzUjBH6jRQJeqz3jap7khTHDLbH/hLiWFPdFtLAPlFJGPlXTyXIzcPt9RJZYxGxO5Jj+rJPzWtPCBp4jep9tbaYfpJJEf8AIFdDkLOXl0T38Pgl4zqP6M0UU3+NpKd14l4ciXEsq51yiPXvt6gIXA+B/ur3WqHBmlycvE+FxXERimRZI27qfMdiCNwR4EEEUnHJEY2FzxADwAvbnAHkPWqioqWk+SE2id/AlP51xH79cf6qz+BKfzriP364/wBVUNFRhHwTk/JO/gSn864j9+uP9VH4Ep/OuI/frj/VVFRTCPgZMQcoxPFxK5gWaeWFLeByJ5XlKzO8vss5yAUUbfCmnNPNZgZbe3QTXkoJjjzhUTsZpiPZjH62Ow90nwbmXpJcTxIJrriN1ILSPPeGECCOSQ/kxroZiffgd6oOXuAejq7O5muZjquJj3d/AAfkovZVGwHvrio5P0Orlijij5QdxquL29klbdzHcSQx58kijIVV8h399e/wJT+dcR+/XH+qqGiu2EfByyfknfwJT+dcR+/XH+qs/gSn864j9+uP9VUNFMI+Bk/JO/gSn864j9+uP9VdvCOWYLZmdA7SuMPLLI8srAdlLuSce4YFNaKnFDJhRRRUlQoooqQFFFYoAooooDVwu2Md1NISNMyxAeYZNYOfcQV/bWebQSluAMg3ltn4CUN/eBXm8vEijaSRgiIpZmPYKO5NdfC+JdWGOQBgHUMA6lXAIyNS+BrNqpR3OsZ1yNBSG0GrilwfsWtuvzaW5Y/sCU39J91aIIkWR5AuGk06jnvpGF2+BNcrRfOJ0XrARuT2CsT8MHNLeTFI4bZg9xawA/HpJmuziCCWJ48leojJnHbUpGf21stgiIqLsqKFHwAwP2UtE5LyKOYhm64d5i5kPyFnc5/vFP6X3Vksk8Mhb+BLkDzLJozn3At+uu0yjzpZNoUcoLi1x5TXI/VczCvLQsvEw+DpktCpONg0UwIBPvEzY+BplEVQYQYGWPzZizH5kk15eQmockUeokT3MLyW7tdhmeAAekxHfSg/l4vIqN2TsygkesPWaK2RkHIPYjsR7qy1xHKkqhlYJqjkAIOk6QSreR0sDjyNI+RZS3DLMt3NvF39yAD9gFdtGTezOPO48ooorQQFFFFAFJub+IvDZTNEC0rL04VG5M0h0RgD4tn5GlHNSTJdRubya3t3UIpjEXTjuM+r1g6EFXBwCSAGGPyhTTgXEXkd4LlU9ItyralBCujhgkyA+znDqV3wQRnBFZvqYPWehxKr916HTB45djj5F5P9ChUykSXJjRHbwRFHqwx+SjuT+U2WPhVRRRWlKtijdhRRRQgKKKKAKKKKAKKKxUgzRRRUAKKKKAKKxRQCDi8HpV7BaneKJfSpx4NpfTbRkeIMgZyO31YqqqdtvV4q2f5azXHxhnfV+ydao6xareRLCiiiuRUKKKKAK8JKDnBBwSDgg4I7g47H3V7FTnIKZtGl8Z7i5mJ89VxIF/7FQfKhJR0V5dwvcgD37f30nv8AnOyhOJLqEN9lXDufgiZY/qoKEHOUz20ty0f/ABfD7jt/OLdCVb4mJ2/+MeVUHAoVS1gVDlFhiCnzUIoB+Y3pQ13Jf3Vs0VvJHBbSNI8k69MuGhki0Rwt65B151MFHq+NbeEqbOcWTbwurPZsT2VcGS3bzKAgqfFNvyK0aMknTLtbUUFFFFaigg4txGeS5FpalY3EYlmmddYiRiVjVEyAzsVbucAKTvtW3h/FZI2eC6K9WNDKsgGhJoV9p8EnQynAddwMqw2OBu4lwLqSCWOaW3l0hC8fTOpASVV0kVlbBJIOARk77mpqz4sbiJESF7+bSzSG46McdtrVopIpGjjxqIDgxhWbGckDFZtSU4SvsadOMJqu5thF5NbNcm4tp1ZCWtEijeFk05aHrZ1F9JxqIxkj1cV1cEtbC1kSRJirXkaLbpLLn6r20jiVjkDLZwSdzgeApY3GdVjfwq1vaPCpdpbdmeDXIWLpqKgrIdJBAyRrUjfauaTg0cyx29qS1zfxW8ms4PoNhH02iVSp7hlAXf12yT2rnCbbuRbUglsj6NRU5xDlscMi9JtnmZIsNdRySvKJIv5WYBydMij18rgMAwI3GKJWBAIIIO4I7EeBFa4yyM0o0ZoooqxUKKKKAKKKKAKKKxmgM0UUVICisMwAydgNyT2A8TU9bc1ST+taWU9zFkgTaoYY3x4x9VgzjPiBiquSXJKTfBRZozUlx3j94qRoLWazMs0cbXEnQmjiRmwXIjkO+SANQC77naml3y7c28TypfyyNGrOUuEgMTBRkqTGiumce0Ccd8HtVHqIuoM5bi6abisEcIz6IHe5fOFVJYyqQ+9mIR8eAUGq2pv6PrUixWZx9bds11L8ZTqQfox6F+VUlZJyydlGZoooqhUKKKKAK+ec6cjWcMcc8cCoFuoDPpaQAwvJokBAbAGXB2Axivodc/ELBJ4nikGqORSjjzUjB38PjQtF0yK45wThViYTNaQ4mmEOp1DBSVYhm6hPq+rgnwzmmHFOK2/DWgVLdVWZnDdCNQURE1PIURcso21eQOd+1dNjyWBMJbieW8ZEaOITCLQiMNL+qigMzL6pZu4zXVwnlKC2k6kYcsF0JrkkcRR5yUiDk6FJxsPIDsKivJrfUJcIXcs3S3N/d3MRDwdOCBZFIKSOhlkkKkdwvUVc+efKujn2Mizadf4SzZblP/bOZF+DRGRT8aoY4wowAAPIAAfspVzfj/w68z29FuM//C9WXKM0pZSs61cEAjsdx8PCoT6TuMBTbwK4MhfqvEZuhG8IBXMswdSgDkEAHLEdqdR8QvVWJIbBplWGItI08MQJMYJCA5LY7HON/wBdJ+J36cSRkHCp7oJlJWcQxGJwfXjjldss4Yb6Dg+e9bJSTVWTGLTujzw664j1o4UntjFNb9eB5RJOcAoJI+qjJ1NJcFWIJK4yc5rq4ZypaXbTm4b0uZJtE0gVoU1qq5jCxEBwo2Oouc5BNcd3yxbWlmt/aQz200QKwxsZVZ5JD0USSKQtsWZfIkAb4qx5e4MLW2jhBJ0L6zHu0h3kc+9nLH51VLszXppPdILIwK7W0aKvQWN9ARVRQ5fQVAGM5jbt7qQcpmCz4pcwRR6I7hhvpA03KxLKYlI/IaJ9ajbBWUAYxXPzFDe2t1JcQOrRXDIrhbWSeWMRxER4VZBqBfUNuxfJ2rxxHgk8Vpc3ckoknBgu0AhERR7dQdJUSPkmMMh38xUPwXluii4RBGL+7T0yGRJSzm0GgyK5WJZjJuWx6owMAfWNnO1aOTCRZpGTkwPLb5PfEMzxL/2qtLuIc6SmeNrPh10zl4+uWt1USRMrZUTE4BX1WDZKHGM4NY4MnEUjCxWSKZHnuHa4l0KvVuJXWPTGGYuFIz4DbvSDp7mWatbFdRU3Y3fErpdUUENoqkqwuuo7O6nD6BGVwmQQHO7d9OK3wzcTcL/sdvCWG7SXJcIQN8pHHk5PbDfHFdfmROWDHtFS13zLNYzRx8RFuscwfpzQtJpDqNRR43BYZB2Kk74HjXQ3P1mBkySBfFjb3YQfFjFgfM1KkmQ4tFDRWiyvo5oxJE6yI26shBU/Ait9WKhRRRUgKKKKAU80cQgitpBcPoSVWiGAS7F1K6UUeszb9hXT9H3EmksYUkgmgkhjjidZYmjzpQAMmQAVOM+Y7HFJ+S7NJ725uLlg91DK8MUR/wCHgB9RkU+Mi4YyeIOAdiKvKyzlbNEI0j1Ut9IPF4ltJrYsTPdQSxwxRqzyszIyghEBOAe7HAHnXlLPic0jyG4jtEDssMIiSbUgJCvM5YHLd9KEYBG+c1yWHPSSMSLSaeeLVFNJbRLJGpVvWCzMV1qSNWlct2BGraqFzq4Hx5dEMUkM1s7IqosyaQzKu6IwJUkBSdJIJAyBgGvMvPdmHZVkaXQSJGhimljjx36kkalVx477U643wWK9tmhl1dOQKTj1WGCGUjIyp28s112HD44YlijRUjQYVVACge4VXFHP5aJX8YFsS3TE80aEiSeKGR4Ex7RMoGCB4lcgUx4tzPbWwQyygGX+DVQzvJ70SMFmHvAxTi3s4oo1jRESNRpVQAFA8gO3ypPyzyTb2TSPGCzuThnOWSLPqQx/ZjUbBR/9YYj5aNU/ONmkSSvcRokmdBY4LEHDAIfWyDkEYyDscVrvOc7ZCgVnnaRBIqW0bzt0z2ciMHCnwJxnwpta8tW0dxJcpCizy+3Jj1j8M7DPjjGfHNeOW+VobJHWFd5ZHkkY41MzMTuQBsAcAeAHvJLEj5aOKHm21aB5jMsccZ0ydUNG0b/YdHAZW3GARv4ZpZN9IlumhnjuEt3YILmSIxwaiCV3kIcg4O4TFUNzyrbSXS3LxBpkxpJLYBUMFbRnSWAZgGIyNvIVx818asIjEl5pZtQliTpvK+pcgSBEViMZPrY86Yon5aOO155t3ZfVuEjchUmkt5o4WY7KBIygDJ2BOATtXdacz2kspijuYHkGcosiFtu+wPh4+VcvG+I2PELYW5vIlW606QJUDyKsgLIFJ1b6ShGM7kd67uKcm2s9r6MYUSIYChFVSmPFCB6u223cEjxqMSPloWRc+WrOAGkMZbQJ+lJ6MXzjSJyNHfbOcZ8aWcwc1rc2dxHb295MJ4JY4pUtpDE7NGyrpY4OnfOvGnyJqx4hy9BPbejSRqYMIOmNl0oysi4HgCo28tqYBABjG1TiifloX8u3YktozokjIUKVlRo3BX1TlW37jY9jTE1gMK9VY6EFzVLeXkyRWtqBHa3UcjS3DmOOR4/W0ogUuygkHWNsjbNEPOrF2gFpPNcxNpnSDS0cZ8D1nKphlwwHteBAINWl/fRwxtLKyxxoMszHAA95qe4VzbC7/VWd2iTOD1vRHWN2bAEjfl74X12XtjJxUp0WUmuBd+HsTHRFBdzTL/CwxwHqQncYl1EIp2OBqOe4yCDWqLmG4vo3NnZ9S3wyM88vQMhwVkSNNDHY5Us2BkEb4zV6kSgkgAFjkkAbnAAJ89gBRHEqjCgAb7AADc5Pb31OTJc2KOTEZeH2ySK6vHEkbCRdL6kGg5GT4r3BIIwR3pbec/KjyiO1up4oXMcksKIydUHBjUFwzEMQpIGAe52JpvZ802ksphjuYHlUkGNZEL5HtDTnO1MY1VdlAG5JAAG5JJO3mSTmqlBRwXmB5pDHLaXFs4XUOoI2jYZA9WWNmXO49U4Px3p1XkuAQNsnt7/hXHxXjtvbBTcSpCrtpUuwUFsZxk7dqA3Nw+MyrKUUyKpVXIGpVJBYA+AJA7eVb5GABJOANySdgKm5+YrqXU1lbxzRKSBJLMYhKR7XRCxtqGdg7FVJ7ZG5acE4oLq3DtE8ZOpHilXDKykq6nwYZB3GxFARvJ9zbyXfEHtXjMLTR6VjZSusRATShQdgznGcYYoTvmquuDmTkiOfEtvptruMfUzRqAQfsSADDxnsVOdu1aOVuMtdWqSumh8ukig5XqI7RvpPiupSRWjTltRwnGtxtRmiiupzCiiioAv4pwC3uMGaJXZfZfdZF/5ZFIdfka1/RzKxtpVkkeRo7u5j+sdnZFWQiNCzesfU0nck+tTSkt9yurytJHNc2zyY6ht5dAkwAAXUqw1YGNQAOAN9q5zhfB0hKuSi4xzDbWiariaOFT21sAT/AMo7t8ga9cDSD0eM2wQQMuuPQMLpc68qPDJJPzqaseT7aLUQheRwVeaVjLMQRg/WPkjbwGBXJwTiV/a20VotkJGgQRLM08aQMijSjkDMgOnGV09871ycGjopplLx7gk1w8ei6lt4lDFxCEEjudOj13VsKPWyMb5FM7OFkRVZ2kKgAuwUM3vOkBc/AAVFX1zxRAJzLC4jZWe2ghP1kYP1iiWVyxbTkjAXJAHjVBb87WTw9b0qAR+JaRUKn7LKxBVv6JANVaa5LJpmvi/JVvd3AmuVM6ommOJ94VOSWcJ4sdhk52FLYHntJZILKyllhUqQZbhY4VJUErb61ZyvmPZByBivNx9JCa43hilktASLi4MciRop2WRC4BdQ3tEAgKdWcDexjcEAgggjII3BHgQagk5uFXpliV2jeJjkNG+NSsGKsNtiMg4YbEYI2NddYqf4nznGjGO3RrucHBjiI0of/OlPqR/M6vIGgKGuCHgsa3MlyATLLGkbEnICIWICjwyWJPntWnlnjgu7ZJcaX3WVPGOZTpljPwYH4jB8a5eN89WdqdMswLj2kjBkdV8XdUyUUDJLNgbGgFnNnJqNFcejWcMlxenTLI7BQmUKibJBYacA4QZLEHzNO+WeISSwlZk0TQuYpdyysyhSHRiAWVlZWzgdyPCmkUwZQykMrAEEEEEHcEEdwfOvVAZFL+YOHyz27xQzGB3wOoBllXUNenfZtOoA+BIPhXTZ38coJjkSQKxQlGDAOpwykjsQfCs3t4kUbSOwVEUs7HsFAySflQEpP9GNlHC5itszhWKSCV1nMgB0kTlsqxON+3uxtXRwGTiidEXa20iMAkhhMnURtGeoxbCMCwwQoGNWRkCm3L3MUN7CJoH1KdiCMMrDurqd1PuPurHHOZ7WzUNczxxAkAamGo5IGy9z33IGwyTgCgOy+4fHMmiVFkXKtpYZGpWDKce5gDXnil70YZJdDydNC2iNdTsQMhVHiT2rojlDAEEEEZBByCD2IPiK1Xl/HEAZHVAzKiliBl2OFUZ8SfCgEPD7zietGmgtRE5AeOORzNED+UXYBJNP5QAHjjPY01YFapLxFdUZ1DyatClgGbSMtpHc4BGcdqA1z8LhcqWijYowZSUUlXByGBIyDnxFfIbeZJeLzT6cFJZZx0IZXuR0NMMcUuMERyYEmlc69RGV8fsssoUFmICqCSSQAAO5JPYUvm4/ALb0nrR9DTqEhcCMjw9bt32oD5FzTzhxRWtrl7B43gjkI+qd4w7e25AJ0/VaVwx9XXJ4rX1bly4a5so2uEy0ifWK0RRTuQfq3JIUjtq3IIJAzikVt9JyGBXezvkkYKRELaVywYjBR1XQRg53Kn3Zrrb6TuH4BE5bIy2mKZjH4YmCoTGc7YYA96Abcv8AAYrONoociPqPIELZEes50IPyVHgvvNNcV8y4dy1HeXF3ekTwNPMPR5EeWGbpJEkYfG2zMrEK6nbG29OFtuJqCgvoGQ5Akktfr1HhjRIsZI8yvyq+DKZrg4uDi4v4mkubqVU6s0fRg0wpiOV495FHVYEL9tfGqS0tEijWONQiIAqqowAB2ArTwjhaW0CQx50xjAJOWJzlmY+JJJJPmTXZXeMaRxk7YUUUVcqFFFcXGOG+kQPEXZNePWXGRgg+OxG2CPEUB24opAnKQxvcXB/SGPZVcYxjG3bxzv2r3LyopAAnuUAZ2OmU5OtFRgWOT+TkeRYke6LZI8xRiksnLOrBa4uCQAM61BxnPgvzz4HevB5UBILXFycDGOpgexo7Yz7+/f8AVS2B6RXFJwO3aXqmCEy/nDHGX/6iM0vk5TU/y9yN8+rJgg5zsQP1+eBntWxuW8qF68+AMe2M+0WyTjc79zvsu+1R9gOCM0kXlRY/92uLi0XOdELqYs/0YpUdE+CBR7qY8NseimnqSS+sW1SEM2++M4Gw8B4V10aT5CbXAlbldZP94nubkeKyy4jPxjhVEb4MDTW2tUjQJGqoi9lUBVHwA2FbaKJJcBtsTcS5PtJ3LyQgu2NZVpE142HU6bDXt9rNd3DeEQ26aIIkiTxCKFB+OO/zrroqaQtiJeXZICfQrlrZScmEoksAJ7lEbDR774RgvurM/Bbqcabm+doz7SW8S24YeIZwzyY9ysuaeUVXBE5MQNyRbqQ1v1LRwAuq1cxEqNgHXdH+LKT76JOUBIR6Tc3N2ikERTPH0iQcgukaIHwftZHup/RU4oZMT8R5Rtp5DK0ZWUgAyRSSxOwHYM0TKW+ea9cN5TtYCTHAmptmdsvI2e+qSQlj+um1FMURbEScq9I/7JcT2YJyY4yjw799MMqsqfoafhXibkyOY6rySW8bBA6xARMjBMccYVEbH5WNQ8CKoKKYInJiFeC3iDRFxKZY/ASRQTSKPISsAT8XDH31rfkaB8tM8005xi4kkPWjIOVMJUBYsHfCKB55qioqMEMmTz8ptNgXl3PdxjGImEUcRx26ixKOp+kce6t8XJdksvVFvHr1ahsSiv4ssZOhW96qDTqipxSGTCgUUVJUKKKKkBRRRQBRRRQH/9k="/>
          <p:cNvSpPr>
            <a:spLocks noChangeAspect="1" noChangeArrowheads="1"/>
          </p:cNvSpPr>
          <p:nvPr/>
        </p:nvSpPr>
        <p:spPr bwMode="auto">
          <a:xfrm>
            <a:off x="63500" y="-881062"/>
            <a:ext cx="2533650" cy="1809751"/>
          </a:xfrm>
          <a:prstGeom prst="rect">
            <a:avLst/>
          </a:prstGeom>
          <a:noFill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fr.toonpool.com/user/997/files/god_believe_in_yourself_525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348880"/>
            <a:ext cx="4762500" cy="3400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/>
              <a:t>Is something that is real better than something imaginary?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/>
              <a:t>Think, Pair, Share</a:t>
            </a:r>
          </a:p>
        </p:txBody>
      </p:sp>
      <p:sp>
        <p:nvSpPr>
          <p:cNvPr id="8194" name="AutoShape 2" descr="data:image/jpeg;base64,/9j/4AAQSkZJRgABAQAAAQABAAD/2wCEAAkGBhQSERUUExQWFRQWGCAYFxgYGBccHxwYHB0cHBwgGBgaHScfHBwkHRkaIC8gIycpLSwsGB8xNjAqNSYtLikBCQoKDgwOFw8PGiwcHCQsLCwsLCwsKSwsLCwsLCwsLCwsLCksLCwsLCksLCwsLCwsLCwsLCwsLCwsLCwsLCwsLP/AABEIAMMBAwMBIgACEQEDEQH/xAAcAAABBQEBAQAAAAAAAAAAAAAGAAEEBQcCAwj/xAA/EAACAQMDAwMDAwIEBAUDBQABAgMEERIABSEGEzEiQVEHFGEjMnFCgRUzUqEkkbHwQ1NicoIWF8Fjc6LR4f/EABgBAQEBAQEAAAAAAAAAAAAAAAABAgME/8QAHREBAAICAgMAAAAAAAAAAAAAAAERIUESMWHw8f/aAAwDAQACEQMRAD8A2TSGkNLUEXc6YSQyoUDh0ZcCbBsgRYtY2vfzY20I/Tbo9qKErKYJJEZlyWAqwJIJ/XexkXm1woH5NtG+gDrHb6mmkWr7stbRi4qaWUpYRvwWVVVVZVBHDA2te9rkahBFufWdNCAQ7TEuI1WBTKTKbWTJfQrG4sGYaib5vlStQYlC0sCw91quaPNMyQBGPWFBuebkk24Hg6zvp2jqqeOlkh9W31lXHIY1W5gdagYgm/AIQKW8XFiAbE6V1f0/PUmmenmSN6aXuhZVLRubWGYXm682I+T4NjoKLZ95j3ekmpa5e1OkvYcL3Y/WQxidVPK3xb0vxdPyBqD9KI6VU+2mjgG4UkksJuFzZSWJK+5UgsvvYD2voipOgoxVfeSySNVMweXtuUidltgO0bkqlha5vcXOiCh26KEERRxxg8nBQtz8sRyT586oEtj6QrNvEsFHLTvTSMXTv9wPAW4NgoIkUC3pJW59xzeV059OKekhkgaWaohlFmilYdv+kkiNQBldRze+iiaoVCM3Vb+MmUX/AIyPPx/cayr6i9S7tQVMLGWIU7NdFijNmxa5SUuCxYqR4IHJta2g0+j2qGG/ahiiv57aIl/5xAvqUW8fPx7/ANhoP676w7O3JUUxP/EMiRuPKrIpbIXB9QUW58E/jWVU2wf4hTQ/ZUtTJWByamrdyIywJJAkdv3cqeLEe976DTusvqklDIYvtZ5JL2BYduNrAE4SEHPz7DQru/XW8LAm4BYYqNn9MahX9JNl7rMMsSQRdceSP23GrPqNkqdkqYp5w81CwDSte3eT9qdywDuyt2ywHJYX+TC6Hknq9omoDSuymJxBKwwisxuqs7WJZW9QKhri3jVBXVdS1dXtUVVtsaNPIRkjWONiyyBQxAJDAWv5HOqH6r7eZdogeq7aVqMllXkPIwtIiW83HrsOLp51b/Tjoep29SstUrRsSzQRx+nNgBfuP6+LDgADjRRvW6xU0Jnn4jjIJbHIrkwQEfHL+R7X1AKfTupmqaSGGtonKwp6Zp1QhiptHjG4zyxNsrf0+edGdZRRzRmOVFkQ8FGAIP8AbXazqSQrKxFsrMCRfxcDxcc867B1RB2jp6npgRTwRxZctggBP8nyf7nQl9Weq5aKOnWKXsmWQh3VVZ1RQOVVuPJF/c+B5150k612711LWKWSBU+3iLsFwt63spALnJDkeQCLW1XRRSS/4vtU7NJTwR9yCVyWaMMO4isx5a3BHv6GHvwRomz59iHusXl7a5sUwJa3JKf0n5GvatoUmjaOVA8bCzK3gjzz/caHPpvu081DEKmGaKVEVS0i4iQC4Vlucj6Qt7gc/N9FV9RWX7duQ2g11Cf0z6p9vZlLd3MD9McetgwVbefPxq5r+nqxd3+7pFjjjkhVKnut6XYf6Uj9eSgKMjYfzc6Nv+o8fj+PjStoBvaeiVgqpqrvys8zFnjWyRG9wMogDlYHyxPNzq1o9ip4mLxU8MbnyyRop/5gasNNbSyjEabXdtI6DlF0ra61ydA99eba6K6cqfg6o8rHS0A9QddbUlTIks9R3FOL9pp8AVABAwYLcWsbDyDpaM5aPp9c6fXN0LXP/f8A3+NQd93mOkp5aiUnCJcjbyfYAfliQB+TrPelqrcN6jlnasaigDmOOKnUXyUA3aQ+ogZAHkZWP7daRpVHRpAixxIsaLfFVGIFySbAfkk/309VVpGpeR1jQeWdgq/3ZjbQT0ZQz7Y89NWTI1OzCWCoeRVDO5s6WdrhibNYX5vyctBFdva1HUoirlDwRzNDGj8ooxKpdTcepyjE/J54AAI2Pbd+p6gkQVEMpAuRHIrEDxyAb2/Oq7rDqMU1HVPC0b1EEeWAZSULEAM6XuAMsuR7ayT6q9P/AOG18VTSfo9z9RAgthLGQrBRbhTdPT49RHjWpbf9O6VKqarZXaWoRhJG7AoDKP1RYC5vyLEkD29rFZj0l0Um8UdS8k5+/Eyt3ZCzjtsvAte1mYScjwUGibf9qp22Sej+4E022hS0j3TGW5bBWbggoWjAufYfGpFJ9H3pqgy0W4S0yEWxEalsT7Fsgr29iy3H886L9j6Qp6anNOF7qs3ckMwVzJITfJ7ixNwLccW/51Gd/TiQ7ht77fVQTNFmxjqEAxQfvF34GQfICwIOWJA1a7T9KqqkLLTbo8ML2zVIrk2FiRk5CuRxkPx8DVt1V1jNQ1NOJFp1o3kEZIYlwOPUw4EQHNgAw9JuRxqT1910dsRW+1kmDXAcMqoHsxCseWucSfHjwSdBcbD07DSQLBCnoFycvUXcm5Zyf3MSP9hbxqyLf7cfP9uPf8azyvG5VdBUpWmOh7bh2lTIpJAAzOtlYvYADkWytj86pDvCUNVS7hDElPQVoweJLAlFHE0ka3UWyDWW9sbE3fQFNN9RTU1T0dJTSLUKCzNVAxIqgDkoLyEksoC2H7r3tqMr/wCOUdTSzhqeqppCkkcbnEyAHtsbj1Rlh4PuvnxqNUPUz1O27nSUzM8tOVqUywQRtawMri1wSSOLkKv972m6PlXcpK4VHaEqorwoisHCBb9x397g8qoNvfzoB36d7/HFQUqxxRJMKpaSrXEK5Y5BXuOWb9pOV+Fce1xpuqyPYKYVBqRTxCoYcy4DPxa9/Y24v5/OrG+gqd46TpqmVJnQrOgsk0bvHIB8ZoQSOTwb+TqTtezRUylYlK5Nm7Fmdnc/1PI5LMfyTqfpaDi2kBrsDTEaBJpEaQGmvoH0tNfUTcN3hp0Z5ZERUXNrnkLcC+IuxFyBwPfQSzptedPULIivGwdHAZWU3BU+CD8HXROqOtB/UX1OpqdJu2slS8JxftITGsjcKsk37V5+L+CPOi8DXzpvmx1dFW1O2UffeGotaPFSZExyBDY2sDkCwtwpvqAw6q+odcdkhqUEcb1MrIZISxwQXsBlcrISrAm/GPFieKvq5pKJKHctvqp2E4VWWSZ5M3ChrMGJyuclZfYqLWvxfdDbhLM8m01dBCtPDCMlUlgh4YCVs2BdixPBDA/wbFey/Trb6WQSQ06iRTdWZnfE/KB2IU/nz+dBlW8/RavaeR4hEUdi65SBSMvUVYH3Ukr/AG0+t3vp9KR7gaWlpaw2oOvdjas2+ogj/wAx0ug45dGDqDf5K2/vrLvo71olI89JVt2lZ8kMhxwkAxdJCbYEgLa9uVPudbfqr3TpekqWynpoZW/1NGpbj5Ycn+51bRiW8bdfdRJQGbdBAI5pWYic3D8pkOGGNrADg3/0m2n9XfTWk3CTuvnFMVsXTG7L7dxGBBYeL8Hi17C2ieh22OFAkMaRoLWVFAHHAvbz/Jvqm3Xqvt1IpIKd6qoEfddVkijCRkgDJ5CBkb8L+R4vqoi7R9OoY5UmnmnrZowBG9Q+QS3N0T5/JLci/nnRBue7w04U1EscIY4qZHC3P4vyf/xoMoN+l3ZK6kyloaiCQhO2cXw9QQSG5/rHqKEA3WxsToUjWKv2OoapC/f0CmMyufXZGLIpYm5DXePzyw+dUaR1F1b9vVU9HFGslRUBinccpGqre+TqrMScSAFHx86r9o64asgrolQQVtMHjxDh1MpDrGY2sCbyLa1r3t86HV3ufddojWms9XDilUpyV2jF1cJLxzIFUsFa5BI/Blz/AE5lqp/uVx25HCRtThEdjFGVcFmU4LJmiWtfEKLm9xqCr6eoKKr6fnzWJamFJe9IQvdWUFnV3dhmS4sDc/K+RxK2LdW3fZJaV4ZWqIosQQpCs8ZHbtK1lDkWBBNxZjo8rOkaKSbvPSwtJfLMoLk3Bu1uGNwP3A+NWMu4RrIsbSRrI3KoXUM3/tQnI+D4Htqij6WpKpqPs7jHD/liIhXLl0sVbu8Y8rYekm/PjjXhQ9P7ftWLKnb7zrArMZJLGQ8IC1wiswufAJtcnjUreOpHWqSjpYkmqWjMrB5MEjjBAuxCsxLE8KB+dAvUdad6oqlVZ4ajbyxlp0KvG7DIFle12sqyBfz/ADfQajX1yQRvLKwSOMZOxvwB5uBz8cDnkaHJev47pGY5aaSoX/hXqo7RSMf23Mbkr5HpbFuR4voYSGKr2enpqWNF++Vg7Zc/dwqJT3fJIcwuC3sCh8HXlsdCzUxhqaStm3JAyRPMJGjjJ4R45GPZjCAIS1svTxlxoPKi/wAU3KpqIXrVppqGVbCIMqsGdwzEKQWsFXENcENY2vfWj771XTUkkKVEmDVD4xjFjc3A5IFlALKLn51SydCzNuJrfuzC3aSJuzGMpMQuRkMmS8leLLwAvvfRbPAjlSyqxVskJUHFvlbj0n8i2g9Dp76a/wA6YjQItp76bWZbl1NXy10VIbU9NVyOkbKrLOsULMrkM37TIEJBsbB1toNOOuLaCehN5aM1NLUSu5irWp4GkJdypRpFV3tzZUY3Pjxq8ouq4aiSqhpjnPTXVlcMi58gDK37c1xJ9rX8WJC7vrL+s9iSDdqKqdg0dRUNHMXVQgjaKONYnJ4ZSFkPIsbm+jHore56unc1EIhnimeGRVOS3TE3U3P+q3ki6n+3W673t7XgqJ6RrkXjlkhYXvxdWJsf58aCt6ZmePbHaliEuMk5pYwwUNF337YDHwLXI+QB86bqanranb0khd6KrQd1oldbFgCO2zlgLe/Jt7EHRHW1kVPEXdkihjAuTYKF4ChQP7AAfiw0M9RbnT7hT1FFGHed1FoGyppGGQIdTOougxyPB4BFtEF8ZOIytlYXt4vbm34ve34tqi3vpSiqaiOSdR3wuKWmeNmQE8Yo4LC5b/fQp0nVTVu2S0cDvRVVHeGykMxADBA0hF1BcMCyW/bxYG2qDbenE3DZJag5NucDu7zOzd0PEcguRN7dsWA8Bh+Doo+fdo6SYUFBSLJMI++8aukKqvCgu7Al5G483PIJOo3026sqdwWollSKOFZO3Eq3zUjlg5PDCxU5fN/4AF1HvgrIaPcqVwtYoFPVYS9pw7jGMkggYllkN7/tIBNhxddPQ7jt0sEAmpJC0wEtHEod1RiDJLLNbMEecnYj9o54Gg1H7lBx3EFvYsgP9wTcaWsw336HxzVEssUoRJGyxa5IJ5bnE8ZXI5PBGloNavpaWmI1ho5Om0+uQdA7DWf710/VUu7f4jTRtURSoEqIVKhwAEQ4BrX/AGI458qQbBgRoA1wfjVhGUbnVVEG9QVwp5ESoUxPThQ87RKqhpXiiysMsbc3/SHzbV/v8G0QVMNRVxCOepOS5LLYt6fVPEDgCCVuWHnnyLij+pFUlclQtL97LJRgZmBlECuGLEOuQZ2ADAsgNsRr1rmn3bZ46mGZRPAhzXtRszTRYlikhBaJyqhxjbll5HnVB/XbnT0Ud5Xip47kKOFuffFFF2a55xB+deNP1ClRTvLQmOqIOIUSYDLi4ZmUlbDnxyPGs53LqeOTbqLeG7slXSnsWVsEMzD1GYWJwIGXpIy7gXj2iK9TSV9TNtxkrlqI170kEasi1THMcC6heOfJVZjclrXIuNv3fcd0FWEn+ylpTikMS8vLd/8ANZyTa6GPg2yBNvbVNt20xV+zTVjgmvhleWaVuHJQ3xuLYr2scRwFZOANG9H0pVJutRVxvFBDLiChylLkBSzYgqqElfJJsQTbnUzavpxRQPI5QzSS37hmIYNkSTeIAR+Sf6eL8aKBavbjuxptxpkjqp4VRK2mZsAzLlfFj6SG9fFyLYG3kE/2bbHaojnNOtHFFE8aQApkXkKZM6xfphQIwFFyTe5twNEF1QAAAKPAFgP7Acar6LfEn7naJIjkaJiVIGa2viTwwB4uPfQR9r6Jo6aYzwwKkhvaxYhbizYITihI4JUDjjxxq6ZuLaFN267pYcrzCRxwUi9Zvex8ekWPyRqO/UDz1YpYD2SIRO7yR5MMsbIqMQoazgkte1jbRBk8oUFmICgXYkgAAeSSTYC3N9ZjtPX8q7rFFLWwVNPUDBeygRY5LnG1yW8qB6mOQkBHjUbqLcqqVKrbpsXmVVlR41x70IIZgUHvjzZfJjI5PldS1tNuG2RAYmqQoscaWMiyrZXVFX1Y43YWFuFPtbVBF1FtU1ArVm3lsEJeopGZmjkS+TtGDcxSDlvTwQDxxYk//wBQwfarVNIqQGMSZsRYK1rXI97kDjyfGqfauonloGlqIJY2WE55qP1LRnIogOViR4IF78a46P6dA2mnpapA94rSRsPGTF8TzcFbjn2K+1tARUdek0ayxMrxuLqym4I/H/f41TdQ9NNUVdDUo4Q0sjF75XaNgLqLe/HvxyfPg97BtUO2UKRNKBFEDeWUqguzFje5svLWAuf76rt7+pEEKg04atYqZGWmZWwiXhndhcKAeLeeD40FvH0rTrVmsCt3iLfuOIJXAsE8ZFeL/F/ckmyWEAkhQGbliAASRxybXPHHOgXqz6iKNugqqV2Ec8yxO+PriQZGSwN1EoCkC9x7i/B1xR1lRTzipVqkbWVUSfeuzvdjgrQKS0oF2QnO3k8WtoPX6rdMyzUc00VRUBo1z7QltGYwLSAIoFziS1ySTYj3toemZNz2dYqTbS0wVQWWOKGOOZLBrSMQXJA/at7hwCQda5LYBrgsADdQL3AHIC+9/Fve+sv+n3Tu5Un3CRRxxU0r5xfdkmRObAmGFv3FLAqWUXUfwQrpt0NdtC01Is61e3NE7xOBmwiBQkAXyxY3x8jACx4vY7fucNX2KpZXqt0BVY4nTEQsXUS3hjAVUVS5zkY+b3JsAXdKdHx0RmkLtNU1DZzzMACxJLWVF4Rbkmwvz7+ACFf+vx7n8/nQAcfSVYu8T1lN2KeKSyP3CZDIBiS4jjtiWIB5YEG599W+1fT6lgknl/UleoLGXuNdGzYsQYlAQj1Hgg+dezdf0AkEf3Khi+AbGTAv7gTY9skHz6rD51fldAAfUHqKrooGENDTmkQqod2Vlu3g/briEAfi7XFyD76quonqk2tdyj3ORZWVJCqpCkcjMVBUIi3Z18esvcJY2HjSNz2tKmCSB/2SoUbjmxHkfkGxH5A1jn05raKleqo6+GOSoilKxnstOWtdWWNArW9S38C+ZueNBrHR+6/c0NPNM8ayyRguFdLX8X4PF7XI9iSPbS1h24fSWtnlklp6PtQO7NFHLJGjqhY4hkLXU29jpaZKt9GW0tLT6w0Q0jptPoFpgLc6V9IaqMt6aE+yVNRDLTzzUsz92GWCNpfXc2DKv7SVxUg25QHkG4ldB9N7hTyVFkipqeobuqHbOSK4fAKg4zVSgOZt6PfnRRvvX9FSBhJUIXUH9KMh3P4CqfPPgke+rbba9J4o5YmyjkUOh8cH5HsR4I9iD8aoHelPpvBRZ/qSzmQYushHbI//AGF9BPtdr2HAtonpqRI1CRoqIPCooVRf4VQANBE/1QaSSWPbqOSu7IvJIrhEF7/s4LPfEgWHNuARYmJt31njmgnvCY6mOF5Y0LZJJgpPpfEG4CliCOQpIJ0Fx171ZWUaM8FIrwqFDTvItgzkAWjU5EKSAS1hyPbnUnonqlqyiWSRQs6kxzKPAdfccnhlKsP5PxrOehtoj3lKlq2eaWYFQB3GsoYH1CO+Nsh+22I8C3sugeoFoaiaKdwsLEoWJJUSISA3gmzAFf7rqjXg3I59/OhHoWPube9Pdo5EeWGQj9yuzMch+fV//E6LEOQBXm9iLe4I4P8Ay1Vbj086SmqppkhkawlSVbwy+AM7WZH8AOvk24N+SMylrl7MNFMgc007W+2V3mIVnuoUiwDG5yueAtxccmEdN9/Vmrps6Wsp2CTR1CNZ1ZThkAb2KXFx7Ee4B1eRdJyiplqY6gwPUKnfSOOOQgquJEc7qCF44JT8keLe2219DBUGkjmU1MjF5AWZ3ZwOe7JyAwUGykiwWwA0V40fTkn3Rq5yjTdsRIsQYIiXJJBb1MxJPJtYGwHvqwNNGrGTBFY/vkxRTb/1Pa9rfJ0Ibl1tWvXxUIhWiEzemZ2SVsLMboo/SDMUKgEtYkfOoks8rVo2ndCKqOb108wHbYHF8WcIQDYhlIINmxPN+CCperaXv9kVCGW2XpuRa2XDr6MrAm176oJ/qFMtOlXGlO0LvZYGkbvsobElbenLi+IU2uL31VfTZKYFqapjhWtpp5EUPYM4YWOFz6+A3twGUi19W2xdM1G3zSfbx080b8o7v23S3ADMEJItYEL5tfi9tAObpTCPc9vmqpp6mhq7MBUm+E1iAskYsgCM6EjEW9XwdWFJJFs++TIFtT1casEjRnKNe4HbQFsbq4sAeJF9hq//APt3BPFFFVPJIEd5WVDgjSysWYkAZAC5AGXgn3OijbtrgpUtDHHAiixKgL6VF/U55Nhc8n5OgAOm+jJr1dLLSj/C5ZSyCV8JEtcK0SKC1/SvLY3AU3N2Giba+hVhRInqameCIhooZGXFSpBXIqoaQKQCFY4i37dSKXrakmEn20y1LxqW7URvI1v/AC1bHL+xt+dBX/3P3CrdhQUHEDATJKcpDckABRjgAVIY8kEjwBorVSCef+ehPqz6jUu3yCKfulzYkJGTYEXF2YqtzbwCT/GhDfqkVO9TUlXTNU/pqtLEZhEi3QOz5X9TG7+oAkYWAP8AS1ds8ke2VO3Vs/dkihWqhdc3CEyFFjuRmcmBUekcSm3A4Il7n1xuOcFNJTJRmtZFhnWTuGNHZQ1weDKA6/6bE+PjqirKuGuqdqqamSVaqBzRzS2yyZGFiw/+QI+UFv3c+M2zVm6bZTQSUz09RCyETzvhwgK5KgDSFmULcEAXsQeNEdZ0AtU0EtfO80sK2HaAhQnLK/p/Uv45yHi4toALpjsvTNtu7VJpkpXv9uUSPIFi9+8wZmszMAEtdSDdgeNV6R7n2UXcUobEKrBgwiDsIsgxLZdoJfLn55vqsHUpatkoIqZxJDFeKeUFowwRCOR6wtmHqyuSPk31RbH9Q6hKieirIjNWrLaFYVVBKpBP7msqqFGYZucWHuNDtoFTAroyOoZXUqyn3UixBIt5B1GodupqOMCNIqeMkDjFAzHgAsbZEnjkk6D6zq2Wt7tDAZdu3BAWEcio5kUKTjFKDYE8HIC9uRcXIE6imTddlkqpSTX0S4M5Z7lYzl6kJxBaNjdrXLJ59tBsE27QxsVeaJGHlWdARfkXBN/BvpaGuk/qZSS0cL1FSkc+FpFLc5qSpb/5Wy/+WlocZGl+dPptOusNG0+mvpaBydZ79ZeppKWlSNOPuCyuwJBCKFuFI5BbMc/AI99aCdC/1G6TbcKMpEwWaNs472sxsVZGJBsGBPPsQNWEU3T/AE7tkezQyVEMPZaFZJZGS7ZvYMc1BcHI4gKeLADVX0TvNNJHNtVG1TIsizsk0gjQRI6WAC5ZMAx59IN3Jta9onQ3UFZt8TUVTttXKga6YRE2LcspJGDJf1Ag8En+03pT6fVf343JylKzzvIaYjIiF8slZ1Ng5ytiRx5NiAuqBP6cdRf4PXy09YOykgCSEg+iRCcGIFyVN2Fx5DK3jVr07sC1u9yVNKoO3pKZS5QqjFks6JkBlk5YW9hfxxfXazb4prd2KOS3A7iI9h+MgfcDgf8A415bjv8ATUqhZp4ofTdVZlBsAf2oObcew9v7aoCI/pNFDKWpamanUk8LywBFsRIGBx/Bv+bnRDtnSVJThe3AmSgDNxk3HuS3GXJ5AHm3jXGz9XRVE/YxlicjJO6mHcXzdQTfxc2IFwD8EaFV6kqauCR6WWp+7Eh7UEMSmJEuMROXULyPLM/nwtgQA0mqDrBI0Sh5hGxjU+7hSUH92sNYy/UG21dL26uWvFYy2lZmkdRKPUf08+2I8x+zFSOAMWFxrfTe6PPAO9h34yYqgR3KrMtsgLgexU8XAJIBNr6o5hMK6bKljqYnCyRzFYVdBwpjLstnxYEgE5Ae54AIHt3qf8Q29aiOqkaekRO6qM6qWHLSds852BcPzwrD8jx6s3WNqai3BMEqBIC2OIJcAtIHA82dSLn2kP8AqGjLZ9nK1E1QyJGZUWMRIQ1lUk5OQApduOACAB5Opm39IU0EhkigjjdrgkC/B8hQbhQfgW0UJ9ayLU0MddAzRtCwZCwwNiVuAW8lWCsCLg4ta9zqb0/R/eTwbhPKJWhTGJUheIKzC7Fi7HMjIj0+kHRdVbcGFnVXF7gOoPI8GzC1x7H202WgHDu1JSyztTUM0sgZjPLTwZes3YhpWOTH5Vb438a5g66ifb0ru3JZslaNFzKSLfJXawCjj9zW/cNVNXtldDUTRbfVxr3C1R25CuSZtyQHjYFcgblT48i/J62Ba2lqkpa9YJodwMpdogotII8nLYquWSqAbj4N7g3D037rCojgjqqeOM0pxLM1y+RJBQpcBfUMMueW9tVP1f2ATUq7jE8kigozI0jFOy6hfQg4S5K5W/1tr2pun62KCfbeyHjkb9OoLLgisVyLD91+AwXyGJ8ix0Q7D05PFQT000iVIMTJHEAEABDekysLm5ItcWW3F9ECnX81PNDQV23sq1PdRIkjwDkEGyNGD5RxjY+zMPB1a1OzVsG9zVFFTBopo17/AHGEcRkIuSj8lyCA2QXyXH51M+nHQctCi/cGld1DY4QgyKWIPNSbMQPULBf6vNgBoi6g6mhpDEr5NJO2EMUYBZ2uBxkQoF2HJI8jzqDnqDpKmrihnQ9yM/pyI7I6834dbG1+bH35Fjr06bpKdYzJSsZBKbtMZXlaQrdOZXJY4kFbXsObahbN1YKv7iFFkpquEcpOgYoWHocBTZ0vbwfj2IuC/TuielrKykqGnkkpleWGNZCscqsLue1cKzMGQgMSBkbgEX1QWbP9SKeaolgP+YtQ0UXaSWQSRggLJkq2ABJyN7Dgg2OqrfOu68Vn2ENLHBNJcwvPIGyVQ7Xst09eBUC5sTzqqFTFtu4Uu4wL2ttroFWUBfTGxAIuq3AN8W4//Vt76mbrtdXXQUFTTAvUQzymOdzGgNOJD2mkvYnMLGfQOQX8ZDQQestqrYqaDdHLpWQyq80XdLxqmWK4LkwRfGSqSP1W/tM6pmVptv3qiTuklIpY1IuVlBVVYg8OMjHz7lPYaOK3ZTV0vaq/SWN5Fp5HCkAkhMmGRW2OXAuR7akbLsFPRoUpoUiU8nG92twCzElmPPuT76ASr9sev3OiqUgmgSkyaSSeMxM/IKRop5fnK7ftAc838yqz6X0kk0k2U6LMQZ4Y5cYpTfL1oBexa5IBtc8W0XysFBLEKoBJJ8ADkk/gedAlR9TmFOaxKN5KASdvv95Fc84lhAy/ty49TA8+BoLyLoPbgLCip7fmMHzz5Yk6fWeb9uO+z1Dy0Bmajks8BjEYUxsoK8MLhrfuv/VlpaDZ9LS09tc2j6RGmvpDVCvp9LSB0C0gvOkDpjqwjPunN2qt3hnqIKp6UpIY4IVWMoLAMhnLozOXyF8SAAOAdClY/wDie2zVUsUcVfRSBZ3VAO6tsbNb44NjcXisLBrA3p+gZaapll2+rWmjmOUkLwCVchcjA5AgXZiBxbK3IFtTKXbKKkiameWF5JZO7L33iykmJBLGMmw5AsoFhb551QMbzXNWpRVVEjPUxSDIKpxQY5OruwCgZAAWPIY6vKPpGQTNUQTNRSSi80IVJ4y1z4LYgEElvcAk248kmFgBawHgDi34A9te1N76Ih9uOippWZmKrlNLI12Zmbl2IUefgKAAAABxqv6hjqXpy1HKqtiXHoDFwQCojZuFJseSDe41N6p2M1lOYe88QJ9WIU5ixsrXHC5EHj40D9CV8cFG7iJfuIpkhnNzlg8gVTz/AKS1sQALodUe22/UadqTOGkNTJTxhqtmftgHn9gC3diq5nEekfnUbrXrwS0u3TxmZaSokJqRE2MhCWBiyBBHOfgi4W9x7ddLTtSbxXQRRSVNNKykmFQyxSXuyyMSFXHORSCfZffjUnpX6fSR009NWrA1HI5kSC7PJG3AUiZcVUhQL2vfnxc3BtioKihrBMRJT0VQ6U60ry95xJJcIwGREYBHIzYgXFjxbQpI8h+dUG1dLwwGIl55uz/kiaUuI+LXRbAXAuATcgcAjVvJu8Ks6mVM407jxg5OIx7mNbv/ALe40FL1BsUUzwzyyGH7dicwwThh4MlwU9QBuD8j34sdp2SFH7wzklxxEskrysIzzZC5IVT5ONr/AJ0M/eUe9xTRqjq8VwhlXFkZuA4UMeMkAIPI8e+oWzQtWbRPRvMYJYP05WIPEaHKzBWBK4hkNj/R49tAetKjN6HRiODiym3tzY8fGgncOv6gyvT0dG5qQpZRP6booyYrGCCW8YjLkH+2h9Zo4VpN0poY4YM+wVjARp41yDySItlU+h/Tyb2JJsLW+5NPUTUNfRQNLKryI9vRG8CuVBLyftDqWIvz6vHGgO+nq2WWmhkni7Mzpd4+Ri3jweR4BseRex8ap/qLSH7Q1EVOs9TTkPAcSxQllyZVH7sQA2JuLqDbjRHRsxRTIoRyPUofOx+A4UZfzYf/AN0/U3WsNBJTpKspNQxVTGoYAgqORcE3LjhbnzoM9GzTTypVbWJWJpzFVS1DyxGWSQMCwd7EtHw114WyAXtbRnvPRsVRLTyyVEkFaiBO9A6o8gC2kAVhc+WsQLjPm44Ht1d1zHQVFLHKQVmZlcgszooAwYIoJKlzY/i9rm+hn6jqXjg3KGkdzTDPKV3iK2kuM6ewdgG9dwy8NzcaDQ6CgSKJII1/TRAig+r0qLC9/J+b++m3fd46WJpqh8I0F2JBPk2AAHJJJAAA1nHX3WuVPtsq9wUdU2dQsbYFgAt4jJkLclwRcXw88a8K3pWVTIkqtFt9WyRRUhn7jrO3MTKxySK7ryAzgBiCCLWAx2zroS1SUzUlXB3EZo3qIjHkyC5ULz/Tc3J88Eci5LfWDbNt0zRxz0FRuTVmQ/TkiYxCxCv3Zie2UHqHPxYqPbUG22tTdUlWd3pJImEkZ/ZE6qoXAFvLPyDa9sgSdASzxiRWRv2upU8+zAg/7E86yfpbo6TbppIqnb3ro73p5owkig++UMjhEY8ckXBvywI1qdVKVRmVDIVUkICqliPChmNgT8nQ10h1s1ZUVFNNT/b1EBB7ZfMlb4nI2AuDieOCHB/kQsNl2acRfqSmN2d37anIRh5GdYw3AIRWCccenji2loL3j61UsU8ka080oRivcEiqGK8GylSQLggfNr8aWhyn341bS02lfXNo5OlptPqhacabTkaBafTaV9EUnWn3H2M/2YJqClkCmzcsAxTn9wTIj8j5trGt06ZSDb6Pv0zRbhLUsAAXaSaMixLqxNiWZAB/0yOt+YayvqDpLdK3dXlVvtIoR24Je5chOQWjVDfJ7km+NgbX41oFexViQ0piaTOSjjC1FrkqwTMgX/dYekW/0+2pHSfVUVaHeEOApCkOADyLgixI+f8Al/F4nTXSS0OZ7skzyWzZrAGxJuF5NyWPLMx51Oyp6SO/6NNGWJ/ojUsfPxduB454Gqi6bm4+dDsnSVK1R9w0I7uQYnJgpceGZL4luAeR551YV272pmngjNUbXVIWQ5H8Ne1hbm1z+DoD6f603PcpElp6eGOk7ghlGSl14BaTNrHgNcWB5WxBvyGg7RvMc9yjEhJGiNwQQ6H1Czf7fI0E/T3f3apqaWeqmqXdu5C0kTxgKPIUSWcMQQ2OOICGxOoXT+zQ0G8/bSWkM6CSllkALB+cubAZmzi4F+F+devUNc8jUFZBGzVWTAxRqzlljdlPqA4UEMtyfEnPAOglU261e4R1EtJMImil7cMYCesCxLSuyk3YEkDhRb386reo9pbbKmi3MJGrA9vcezwuUguzge2WTewuQni40Rbf0rURTGppZFp+/wCqamqEMoV7k+l4nHIueAeL2vbgEO27WIY5O4/ekmcvK7KAHbFUACcgIqIqheeF5JJ1FZ/JuLHeGqqGJ6qCRRHK0XCM+IvZ2GNwFRrsbXFidEVH0xUDcZapHijhlAWSIr3DKuKh8hwqkkHm7WueDe2vPqvqGag7bpTxfa5KsjAkFb8m0agBfezc3I8c6MKf9t/IPIPyPa2qih2zo6ko3vTxFCb2BeRwmVg2CuxC5W5sLnx441Xt1ZLDuMFNUQLFHUZLE/cyJcXx5AAF/SuNrgsOdS+va6SOhneIkMABkvlVLqGI+LKTzoN6k6fppNljrqcBZ4ESQSg8lgypIHN+WDktc3N1AHB0B7u/UnaqYaSFBLVTqzqrPgqooPqdgrHnEgAKSbHxoT3Hcpd2SqpY3mpK2kBJjilVo5Wv6f1AoN7jEcgjMXvYgV+80X+NLTbhRMj1MCKJ6YyFRYlmKZcYktmtri6m/wDJft1FLJJAUpjt8EKucB2Q7SyIUULHFkgVAWa7i5OPHnQCEFKN72QsEDbhTgJmQO4Xi5UZ+bOjEC/Gd/fVz071k24dtAjyOKSdK2AgoomHbVLs4xUyHuLe/Abm2J1adLdE0VLI0kJMs4ZhJI0oZgzXyDJGQink8Fb86K1P/W/8/wA/nxoM56M+nVQlI1JuBgkpSS6wjJnRz4InGONuTwGvdvYnRNtHRkVOYz3KibtC0InmLrFxj+mgAAIUkAkGw4FtRutut329cxRyyxgqGlLBY1y+SuT3HjlQLm1zcXD9865lSujjqak/4dPEHWSiVoyqylhGzuQZLgo1wrC9jxwU0Gp1tYsUbSStgiAszNwFA8k/9+Toab6hUokWNhLC0ovA9RC8UUh/ps55AJtywHkfI0L/AP001T02sdMCZZQs8luWmdXOdyT6iQtwD5wUe+l1HvMW6bUIApNevbtTYP3FnUhX9LDhMcySeApFyNBGrNy3eqrp9vNTDSTRIZkMIkUSD0WXPlscWLXIvcG/4m9ZxybdW0G6McyAtPWlRbM42zC8eVDkDixjTx7T9y6HqpKmhqI544ZqamWOWb1Ss8gGLeiwVl5b1M3OfjjRPunTsNUkS1S97t82OSqz42LNGjYn3sDcC5HvoMm3L6M1E00ktHU0700js0Td1v2kk2uilTY3W4PNvbwFraqOgWNFSJAiKLKqKAoH4AFhpauC0rS0vbSvrk0WlpaWqEdOTpX0r6BX0r6bS86ITHVdvu6NTwtKkEtQw4EcVr+CbknwotyQCeRwdT7abI31pGfbT1PX7jTy1VMsEQiYoIHVpGkZVV2/UuuPDgABeTe58agz9RQzCl3E3EiE0wp2t2+84JyZzysYD5E2JsAPbVfSbjLs271NMj08dNUf8RGKh2RFvcriyhiCDkliOQg/GjXZug4oqMwShJ83Msnp9OZ8dsXuFUAAc3/521QL7duEm2VlRAn6wleN0EcbYCVmUuiqpIT9NjbnjFCRq06c2KrpNyrDDHEtDPMHIkexB5yaFI7+SzABrcY+LaKqGhSBBHEqxoP6V4H5v8n8nnUCn6qppJuzDIJpCC1o+VAUXOUn7QPAuL+RoLDfemKatVVqYlkCHJDdlKk+cWQhgDYXF7cD41PpaZIYxGirHEi+lVsqqo58ePySfm50HnqmoFHWVDwpE0JZI0DFzmhxJkYekgFh+3zY+2qqhnqpUp5qaWonyH/Ffc2ELi3rCIwvwcl/TBFh583C+3L6qUMQBR2qBchuwMggBAu5YqLEkWte/tqDvO71Tzy/qvS0yoppnSNXM8jgEKAwLMTc+hRxbm2qsT09LuuQx+2rqcMFCE2Nwy2iCk2JQcW4y/GiPfOnpp6imqaeREkgyssqsVYP5vb1BrcH3/i2ggbVuQ3GiME57c8jPTkFSLTopkQkeFb0XtwCUa3xrz+mHVvcpvs5nArKUtEyEkkohsGv4ON8PP8ASPnVrtHQEEUwqWeWWfJpH9RWMytldhD4Fu4wW5Ngfc31eUu0RQx4wxxwxjkhEVB48ta17D3Og6ihDcEXHggi4IPsQeCCNU1H9PqKJy0cLKpbMxdyQwlx4YwE4EjyLggWFhq726silTOGRJUvbJGVhf35U+de5b20EZ2ip4rntwQoLn9qIo/NrAef99Vsm+w1UFQlJMs0oiZcYXUOGZSAVyItyQQx4FvPGh36uTyRR0dQFLwQVSyTqBcEC2JYeLcOLngFh86h/UqiWok26ropFaqedUiZCLyREFsiRzimPJ9hIQfjQeX0T23tLVZxpHNEVgkAZy5ZSzEup9A843Hkof76eX/7/wD90E1GxVce9S1NIkYppkUVHdfFWcHlkVLvkAF5IAuW+b6NLaDmaFXVkdQyMCrKwuCpFiCPcEcaB9h+l0dNJWxtaWiqUVUQk5JZmYgm3lSbq/n+97m0koUEsQqrySSAAB5JJ4AHzqgm+olAKiKn+4V3msFKetAWNlDyLwCTx7297X0RGO8UOzU0NNNUEBFOAYFpCpdjcqg4UEsL+PTrrrfqmppEp5YI4pYHa0zyOVAU4lCDkLAgk5HK1hxqhrJ6jfIa+GJqeKGKTsokkbM7OnIdpMx27kcWU+9/cnz6Toot32s0tUi/dUoamyYeqJvEbC3/ALAp+e2fnRRN1b19TbcEMizSrIMlaJAVxN7HuMQhuBcAEm3PAOqeT6gTwTUrVUEUdHW27TK7GSItiV7xPpNw6sQo4BPJxII3sG+xVWzVG2VUgWpgV0jUhizdq7pgFHJRkKWH9IHzqyptnrNy2VKSemME0ZjCTTnAYoSA6oAZMhH6CCADe9/bQVPW/Tm8PX1DRVDCIveMLUCMBLDFcMhYqLA8ckE83vp9aLS7bVhFElXE7hQGb7QG5Ate5mBP82F/gafVqGc+BFfS0w041ydC0+udOTqhDT6Q0r6B76ROuba60RydPbTa5Y6qKLeBRUImr5o1VjbuS45OTwqqmRNvbhcRxc6rqXrx3aUGgqYVWmeeJ5lK9xoxcqQLgXBX+q/n5GrfqzZkqqOaFk7l0LIt8T3FGSYtY2OXHg+SPB1k+ydL9xaebbhuKTllLGdVWAIDaTJwAGXgiwvkOLfGha7Lu1dW0sU9HNVy1pc98SBRSAAn0WeyD0427dzzza4sUV/TaV8MNXSsIKlReN1BUXUlWRuBwGDLcj+bg217bf0D9q0go62emgkbIwhInxPg9t5ASnAA8Eiw820R7XtyQRJDCto41xUck2+Sfckkkn5J0A70XQTNRuKuIq8k0xkSRQLhyL8f6Tzb/bT0PRhgjaJKqVKY3JjPb9IPLBZiMkUjz72ubg86t996kpqJA9TMsQY2UG5YkWviqgsbXF7D30NL1uNx79FSRvHJJAWhmqEYRvE1lZwB6gCGOJIIPv8AGgI9xhaGmeSkijklSICJbhVIFsRmCDgF5AyANrXF76j9N9Sd2hFTUGKNkD/cCNgyxmMnIGxaxxs2NyfVbQh0FWg7bUDcHkkWk/4aencIUSNCuJxVQzWsbsWNgh1VNTQbbX1+3TOIaGvgLROSbRmzY+fg5L+cU50BdV9f1EdMtcaINRsAxKz3mWJjZXaMphY8GwY2uLkewv1YMqvb6pqqao22rlAdXYiNbsCEZFsuH/pIv+mwJOrjYaauh299vno3qPQ8MUySRdponBx7jFgyBb/6SbW4vbViv02jfbqWhmlcxwnOQR2Hcc5N+5gSqhna1rXB5/AUtfUxbNvIc2ho66Ih1AsqTRm2WKjgXt4H/it8a0iGZZEVlIKsoKkG4IIuCD7ggjUKk2GCMLaJWKrgHk/UfDk27kmTWuTxe2o+9dUQUrJG+ck0gvHBChkkZRe5CDwoseSR4Nr20FsLEWIBBFiDYgj3BB8j8aiUOxwQMWhghiZv3GOJEJ/llAPzxqv2/q+CeknqYMm7CuXjZSjq6KWxdb8E2+fn4NgrY6Ks3WhirIdwkiqzMwcZusSIpP6axJxwCjC4N7kE+NAcb71dT0hKSGRnCGVkijaRljHl3C8In5YjQ9vX1HjkjolopAprZuyJmS/ZCsge8bcF7yKADxzf41UJuf2G9VUlSwNHWjt9+2SLIllKSHkLiwdGU+Lg+BqdXdPUu5q9NSqkVNTDOKpgHC1TtdljscZFCBSxB4OPItojjqTcZ6GoghrH+/2+sbtMJo4w8b5L/UgAbkhhx7G1iL6ruj6akoK+r26qEPomSalkmC+4AUBm/rsyEW9w2ipelqmoenbcJ4ZVpn7qrDG69yUWCtMzm3tfFVAJPxq1r4aWkE9a0KBgpeWVYw0hAsPJ5+OAQPnRQ6nRtTRVs1Tt7QNFUG81POzrZ7k3R0U8AsxF/AYjngjvp36etT1MlXLVSGWZi80cN44mcsXI5uzxjIgA2PnnnUTrXqmppmoqxJ1G3SSR5qsXrMbKHJcte91D2C42/J51e7D1ulTUfbtBLTytEJ4hJh+pCfDDE+k25xPwfjVRZ7TsMFKtqeGOIfKLYn/3Obsf7nVbtO6zNuFZA81M8UYUxpGf1Vv/AOYP4Nm82ONreNZ+3UdVV7pKKeadZYaoIiKSIEpIywleceDchb383/gCbvnY27ctvq0cGnlSoZ5jb19wySeplHq4lUC/sF0HfVP1qNJVzU4pMhE+GTSFSbe+IU2B8j8W0tGc5q5MZEpaTF0Rv1ixkBKKSrkLa6m6/wAAaWiCTTg64B0+WuTo6vpa4y0lbQdjSvri+nB1R0DpX019K+ge+uSNOTrkaqOWXVdvPU1LSAGpnSK/KhiSxHi4UAkj+Bq1OqLqjp2OuppIHVcmUiNyBdH8qQfIGQF7eQTqoqK76mxxJHPJS1C0crWSp9BBHsxiBzVTa4ysSPA9tR03JK/dqikkkY08NOkkKRySIJDIEZpGaNgWsHGIvYDm1+dDXT/UBrNmm25qaaSpiT7dQkZZMgf0y8n7YypHORH7Ljzovovp3GIKMO8kdXSxBBPCwDX8lTkpDoLkAEeP51RRwUkhq67aKmV5qaSmM1PLM2TRDi13bmysff8A8sfJ1ZfSTqMz0MUDJIHgBjzwftsikY2lthf1AWvf030TbbsKRPJIWeaaUASSy4klB4QBVCqg/wBIA55N9V8nUM8e5pSPDGlK8f6UpcBi4W+Kpe3n04AX976Iibt9PxLUzTRVEkC1SduqjREYSj3ILH0MRwWsTybeTogXZafvGcQRd42HcKAtZRYWY3I4AHGh3ffqQkFUtGlNM9RIwSMuO3EzscQcj6mS/llH8afZ+qKg1cu31oijqGjMlPNCHwdSDchXJOSkE/8Awb45C93nqGmpFd55kTEXK5KXP4Ed8iT/ABqZttfHPDHNE2Ucih1PIuD8g+D7WOvnfcK2n+zNDURJHVwVLCSs4YsAzZ3I9cjewHj0g3Gty6T6qpa2I/aPdYrIVwwKi3p9HspsbW44OgvjoB+qEiUoir0iP3SMIEn9REKNnd2QHFiAzBQ3F25vxo6eYKCzEBRySTYAfJJ4A1wkisvBDKw9rMGH/QjQZLR7dUx1lRJtPcqaWcRq87yLYzhldnJf/MX9wewt+o630X0nQTUkshoKx6aGVsmhMMcqq3i8ZcjA245B9gb2Gi3j34AH9gB/0GgOP6nGrk+32ynaWflr1Fo4+2LWYWfJsiVAHHnVBjte1RwQCnS7ILk5+ouzEszPcWZmYknj312dyiz7RljEgUthkuQRfJxBuAP41nfUf1Aap2CaohUxS5rTzAH/ACySMyp82YWAP/qI9tQKugo9u3PbJUCpBPSsJr3IYGMjNiTyWyF/4/OguIvqfJWSfb0EBWbFpM6oWUwqmQYKhDXe629rEHm/E9aobzsjSMHiZ43LLG1gZIg1lN75RkhTifx8a8KDbiN5p6uKFxTz0AH7LLHYDFXtwpxCDH8/A1K6N6HkoaiQmVWp1Mhp4wDde8ULdy/myxqo8+SeL6AN3OSGXpaFFsJI0WfAeTjO0LuR8Euf7/xom6r2ir+8o6yiiMh+1an8qBGXVu27huMV7lz/AOy3uNXVH0tSbdFVTQwMwdS7x/vuq3btxqeALkm3Pt8DUzprqNaykWqCNChyBEn9OBsTlwCtvf8An40VUy/T4rUVEtPUtDHWC1UgiVsvOZicn9Mtk3sbZn8WJP8ADIu2kRiRo4wojVlDhcBitsgeQOL+dZF1j1IFqYNzpGrZEjms7SI4pynjGEmwAIDi3vl86K/qL1mIKekaN3FPVyDuSx3Din9LHtn+l2VvPkWIGiDtifz/AH0tZPX7LXPIWpBuy07WMYaqRTYgf0ySZgE3IDc2I02rxlLa6Dpr64vpX1xdXR0lOuctK+iO+L6QbTX0idA5Om019InVHeWlrkHSy0Q99cHz411fTFtWBle2TLt+8yfdh4hU5uk7TBY3YE2LRx2jAsbAPcgkH30aw9e0bypH3HjaX/KaWKSNJfb9N3ADc+Pm4tqn+ruwfdbc7Kt5Kc91PnEcSAf/AB5t/wCjVP1X1FS7rtCrGwaqYp2YR/mLNcKQF842yu3i3Ot9spm59btLVVcEdX9o1MQkKCASvPIAcvSVJKgjHFbGxuTqj6j22SqoGr3g+23WjZJZbXBaMWxcoT6RYX/mNholfoSaOqjraWeOOqMQSoEis0crYgO3pIYEkXNvcA8c3uIOlxIJTWMtQ82GYCskYWO+CIuV8QSScibk8/GgCurd7Xc6GiqqNWkropkYJGrMY2Iu6sB4TJAQT5t+Tq73Tp+s3Cekqiq7e9PkblhM5ZrcYrZMODwzX9R41M613mXbaLuUkNOEXyCQgUXUDCJbZnnnnj86vOna81FJTztYNLEshA8XI5t+L6AWqOhp13GSriFFJ3IlU/cRv6ZAAGkVEGJZiL3uPNvybrbqWCikklqKmL7mpxyZzHCCEFlWKK/Ci/uSTfk6IL21nXT1MtbuG8x1SBm9MShgCUh9YXAken+hrj3sdB19ad0eOmhiEUjxPKrTkXVGjB4jaUftLHnj4B0b7DtaUtNDCiCNVHCBy4DG7MA5F2FyeeL6BeiKZqrYDHUetVLmMtz6ImDr/IBVl/jjxoy6dre5T0zlsyY1d25tcoBxf2PkAeBqCyqYVdHRxdXUqw8elgQRxzyCRrO62pG37/CY4ZJEloRGI4VycCMnHEE82EK358E/GtAhYhAciG4ZixPJt4JHIF7cD2FuNVlbtUTSJUyTMDAP3KQgsCWN2Avjc8re3A/uFF0V0T26CeKrQZVkjSSx/wClT+1bjw45a48G3xqXQfTakQATZ1eACxfcNl20XkKgWwtfzfzx7atKbqulfMx1MTiMs8mDqbRqGNzb+nx+PA1Qx9XVj0y1aRQNATI1nkcP2FawkyAKjwfTY8aoNJJQqszkKi8liQAAPck8ADVTF1VTSI8sU8cqQqS4jOR4BY3A5PAFjYjg/wBgbqCaORoN0WokemlcxMrscYx3FICgD0AiNlP5K886ndQ7hBQV8dapvHUhYnVbkyKpX1onllxcceDh+dBBP1GnmELrPRRQTPi6JNapjjY45EyWVWUc3Ua8KKhek3Cr22Wd2g3CBuxLI+RzZWAJbxkTkpt59PyNWkW0SyPMq0kJjM9oJS7Rf8OwJ/y7ftXj02APwdXNH0igggWWVpBDGUCsbJYngWAyZQLgITY2H8aoFtk3wU+2zbZuEUiTxxyRRp23bvK+RTtlQQSHPB8cA+x1I6Q6WqZtvO37lTBYEuYpO6vcU3uAqjLwWb1XHBK2OtDiARUjUjEAKBcCwFrC3zY/8hzoP+ofV5pokjjftPObdwMt1UNGrFbixP6h59gjePICxo+lqyKNY03KfBBiuVNTOQo4ALstzYcc6Wsf32ClM7mPdZmU2N2EzksVGV3AsfVfS1WX0MukDpaWvM7OhphpaWtIcaV9LS0CGlfS0tAtI6WlqoR156WlqwkmZQQQRcHgg/Go9HSpEAkaKiKMVCgAAX8C2lpa0zL3J415wSkuQfH8DS0tBmu90KVVZvX3CiX7akHYy/8ADOGV0Hsbi9/Oiv6YyE7VR3N/0yP7B2A/20+louhMfI0MdS9NwSyRyshEklo5GR5Iy8ZIur9tlyH830tLQR/qPSrFtpiivHGGSMKhKjDLEr6SOCPI99FdNTrGiogxRFCqPhQLAf8AIaWloOwfOgP6u1Ddmliue3NVIkq/6182Pva/tpaWkCLu/TNMm5VeESoDQyGy3UXKFT6QQPA+Pz50/wBHJjJtDo5yVXlUA+ylASP4uzH++lpa3KKPZ6VW2CjiIOE1S3cFyMrFiOQbjlR4t41pm0dPU9MkawxKgAuDyxF/Nma7C9h76WlppqVkPJ0+m0tRl0TrLPr1CPtaZreoSsAfwUBI/wCYGlpaaNiT6VAf4TTelfD+VU/+I/vbS0tLXaOh/9k="/>
          <p:cNvSpPr>
            <a:spLocks noChangeAspect="1" noChangeArrowheads="1"/>
          </p:cNvSpPr>
          <p:nvPr/>
        </p:nvSpPr>
        <p:spPr bwMode="auto">
          <a:xfrm>
            <a:off x="63501" y="-904875"/>
            <a:ext cx="2466975" cy="1857375"/>
          </a:xfrm>
          <a:prstGeom prst="rect">
            <a:avLst/>
          </a:prstGeom>
          <a:noFill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7" y="2996952"/>
            <a:ext cx="2664296" cy="3461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6999" y="228107"/>
            <a:ext cx="8228160" cy="10628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lnSpc>
                <a:spcPct val="117000"/>
              </a:lnSpc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4000" b="1" dirty="0">
                <a:solidFill>
                  <a:srgbClr val="000000"/>
                </a:solidFill>
                <a:latin typeface="Calibri" pitchFamily="34" charset="0"/>
              </a:rPr>
              <a:t>Simply the best.....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54402" y="404684"/>
            <a:ext cx="8228160" cy="44443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17000"/>
              </a:lnSpc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endParaRPr lang="en-GB" sz="3300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117000"/>
              </a:lnSpc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3300" dirty="0">
                <a:solidFill>
                  <a:srgbClr val="000000"/>
                </a:solidFill>
                <a:latin typeface="Calibri" pitchFamily="34" charset="0"/>
              </a:rPr>
              <a:t>Doughnuts that exist are better than the imaginary doughnuts.</a:t>
            </a:r>
          </a:p>
          <a:p>
            <a:pPr>
              <a:lnSpc>
                <a:spcPct val="117000"/>
              </a:lnSpc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endParaRPr lang="en-GB" sz="3300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117000"/>
              </a:lnSpc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3300" b="1" dirty="0">
                <a:solidFill>
                  <a:srgbClr val="000000"/>
                </a:solidFill>
                <a:latin typeface="Calibri" pitchFamily="34" charset="0"/>
              </a:rPr>
              <a:t>Something that exists is better than something that doesn't exist.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267" y="4532306"/>
            <a:ext cx="2557589" cy="20967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7" y="4221088"/>
            <a:ext cx="1819657" cy="2364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GB" dirty="0"/>
              <a:t>Therefore Anselm says: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None/>
            </a:pPr>
            <a:r>
              <a:rPr lang="en-GB" dirty="0">
                <a:solidFill>
                  <a:srgbClr val="FF0000"/>
                </a:solidFill>
              </a:rPr>
              <a:t>If God is perfect in every way he must exist in reality.</a:t>
            </a:r>
          </a:p>
          <a:p>
            <a:pPr algn="ctr" eaLnBrk="1" hangingPunct="1">
              <a:buNone/>
            </a:pPr>
            <a:endParaRPr lang="en-GB" dirty="0"/>
          </a:p>
          <a:p>
            <a:pPr algn="ctr" eaLnBrk="1" hangingPunct="1">
              <a:buNone/>
            </a:pPr>
            <a:r>
              <a:rPr lang="en-GB" dirty="0"/>
              <a:t>If he existed only in the mind we could imagine a more perfect God – one that existed in the mind and in reality.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941168"/>
            <a:ext cx="1828800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83569" y="404664"/>
            <a:ext cx="7836479" cy="10628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lnSpc>
                <a:spcPct val="117000"/>
              </a:lnSpc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4000" b="1" dirty="0">
                <a:solidFill>
                  <a:srgbClr val="000000"/>
                </a:solidFill>
                <a:latin typeface="Calibri" pitchFamily="34" charset="0"/>
              </a:rPr>
              <a:t>The Ontological Argument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89600" y="1841955"/>
            <a:ext cx="8167680" cy="45263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117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500" dirty="0">
                <a:solidFill>
                  <a:srgbClr val="000000"/>
                </a:solidFill>
                <a:latin typeface="Calibri" pitchFamily="34" charset="0"/>
              </a:rPr>
              <a:t>P1. The definition of God is 'the greatest thing which can be thought of'. </a:t>
            </a:r>
          </a:p>
          <a:p>
            <a:pPr>
              <a:lnSpc>
                <a:spcPct val="117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endParaRPr lang="en-GB" sz="25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117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500" dirty="0">
                <a:solidFill>
                  <a:srgbClr val="000000"/>
                </a:solidFill>
                <a:latin typeface="Calibri" pitchFamily="34" charset="0"/>
              </a:rPr>
              <a:t>P2. It is not possible to think of anything greater than God.</a:t>
            </a:r>
          </a:p>
          <a:p>
            <a:pPr>
              <a:lnSpc>
                <a:spcPct val="117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endParaRPr lang="en-GB" sz="25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117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500" dirty="0">
                <a:solidFill>
                  <a:srgbClr val="000000"/>
                </a:solidFill>
                <a:latin typeface="Calibri" pitchFamily="34" charset="0"/>
              </a:rPr>
              <a:t>P3. Something that exists is better than something that doesn't exist.</a:t>
            </a:r>
          </a:p>
          <a:p>
            <a:pPr>
              <a:lnSpc>
                <a:spcPct val="117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endParaRPr lang="en-GB" sz="25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117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500" dirty="0">
                <a:solidFill>
                  <a:srgbClr val="000000"/>
                </a:solidFill>
                <a:latin typeface="Calibri" pitchFamily="34" charset="0"/>
              </a:rPr>
              <a:t>C. Therefore, God exists..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013176"/>
            <a:ext cx="1828665" cy="156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err="1"/>
              <a:t>Proslogion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/>
              <a:t>  Read the extract from Anselm’s </a:t>
            </a:r>
            <a:r>
              <a:rPr lang="en-GB" dirty="0" err="1"/>
              <a:t>Proslogion</a:t>
            </a:r>
            <a:r>
              <a:rPr lang="en-GB" dirty="0"/>
              <a:t>.</a:t>
            </a:r>
          </a:p>
          <a:p>
            <a:pPr algn="ctr">
              <a:buNone/>
            </a:pPr>
            <a:endParaRPr lang="en-GB" dirty="0"/>
          </a:p>
          <a:p>
            <a:pPr algn="ctr">
              <a:buNone/>
            </a:pPr>
            <a:r>
              <a:rPr lang="en-GB" dirty="0"/>
              <a:t>Highlight 5 key sentences!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4653136"/>
            <a:ext cx="432048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Stretch yourself: </a:t>
            </a:r>
            <a:r>
              <a:rPr lang="en-GB" sz="2000" dirty="0"/>
              <a:t>What does </a:t>
            </a:r>
            <a:r>
              <a:rPr lang="en-GB" sz="2000"/>
              <a:t>reductio </a:t>
            </a:r>
            <a:r>
              <a:rPr lang="en-GB" sz="2000" dirty="0"/>
              <a:t>ad absurdum mean? How does Anselm use it?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4900"/>
            <a:ext cx="2952328" cy="221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/>
              <a:t>Have a look at the criticisms of the argument...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GB" sz="3600" dirty="0">
                <a:solidFill>
                  <a:srgbClr val="FF0000"/>
                </a:solidFill>
              </a:rPr>
              <a:t>Complete the worksheet and fill in the blanks.</a:t>
            </a:r>
          </a:p>
          <a:p>
            <a:pPr algn="ctr">
              <a:buNone/>
            </a:pPr>
            <a:endParaRPr lang="en-GB" sz="3600" dirty="0"/>
          </a:p>
          <a:p>
            <a:pPr algn="ctr">
              <a:buNone/>
            </a:pPr>
            <a:r>
              <a:rPr lang="en-GB" sz="3600" dirty="0"/>
              <a:t>We will look at these in more detail over the next few lessons</a:t>
            </a:r>
            <a:r>
              <a:rPr lang="en-GB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5301208"/>
            <a:ext cx="388843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Stretch yourself task:</a:t>
            </a:r>
          </a:p>
          <a:p>
            <a:pPr algn="ctr">
              <a:buNone/>
            </a:pPr>
            <a:r>
              <a:rPr lang="en-GB" dirty="0"/>
              <a:t>‘Anselm’s argument just plays tricks with words’ </a:t>
            </a:r>
          </a:p>
          <a:p>
            <a:pPr algn="ctr">
              <a:buNone/>
            </a:pPr>
            <a:r>
              <a:rPr lang="en-GB" dirty="0"/>
              <a:t>Do you agree? Answer in your notes.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97152"/>
            <a:ext cx="2420702" cy="151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/>
              <a:t>How do these key terms apply to the Ontological Argument?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875279"/>
              </p:ext>
            </p:extLst>
          </p:nvPr>
        </p:nvGraphicFramePr>
        <p:xfrm>
          <a:off x="1547664" y="1700808"/>
          <a:ext cx="6144344" cy="47702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72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2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786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Key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Why</a:t>
                      </a:r>
                      <a:r>
                        <a:rPr lang="en-GB" sz="2000" baseline="0" dirty="0"/>
                        <a:t> does this apply to the ontological argument?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r>
                        <a:rPr lang="en-GB" sz="2000" baseline="0" dirty="0"/>
                        <a:t>Analytic </a:t>
                      </a:r>
                      <a:endParaRPr lang="en-GB" sz="2000" dirty="0"/>
                    </a:p>
                    <a:p>
                      <a:endParaRPr lang="en-GB" sz="2000" dirty="0"/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57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/>
                        <a:t>a priori</a:t>
                      </a:r>
                      <a:endParaRPr lang="en-GB" sz="2000" dirty="0"/>
                    </a:p>
                    <a:p>
                      <a:endParaRPr lang="en-GB" sz="2000" dirty="0"/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endParaRPr lang="en-GB" sz="2000" dirty="0"/>
                    </a:p>
                    <a:p>
                      <a:r>
                        <a:rPr lang="en-GB" sz="2000" dirty="0"/>
                        <a:t>Deductive</a:t>
                      </a:r>
                    </a:p>
                    <a:p>
                      <a:endParaRPr lang="en-GB" sz="2000" dirty="0"/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Ontological Argument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Learning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be able to explain Anselm’s Ontological Argument.</a:t>
            </a:r>
          </a:p>
          <a:p>
            <a:r>
              <a:rPr lang="en-GB" dirty="0"/>
              <a:t>To be able to begin to analyse Anselm’s Ontological Argument.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1"/>
            <a:ext cx="8363272" cy="5069159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/>
              <a:t>A priori </a:t>
            </a:r>
            <a:r>
              <a:rPr lang="en-GB" dirty="0"/>
              <a:t>- An argument that relies on knowledge gained from reasoning.</a:t>
            </a:r>
          </a:p>
          <a:p>
            <a:r>
              <a:rPr lang="en-GB" b="1" dirty="0"/>
              <a:t>A posteriori </a:t>
            </a:r>
            <a:r>
              <a:rPr lang="en-GB" dirty="0"/>
              <a:t>- An argument that relies on knowledge gained from experience and the sense.</a:t>
            </a:r>
          </a:p>
          <a:p>
            <a:r>
              <a:rPr lang="en-GB" b="1" dirty="0"/>
              <a:t>Deductive</a:t>
            </a:r>
            <a:r>
              <a:rPr lang="en-GB" dirty="0"/>
              <a:t> – where the arguments states that the conclusion is guaranteed to be correct if the premises are true.</a:t>
            </a:r>
          </a:p>
          <a:p>
            <a:r>
              <a:rPr lang="en-GB" b="1" dirty="0"/>
              <a:t>Inductive</a:t>
            </a:r>
            <a:r>
              <a:rPr lang="en-GB" dirty="0"/>
              <a:t> – </a:t>
            </a:r>
            <a:r>
              <a:rPr lang="en-GB" dirty="0">
                <a:latin typeface="Calibri" pitchFamily="34" charset="0"/>
              </a:rPr>
              <a:t>where the arguments states that the conclusion is only probable, not certain. </a:t>
            </a:r>
            <a:endParaRPr lang="en-GB" dirty="0"/>
          </a:p>
          <a:p>
            <a:r>
              <a:rPr lang="en-GB" b="1" dirty="0"/>
              <a:t>Analytic</a:t>
            </a:r>
            <a:r>
              <a:rPr lang="en-GB" dirty="0"/>
              <a:t>- A statement that is true by definition. No evidence is needed.</a:t>
            </a:r>
          </a:p>
          <a:p>
            <a:r>
              <a:rPr lang="en-GB" b="1" dirty="0"/>
              <a:t>Synthetic</a:t>
            </a:r>
            <a:r>
              <a:rPr lang="en-GB" dirty="0"/>
              <a:t>- A statement that needs to be confirmed through the use of the senses (i.e. by  empirical data)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Two types of statement: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4482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3800" dirty="0"/>
              <a:t>Blue is a colour                          4+6=10</a:t>
            </a:r>
          </a:p>
          <a:p>
            <a:pPr marL="0" indent="0" algn="ctr">
              <a:buNone/>
            </a:pPr>
            <a:endParaRPr lang="en-GB" sz="3800" dirty="0"/>
          </a:p>
          <a:p>
            <a:pPr marL="0" indent="0" algn="ctr">
              <a:buNone/>
            </a:pPr>
            <a:r>
              <a:rPr lang="en-GB" sz="3800" dirty="0"/>
              <a:t>    The car is broken                      A bachelor is an                   </a:t>
            </a:r>
          </a:p>
          <a:p>
            <a:pPr marL="0" indent="0" algn="ctr">
              <a:buNone/>
            </a:pPr>
            <a:r>
              <a:rPr lang="en-GB" sz="3800" dirty="0"/>
              <a:t>                                                     unmarried man </a:t>
            </a:r>
          </a:p>
          <a:p>
            <a:pPr marL="0" indent="0" algn="ctr">
              <a:buNone/>
            </a:pPr>
            <a:endParaRPr lang="en-GB" sz="3800" dirty="0"/>
          </a:p>
          <a:p>
            <a:pPr marL="0" indent="0" algn="ctr">
              <a:buNone/>
            </a:pPr>
            <a:r>
              <a:rPr lang="en-GB" sz="3800" dirty="0"/>
              <a:t>      A daughter must                       The cake is chocolate          have  a father                                flavoured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5517232"/>
            <a:ext cx="6408712" cy="83099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List the statements under two headings in your notes: Analytic and synthetic. </a:t>
            </a:r>
          </a:p>
        </p:txBody>
      </p:sp>
    </p:spTree>
    <p:extLst>
      <p:ext uri="{BB962C8B-B14F-4D97-AF65-F5344CB8AC3E}">
        <p14:creationId xmlns:p14="http://schemas.microsoft.com/office/powerpoint/2010/main" val="168743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/>
              <a:t>St Anselm of Canterbury (1033-1109)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b="1" dirty="0"/>
              <a:t>Ontology is the theory of being. This branch of philosophy attempts to answer such questions as: What is real? Thus Anselm's ontological proof attempts to answer the question of whether or not God is real. </a:t>
            </a:r>
            <a:endParaRPr lang="en-GB" dirty="0"/>
          </a:p>
          <a:p>
            <a:endParaRPr lang="en-GB" dirty="0"/>
          </a:p>
        </p:txBody>
      </p:sp>
      <p:pic>
        <p:nvPicPr>
          <p:cNvPr id="19458" name="Picture 2" descr="St. Anselm - © Nash Ford Publish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4149080"/>
            <a:ext cx="16351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139952" y="4293095"/>
            <a:ext cx="3960440" cy="2308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r>
              <a:rPr lang="en-GB" sz="2400" b="1" dirty="0"/>
              <a:t>A few things are interesting about the argument. One is that he makes no appeal to sense/empirical data, his proof relies on pure reason. It is  </a:t>
            </a:r>
            <a:r>
              <a:rPr lang="en-GB" sz="2400" b="1" i="1" u="sng" dirty="0"/>
              <a:t>a priori</a:t>
            </a:r>
            <a:r>
              <a:rPr lang="en-GB" sz="2400" b="1" dirty="0"/>
              <a:t>. </a:t>
            </a:r>
            <a:endParaRPr lang="en-GB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/>
              <a:t>Anselm set out to prove the foolish atheist was wrong....</a:t>
            </a:r>
          </a:p>
        </p:txBody>
      </p:sp>
      <p:pic>
        <p:nvPicPr>
          <p:cNvPr id="20482" name="Picture 2" descr="http://t3.gstatic.com/images?q=tbn:ANd9GcQqkVoyGeZuImnPlbeMVVGTrWb3chZfdgGl56JKpnEQVTIX3-_9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3" y="1988841"/>
            <a:ext cx="4434805" cy="4434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How do we define God?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/>
              <a:t>Write down your definition of God. </a:t>
            </a:r>
          </a:p>
        </p:txBody>
      </p:sp>
      <p:sp>
        <p:nvSpPr>
          <p:cNvPr id="8194" name="AutoShape 2" descr="data:image/jpeg;base64,/9j/4AAQSkZJRgABAQAAAQABAAD/2wCEAAkGBhQSERUUExQWFRQWGCAYFxgYGBccHxwYHB0cHBwgGBgaHScfHBwkHRkaIC8gIycpLSwsGB8xNjAqNSYtLikBCQoKDgwOFw8PGiwcHCQsLCwsLCwsKSwsLCwsLCwsLCwsLCksLCwsLCksLCwsLCwsLCwsLCwsLCwsLCwsLCwsLP/AABEIAMMBAwMBIgACEQEDEQH/xAAcAAABBQEBAQAAAAAAAAAAAAAGAAEEBQcCAwj/xAA/EAACAQMDAwMDAwIEBAUDBQABAgMEERIABSEGEzEiQVEHFGEjMnFCgRUzUqEkkbHwQ1NicoIWF8Fjc6LR4f/EABgBAQEBAQEAAAAAAAAAAAAAAAABAgME/8QAHREBAAICAgMAAAAAAAAAAAAAAAERIUESMWHw8f/aAAwDAQACEQMRAD8A2TSGkNLUEXc6YSQyoUDh0ZcCbBsgRYtY2vfzY20I/Tbo9qKErKYJJEZlyWAqwJIJ/XexkXm1woH5NtG+gDrHb6mmkWr7stbRi4qaWUpYRvwWVVVVZVBHDA2te9rkahBFufWdNCAQ7TEuI1WBTKTKbWTJfQrG4sGYaib5vlStQYlC0sCw91quaPNMyQBGPWFBuebkk24Hg6zvp2jqqeOlkh9W31lXHIY1W5gdagYgm/AIQKW8XFiAbE6V1f0/PUmmenmSN6aXuhZVLRubWGYXm682I+T4NjoKLZ95j3ekmpa5e1OkvYcL3Y/WQxidVPK3xb0vxdPyBqD9KI6VU+2mjgG4UkksJuFzZSWJK+5UgsvvYD2voipOgoxVfeSySNVMweXtuUidltgO0bkqlha5vcXOiCh26KEERRxxg8nBQtz8sRyT586oEtj6QrNvEsFHLTvTSMXTv9wPAW4NgoIkUC3pJW59xzeV059OKekhkgaWaohlFmilYdv+kkiNQBldRze+iiaoVCM3Vb+MmUX/AIyPPx/cayr6i9S7tQVMLGWIU7NdFijNmxa5SUuCxYqR4IHJta2g0+j2qGG/ahiiv57aIl/5xAvqUW8fPx7/ANhoP676w7O3JUUxP/EMiRuPKrIpbIXB9QUW58E/jWVU2wf4hTQ/ZUtTJWByamrdyIywJJAkdv3cqeLEe976DTusvqklDIYvtZ5JL2BYduNrAE4SEHPz7DQru/XW8LAm4BYYqNn9MahX9JNl7rMMsSQRdceSP23GrPqNkqdkqYp5w81CwDSte3eT9qdywDuyt2ywHJYX+TC6Hknq9omoDSuymJxBKwwisxuqs7WJZW9QKhri3jVBXVdS1dXtUVVtsaNPIRkjWONiyyBQxAJDAWv5HOqH6r7eZdogeq7aVqMllXkPIwtIiW83HrsOLp51b/Tjoep29SstUrRsSzQRx+nNgBfuP6+LDgADjRRvW6xU0Jnn4jjIJbHIrkwQEfHL+R7X1AKfTupmqaSGGtonKwp6Zp1QhiptHjG4zyxNsrf0+edGdZRRzRmOVFkQ8FGAIP8AbXazqSQrKxFsrMCRfxcDxcc867B1RB2jp6npgRTwRxZctggBP8nyf7nQl9Weq5aKOnWKXsmWQh3VVZ1RQOVVuPJF/c+B5150k612711LWKWSBU+3iLsFwt63spALnJDkeQCLW1XRRSS/4vtU7NJTwR9yCVyWaMMO4isx5a3BHv6GHvwRomz59iHusXl7a5sUwJa3JKf0n5GvatoUmjaOVA8bCzK3gjzz/caHPpvu081DEKmGaKVEVS0i4iQC4Vlucj6Qt7gc/N9FV9RWX7duQ2g11Cf0z6p9vZlLd3MD9McetgwVbefPxq5r+nqxd3+7pFjjjkhVKnut6XYf6Uj9eSgKMjYfzc6Nv+o8fj+PjStoBvaeiVgqpqrvys8zFnjWyRG9wMogDlYHyxPNzq1o9ip4mLxU8MbnyyRop/5gasNNbSyjEabXdtI6DlF0ra61ydA99eba6K6cqfg6o8rHS0A9QddbUlTIks9R3FOL9pp8AVABAwYLcWsbDyDpaM5aPp9c6fXN0LXP/f8A3+NQd93mOkp5aiUnCJcjbyfYAfliQB+TrPelqrcN6jlnasaigDmOOKnUXyUA3aQ+ogZAHkZWP7daRpVHRpAixxIsaLfFVGIFySbAfkk/309VVpGpeR1jQeWdgq/3ZjbQT0ZQz7Y89NWTI1OzCWCoeRVDO5s6WdrhibNYX5vyctBFdva1HUoirlDwRzNDGj8ooxKpdTcepyjE/J54AAI2Pbd+p6gkQVEMpAuRHIrEDxyAb2/Oq7rDqMU1HVPC0b1EEeWAZSULEAM6XuAMsuR7ayT6q9P/AOG18VTSfo9z9RAgthLGQrBRbhTdPT49RHjWpbf9O6VKqarZXaWoRhJG7AoDKP1RYC5vyLEkD29rFZj0l0Um8UdS8k5+/Eyt3ZCzjtsvAte1mYScjwUGibf9qp22Sej+4E022hS0j3TGW5bBWbggoWjAufYfGpFJ9H3pqgy0W4S0yEWxEalsT7Fsgr29iy3H886L9j6Qp6anNOF7qs3ckMwVzJITfJ7ixNwLccW/51Gd/TiQ7ht77fVQTNFmxjqEAxQfvF34GQfICwIOWJA1a7T9KqqkLLTbo8ML2zVIrk2FiRk5CuRxkPx8DVt1V1jNQ1NOJFp1o3kEZIYlwOPUw4EQHNgAw9JuRxqT1910dsRW+1kmDXAcMqoHsxCseWucSfHjwSdBcbD07DSQLBCnoFycvUXcm5Zyf3MSP9hbxqyLf7cfP9uPf8azyvG5VdBUpWmOh7bh2lTIpJAAzOtlYvYADkWytj86pDvCUNVS7hDElPQVoweJLAlFHE0ka3UWyDWW9sbE3fQFNN9RTU1T0dJTSLUKCzNVAxIqgDkoLyEksoC2H7r3tqMr/wCOUdTSzhqeqppCkkcbnEyAHtsbj1Rlh4PuvnxqNUPUz1O27nSUzM8tOVqUywQRtawMri1wSSOLkKv972m6PlXcpK4VHaEqorwoisHCBb9x397g8qoNvfzoB36d7/HFQUqxxRJMKpaSrXEK5Y5BXuOWb9pOV+Fce1xpuqyPYKYVBqRTxCoYcy4DPxa9/Y24v5/OrG+gqd46TpqmVJnQrOgsk0bvHIB8ZoQSOTwb+TqTtezRUylYlK5Nm7Fmdnc/1PI5LMfyTqfpaDi2kBrsDTEaBJpEaQGmvoH0tNfUTcN3hp0Z5ZERUXNrnkLcC+IuxFyBwPfQSzptedPULIivGwdHAZWU3BU+CD8HXROqOtB/UX1OpqdJu2slS8JxftITGsjcKsk37V5+L+CPOi8DXzpvmx1dFW1O2UffeGotaPFSZExyBDY2sDkCwtwpvqAw6q+odcdkhqUEcb1MrIZISxwQXsBlcrISrAm/GPFieKvq5pKJKHctvqp2E4VWWSZ5M3ChrMGJyuclZfYqLWvxfdDbhLM8m01dBCtPDCMlUlgh4YCVs2BdixPBDA/wbFey/Trb6WQSQ06iRTdWZnfE/KB2IU/nz+dBlW8/RavaeR4hEUdi65SBSMvUVYH3Ukr/AG0+t3vp9KR7gaWlpaw2oOvdjas2+ogj/wAx0ug45dGDqDf5K2/vrLvo71olI89JVt2lZ8kMhxwkAxdJCbYEgLa9uVPudbfqr3TpekqWynpoZW/1NGpbj5Ycn+51bRiW8bdfdRJQGbdBAI5pWYic3D8pkOGGNrADg3/0m2n9XfTWk3CTuvnFMVsXTG7L7dxGBBYeL8Hi17C2ieh22OFAkMaRoLWVFAHHAvbz/Jvqm3Xqvt1IpIKd6qoEfddVkijCRkgDJ5CBkb8L+R4vqoi7R9OoY5UmnmnrZowBG9Q+QS3N0T5/JLci/nnRBue7w04U1EscIY4qZHC3P4vyf/xoMoN+l3ZK6kyloaiCQhO2cXw9QQSG5/rHqKEA3WxsToUjWKv2OoapC/f0CmMyufXZGLIpYm5DXePzyw+dUaR1F1b9vVU9HFGslRUBinccpGqre+TqrMScSAFHx86r9o64asgrolQQVtMHjxDh1MpDrGY2sCbyLa1r3t86HV3ufddojWms9XDilUpyV2jF1cJLxzIFUsFa5BI/Blz/AE5lqp/uVx25HCRtThEdjFGVcFmU4LJmiWtfEKLm9xqCr6eoKKr6fnzWJamFJe9IQvdWUFnV3dhmS4sDc/K+RxK2LdW3fZJaV4ZWqIosQQpCs8ZHbtK1lDkWBBNxZjo8rOkaKSbvPSwtJfLMoLk3Bu1uGNwP3A+NWMu4RrIsbSRrI3KoXUM3/tQnI+D4Htqij6WpKpqPs7jHD/liIhXLl0sVbu8Y8rYekm/PjjXhQ9P7ftWLKnb7zrArMZJLGQ8IC1wiswufAJtcnjUreOpHWqSjpYkmqWjMrB5MEjjBAuxCsxLE8KB+dAvUdad6oqlVZ4ajbyxlp0KvG7DIFle12sqyBfz/ADfQajX1yQRvLKwSOMZOxvwB5uBz8cDnkaHJev47pGY5aaSoX/hXqo7RSMf23Mbkr5HpbFuR4voYSGKr2enpqWNF++Vg7Zc/dwqJT3fJIcwuC3sCh8HXlsdCzUxhqaStm3JAyRPMJGjjJ4R45GPZjCAIS1svTxlxoPKi/wAU3KpqIXrVppqGVbCIMqsGdwzEKQWsFXENcENY2vfWj771XTUkkKVEmDVD4xjFjc3A5IFlALKLn51SydCzNuJrfuzC3aSJuzGMpMQuRkMmS8leLLwAvvfRbPAjlSyqxVskJUHFvlbj0n8i2g9Dp76a/wA6YjQItp76bWZbl1NXy10VIbU9NVyOkbKrLOsULMrkM37TIEJBsbB1toNOOuLaCehN5aM1NLUSu5irWp4GkJdypRpFV3tzZUY3Pjxq8ouq4aiSqhpjnPTXVlcMi58gDK37c1xJ9rX8WJC7vrL+s9iSDdqKqdg0dRUNHMXVQgjaKONYnJ4ZSFkPIsbm+jHore56unc1EIhnimeGRVOS3TE3U3P+q3ki6n+3W673t7XgqJ6RrkXjlkhYXvxdWJsf58aCt6ZmePbHaliEuMk5pYwwUNF337YDHwLXI+QB86bqanranb0khd6KrQd1oldbFgCO2zlgLe/Jt7EHRHW1kVPEXdkihjAuTYKF4ChQP7AAfiw0M9RbnT7hT1FFGHed1FoGyppGGQIdTOougxyPB4BFtEF8ZOIytlYXt4vbm34ve34tqi3vpSiqaiOSdR3wuKWmeNmQE8Yo4LC5b/fQp0nVTVu2S0cDvRVVHeGykMxADBA0hF1BcMCyW/bxYG2qDbenE3DZJag5NucDu7zOzd0PEcguRN7dsWA8Bh+Doo+fdo6SYUFBSLJMI++8aukKqvCgu7Al5G483PIJOo3026sqdwWollSKOFZO3Eq3zUjlg5PDCxU5fN/4AF1HvgrIaPcqVwtYoFPVYS9pw7jGMkggYllkN7/tIBNhxddPQ7jt0sEAmpJC0wEtHEod1RiDJLLNbMEecnYj9o54Gg1H7lBx3EFvYsgP9wTcaWsw336HxzVEssUoRJGyxa5IJ5bnE8ZXI5PBGloNavpaWmI1ho5Om0+uQdA7DWf710/VUu7f4jTRtURSoEqIVKhwAEQ4BrX/AGI458qQbBgRoA1wfjVhGUbnVVEG9QVwp5ESoUxPThQ87RKqhpXiiysMsbc3/SHzbV/v8G0QVMNRVxCOepOS5LLYt6fVPEDgCCVuWHnnyLij+pFUlclQtL97LJRgZmBlECuGLEOuQZ2ADAsgNsRr1rmn3bZ46mGZRPAhzXtRszTRYlikhBaJyqhxjbll5HnVB/XbnT0Ud5Xip47kKOFuffFFF2a55xB+deNP1ClRTvLQmOqIOIUSYDLi4ZmUlbDnxyPGs53LqeOTbqLeG7slXSnsWVsEMzD1GYWJwIGXpIy7gXj2iK9TSV9TNtxkrlqI170kEasi1THMcC6heOfJVZjclrXIuNv3fcd0FWEn+ylpTikMS8vLd/8ANZyTa6GPg2yBNvbVNt20xV+zTVjgmvhleWaVuHJQ3xuLYr2scRwFZOANG9H0pVJutRVxvFBDLiChylLkBSzYgqqElfJJsQTbnUzavpxRQPI5QzSS37hmIYNkSTeIAR+Sf6eL8aKBavbjuxptxpkjqp4VRK2mZsAzLlfFj6SG9fFyLYG3kE/2bbHaojnNOtHFFE8aQApkXkKZM6xfphQIwFFyTe5twNEF1QAAAKPAFgP7Acar6LfEn7naJIjkaJiVIGa2viTwwB4uPfQR9r6Jo6aYzwwKkhvaxYhbizYITihI4JUDjjxxq6ZuLaFN267pYcrzCRxwUi9Zvex8ekWPyRqO/UDz1YpYD2SIRO7yR5MMsbIqMQoazgkte1jbRBk8oUFmICgXYkgAAeSSTYC3N9ZjtPX8q7rFFLWwVNPUDBeygRY5LnG1yW8qB6mOQkBHjUbqLcqqVKrbpsXmVVlR41x70IIZgUHvjzZfJjI5PldS1tNuG2RAYmqQoscaWMiyrZXVFX1Y43YWFuFPtbVBF1FtU1ArVm3lsEJeopGZmjkS+TtGDcxSDlvTwQDxxYk//wBQwfarVNIqQGMSZsRYK1rXI97kDjyfGqfauonloGlqIJY2WE55qP1LRnIogOViR4IF78a46P6dA2mnpapA94rSRsPGTF8TzcFbjn2K+1tARUdek0ayxMrxuLqym4I/H/f41TdQ9NNUVdDUo4Q0sjF75XaNgLqLe/HvxyfPg97BtUO2UKRNKBFEDeWUqguzFje5svLWAuf76rt7+pEEKg04atYqZGWmZWwiXhndhcKAeLeeD40FvH0rTrVmsCt3iLfuOIJXAsE8ZFeL/F/ckmyWEAkhQGbliAASRxybXPHHOgXqz6iKNugqqV2Ec8yxO+PriQZGSwN1EoCkC9x7i/B1xR1lRTzipVqkbWVUSfeuzvdjgrQKS0oF2QnO3k8WtoPX6rdMyzUc00VRUBo1z7QltGYwLSAIoFziS1ySTYj3toemZNz2dYqTbS0wVQWWOKGOOZLBrSMQXJA/at7hwCQda5LYBrgsADdQL3AHIC+9/Fve+sv+n3Tu5Un3CRRxxU0r5xfdkmRObAmGFv3FLAqWUXUfwQrpt0NdtC01Is61e3NE7xOBmwiBQkAXyxY3x8jACx4vY7fucNX2KpZXqt0BVY4nTEQsXUS3hjAVUVS5zkY+b3JsAXdKdHx0RmkLtNU1DZzzMACxJLWVF4Rbkmwvz7+ACFf+vx7n8/nQAcfSVYu8T1lN2KeKSyP3CZDIBiS4jjtiWIB5YEG599W+1fT6lgknl/UleoLGXuNdGzYsQYlAQj1Hgg+dezdf0AkEf3Khi+AbGTAv7gTY9skHz6rD51fldAAfUHqKrooGENDTmkQqod2Vlu3g/briEAfi7XFyD76quonqk2tdyj3ORZWVJCqpCkcjMVBUIi3Z18esvcJY2HjSNz2tKmCSB/2SoUbjmxHkfkGxH5A1jn05raKleqo6+GOSoilKxnstOWtdWWNArW9S38C+ZueNBrHR+6/c0NPNM8ayyRguFdLX8X4PF7XI9iSPbS1h24fSWtnlklp6PtQO7NFHLJGjqhY4hkLXU29jpaZKt9GW0tLT6w0Q0jptPoFpgLc6V9IaqMt6aE+yVNRDLTzzUsz92GWCNpfXc2DKv7SVxUg25QHkG4ldB9N7hTyVFkipqeobuqHbOSK4fAKg4zVSgOZt6PfnRRvvX9FSBhJUIXUH9KMh3P4CqfPPgke+rbba9J4o5YmyjkUOh8cH5HsR4I9iD8aoHelPpvBRZ/qSzmQYushHbI//AGF9BPtdr2HAtonpqRI1CRoqIPCooVRf4VQANBE/1QaSSWPbqOSu7IvJIrhEF7/s4LPfEgWHNuARYmJt31njmgnvCY6mOF5Y0LZJJgpPpfEG4CliCOQpIJ0Fx171ZWUaM8FIrwqFDTvItgzkAWjU5EKSAS1hyPbnUnonqlqyiWSRQs6kxzKPAdfccnhlKsP5PxrOehtoj3lKlq2eaWYFQB3GsoYH1CO+Nsh+22I8C3sugeoFoaiaKdwsLEoWJJUSISA3gmzAFf7rqjXg3I59/OhHoWPube9Pdo5EeWGQj9yuzMch+fV//E6LEOQBXm9iLe4I4P8Ay1Vbj086SmqppkhkawlSVbwy+AM7WZH8AOvk24N+SMylrl7MNFMgc007W+2V3mIVnuoUiwDG5yueAtxccmEdN9/Vmrps6Wsp2CTR1CNZ1ZThkAb2KXFx7Ee4B1eRdJyiplqY6gwPUKnfSOOOQgquJEc7qCF44JT8keLe2219DBUGkjmU1MjF5AWZ3ZwOe7JyAwUGykiwWwA0V40fTkn3Rq5yjTdsRIsQYIiXJJBb1MxJPJtYGwHvqwNNGrGTBFY/vkxRTb/1Pa9rfJ0Ibl1tWvXxUIhWiEzemZ2SVsLMboo/SDMUKgEtYkfOoks8rVo2ndCKqOb108wHbYHF8WcIQDYhlIINmxPN+CCperaXv9kVCGW2XpuRa2XDr6MrAm176oJ/qFMtOlXGlO0LvZYGkbvsobElbenLi+IU2uL31VfTZKYFqapjhWtpp5EUPYM4YWOFz6+A3twGUi19W2xdM1G3zSfbx080b8o7v23S3ADMEJItYEL5tfi9tAObpTCPc9vmqpp6mhq7MBUm+E1iAskYsgCM6EjEW9XwdWFJJFs++TIFtT1casEjRnKNe4HbQFsbq4sAeJF9hq//APt3BPFFFVPJIEd5WVDgjSysWYkAZAC5AGXgn3OijbtrgpUtDHHAiixKgL6VF/U55Nhc8n5OgAOm+jJr1dLLSj/C5ZSyCV8JEtcK0SKC1/SvLY3AU3N2Giba+hVhRInqameCIhooZGXFSpBXIqoaQKQCFY4i37dSKXrakmEn20y1LxqW7URvI1v/AC1bHL+xt+dBX/3P3CrdhQUHEDATJKcpDckABRjgAVIY8kEjwBorVSCef+ehPqz6jUu3yCKfulzYkJGTYEXF2YqtzbwCT/GhDfqkVO9TUlXTNU/pqtLEZhEi3QOz5X9TG7+oAkYWAP8AS1ds8ke2VO3Vs/dkihWqhdc3CEyFFjuRmcmBUekcSm3A4Il7n1xuOcFNJTJRmtZFhnWTuGNHZQ1weDKA6/6bE+PjqirKuGuqdqqamSVaqBzRzS2yyZGFiw/+QI+UFv3c+M2zVm6bZTQSUz09RCyETzvhwgK5KgDSFmULcEAXsQeNEdZ0AtU0EtfO80sK2HaAhQnLK/p/Uv45yHi4toALpjsvTNtu7VJpkpXv9uUSPIFi9+8wZmszMAEtdSDdgeNV6R7n2UXcUobEKrBgwiDsIsgxLZdoJfLn55vqsHUpatkoIqZxJDFeKeUFowwRCOR6wtmHqyuSPk31RbH9Q6hKieirIjNWrLaFYVVBKpBP7msqqFGYZucWHuNDtoFTAroyOoZXUqyn3UixBIt5B1GodupqOMCNIqeMkDjFAzHgAsbZEnjkk6D6zq2Wt7tDAZdu3BAWEcio5kUKTjFKDYE8HIC9uRcXIE6imTddlkqpSTX0S4M5Z7lYzl6kJxBaNjdrXLJ59tBsE27QxsVeaJGHlWdARfkXBN/BvpaGuk/qZSS0cL1FSkc+FpFLc5qSpb/5Wy/+WlocZGl+dPptOusNG0+mvpaBydZ79ZeppKWlSNOPuCyuwJBCKFuFI5BbMc/AI99aCdC/1G6TbcKMpEwWaNs472sxsVZGJBsGBPPsQNWEU3T/AE7tkezQyVEMPZaFZJZGS7ZvYMc1BcHI4gKeLADVX0TvNNJHNtVG1TIsizsk0gjQRI6WAC5ZMAx59IN3Jta9onQ3UFZt8TUVTttXKga6YRE2LcspJGDJf1Ag8En+03pT6fVf343JylKzzvIaYjIiF8slZ1Ng5ytiRx5NiAuqBP6cdRf4PXy09YOykgCSEg+iRCcGIFyVN2Fx5DK3jVr07sC1u9yVNKoO3pKZS5QqjFks6JkBlk5YW9hfxxfXazb4prd2KOS3A7iI9h+MgfcDgf8A415bjv8ATUqhZp4ofTdVZlBsAf2oObcew9v7aoCI/pNFDKWpamanUk8LywBFsRIGBx/Bv+bnRDtnSVJThe3AmSgDNxk3HuS3GXJ5AHm3jXGz9XRVE/YxlicjJO6mHcXzdQTfxc2IFwD8EaFV6kqauCR6WWp+7Eh7UEMSmJEuMROXULyPLM/nwtgQA0mqDrBI0Sh5hGxjU+7hSUH92sNYy/UG21dL26uWvFYy2lZmkdRKPUf08+2I8x+zFSOAMWFxrfTe6PPAO9h34yYqgR3KrMtsgLgexU8XAJIBNr6o5hMK6bKljqYnCyRzFYVdBwpjLstnxYEgE5Ae54AIHt3qf8Q29aiOqkaekRO6qM6qWHLSds852BcPzwrD8jx6s3WNqai3BMEqBIC2OIJcAtIHA82dSLn2kP8AqGjLZ9nK1E1QyJGZUWMRIQ1lUk5OQApduOACAB5Opm39IU0EhkigjjdrgkC/B8hQbhQfgW0UJ9ayLU0MddAzRtCwZCwwNiVuAW8lWCsCLg4ta9zqb0/R/eTwbhPKJWhTGJUheIKzC7Fi7HMjIj0+kHRdVbcGFnVXF7gOoPI8GzC1x7H202WgHDu1JSyztTUM0sgZjPLTwZes3YhpWOTH5Vb438a5g66ifb0ru3JZslaNFzKSLfJXawCjj9zW/cNVNXtldDUTRbfVxr3C1R25CuSZtyQHjYFcgblT48i/J62Ba2lqkpa9YJodwMpdogotII8nLYquWSqAbj4N7g3D037rCojgjqqeOM0pxLM1y+RJBQpcBfUMMueW9tVP1f2ATUq7jE8kigozI0jFOy6hfQg4S5K5W/1tr2pun62KCfbeyHjkb9OoLLgisVyLD91+AwXyGJ8ix0Q7D05PFQT000iVIMTJHEAEABDekysLm5ItcWW3F9ECnX81PNDQV23sq1PdRIkjwDkEGyNGD5RxjY+zMPB1a1OzVsG9zVFFTBopo17/AHGEcRkIuSj8lyCA2QXyXH51M+nHQctCi/cGld1DY4QgyKWIPNSbMQPULBf6vNgBoi6g6mhpDEr5NJO2EMUYBZ2uBxkQoF2HJI8jzqDnqDpKmrihnQ9yM/pyI7I6834dbG1+bH35Fjr06bpKdYzJSsZBKbtMZXlaQrdOZXJY4kFbXsObahbN1YKv7iFFkpquEcpOgYoWHocBTZ0vbwfj2IuC/TuielrKykqGnkkpleWGNZCscqsLue1cKzMGQgMSBkbgEX1QWbP9SKeaolgP+YtQ0UXaSWQSRggLJkq2ABJyN7Dgg2OqrfOu68Vn2ENLHBNJcwvPIGyVQ7Xst09eBUC5sTzqqFTFtu4Uu4wL2ttroFWUBfTGxAIuq3AN8W4//Vt76mbrtdXXQUFTTAvUQzymOdzGgNOJD2mkvYnMLGfQOQX8ZDQQestqrYqaDdHLpWQyq80XdLxqmWK4LkwRfGSqSP1W/tM6pmVptv3qiTuklIpY1IuVlBVVYg8OMjHz7lPYaOK3ZTV0vaq/SWN5Fp5HCkAkhMmGRW2OXAuR7akbLsFPRoUpoUiU8nG92twCzElmPPuT76ASr9sev3OiqUgmgSkyaSSeMxM/IKRop5fnK7ftAc838yqz6X0kk0k2U6LMQZ4Y5cYpTfL1oBexa5IBtc8W0XysFBLEKoBJJ8ADkk/gedAlR9TmFOaxKN5KASdvv95Fc84lhAy/ty49TA8+BoLyLoPbgLCip7fmMHzz5Yk6fWeb9uO+z1Dy0Bmajks8BjEYUxsoK8MLhrfuv/VlpaDZ9LS09tc2j6RGmvpDVCvp9LSB0C0gvOkDpjqwjPunN2qt3hnqIKp6UpIY4IVWMoLAMhnLozOXyF8SAAOAdClY/wDie2zVUsUcVfRSBZ3VAO6tsbNb44NjcXisLBrA3p+gZaapll2+rWmjmOUkLwCVchcjA5AgXZiBxbK3IFtTKXbKKkiameWF5JZO7L33iykmJBLGMmw5AsoFhb551QMbzXNWpRVVEjPUxSDIKpxQY5OruwCgZAAWPIY6vKPpGQTNUQTNRSSi80IVJ4y1z4LYgEElvcAk248kmFgBawHgDi34A9te1N76Ih9uOippWZmKrlNLI12Zmbl2IUefgKAAAABxqv6hjqXpy1HKqtiXHoDFwQCojZuFJseSDe41N6p2M1lOYe88QJ9WIU5ixsrXHC5EHj40D9CV8cFG7iJfuIpkhnNzlg8gVTz/AKS1sQALodUe22/UadqTOGkNTJTxhqtmftgHn9gC3diq5nEekfnUbrXrwS0u3TxmZaSokJqRE2MhCWBiyBBHOfgi4W9x7ddLTtSbxXQRRSVNNKykmFQyxSXuyyMSFXHORSCfZffjUnpX6fSR009NWrA1HI5kSC7PJG3AUiZcVUhQL2vfnxc3BtioKihrBMRJT0VQ6U60ry95xJJcIwGREYBHIzYgXFjxbQpI8h+dUG1dLwwGIl55uz/kiaUuI+LXRbAXAuATcgcAjVvJu8Ks6mVM407jxg5OIx7mNbv/ALe40FL1BsUUzwzyyGH7dicwwThh4MlwU9QBuD8j34sdp2SFH7wzklxxEskrysIzzZC5IVT5ONr/AJ0M/eUe9xTRqjq8VwhlXFkZuA4UMeMkAIPI8e+oWzQtWbRPRvMYJYP05WIPEaHKzBWBK4hkNj/R49tAetKjN6HRiODiym3tzY8fGgncOv6gyvT0dG5qQpZRP6booyYrGCCW8YjLkH+2h9Zo4VpN0poY4YM+wVjARp41yDySItlU+h/Tyb2JJsLW+5NPUTUNfRQNLKryI9vRG8CuVBLyftDqWIvz6vHGgO+nq2WWmhkni7Mzpd4+Ri3jweR4BseRex8ap/qLSH7Q1EVOs9TTkPAcSxQllyZVH7sQA2JuLqDbjRHRsxRTIoRyPUofOx+A4UZfzYf/AN0/U3WsNBJTpKspNQxVTGoYAgqORcE3LjhbnzoM9GzTTypVbWJWJpzFVS1DyxGWSQMCwd7EtHw114WyAXtbRnvPRsVRLTyyVEkFaiBO9A6o8gC2kAVhc+WsQLjPm44Ht1d1zHQVFLHKQVmZlcgszooAwYIoJKlzY/i9rm+hn6jqXjg3KGkdzTDPKV3iK2kuM6ewdgG9dwy8NzcaDQ6CgSKJII1/TRAig+r0qLC9/J+b++m3fd46WJpqh8I0F2JBPk2AAHJJJAAA1nHX3WuVPtsq9wUdU2dQsbYFgAt4jJkLclwRcXw88a8K3pWVTIkqtFt9WyRRUhn7jrO3MTKxySK7ryAzgBiCCLWAx2zroS1SUzUlXB3EZo3qIjHkyC5ULz/Tc3J88Eci5LfWDbNt0zRxz0FRuTVmQ/TkiYxCxCv3Zie2UHqHPxYqPbUG22tTdUlWd3pJImEkZ/ZE6qoXAFvLPyDa9sgSdASzxiRWRv2upU8+zAg/7E86yfpbo6TbppIqnb3ro73p5owkig++UMjhEY8ckXBvywI1qdVKVRmVDIVUkICqliPChmNgT8nQ10h1s1ZUVFNNT/b1EBB7ZfMlb4nI2AuDieOCHB/kQsNl2acRfqSmN2d37anIRh5GdYw3AIRWCccenji2loL3j61UsU8ka080oRivcEiqGK8GylSQLggfNr8aWhyn341bS02lfXNo5OlptPqhacabTkaBafTaV9EUnWn3H2M/2YJqClkCmzcsAxTn9wTIj8j5trGt06ZSDb6Pv0zRbhLUsAAXaSaMixLqxNiWZAB/0yOt+YayvqDpLdK3dXlVvtIoR24Je5chOQWjVDfJ7km+NgbX41oFexViQ0piaTOSjjC1FrkqwTMgX/dYekW/0+2pHSfVUVaHeEOApCkOADyLgixI+f8Al/F4nTXSS0OZ7skzyWzZrAGxJuF5NyWPLMx51Oyp6SO/6NNGWJ/ojUsfPxduB454Gqi6bm4+dDsnSVK1R9w0I7uQYnJgpceGZL4luAeR551YV272pmngjNUbXVIWQ5H8Ne1hbm1z+DoD6f603PcpElp6eGOk7ghlGSl14BaTNrHgNcWB5WxBvyGg7RvMc9yjEhJGiNwQQ6H1Czf7fI0E/T3f3apqaWeqmqXdu5C0kTxgKPIUSWcMQQ2OOICGxOoXT+zQ0G8/bSWkM6CSllkALB+cubAZmzi4F+F+devUNc8jUFZBGzVWTAxRqzlljdlPqA4UEMtyfEnPAOglU261e4R1EtJMImil7cMYCesCxLSuyk3YEkDhRb386reo9pbbKmi3MJGrA9vcezwuUguzge2WTewuQni40Rbf0rURTGppZFp+/wCqamqEMoV7k+l4nHIueAeL2vbgEO27WIY5O4/ekmcvK7KAHbFUACcgIqIqheeF5JJ1FZ/JuLHeGqqGJ6qCRRHK0XCM+IvZ2GNwFRrsbXFidEVH0xUDcZapHijhlAWSIr3DKuKh8hwqkkHm7WueDe2vPqvqGag7bpTxfa5KsjAkFb8m0agBfezc3I8c6MKf9t/IPIPyPa2qih2zo6ko3vTxFCb2BeRwmVg2CuxC5W5sLnx441Xt1ZLDuMFNUQLFHUZLE/cyJcXx5AAF/SuNrgsOdS+va6SOhneIkMABkvlVLqGI+LKTzoN6k6fppNljrqcBZ4ESQSg8lgypIHN+WDktc3N1AHB0B7u/UnaqYaSFBLVTqzqrPgqooPqdgrHnEgAKSbHxoT3Hcpd2SqpY3mpK2kBJjilVo5Wv6f1AoN7jEcgjMXvYgV+80X+NLTbhRMj1MCKJ6YyFRYlmKZcYktmtri6m/wDJft1FLJJAUpjt8EKucB2Q7SyIUULHFkgVAWa7i5OPHnQCEFKN72QsEDbhTgJmQO4Xi5UZ+bOjEC/Gd/fVz071k24dtAjyOKSdK2AgoomHbVLs4xUyHuLe/Abm2J1adLdE0VLI0kJMs4ZhJI0oZgzXyDJGQink8Fb86K1P/W/8/wA/nxoM56M+nVQlI1JuBgkpSS6wjJnRz4InGONuTwGvdvYnRNtHRkVOYz3KibtC0InmLrFxj+mgAAIUkAkGw4FtRutut329cxRyyxgqGlLBY1y+SuT3HjlQLm1zcXD9865lSujjqak/4dPEHWSiVoyqylhGzuQZLgo1wrC9jxwU0Gp1tYsUbSStgiAszNwFA8k/9+Toab6hUokWNhLC0ovA9RC8UUh/ps55AJtywHkfI0L/AP001T02sdMCZZQs8luWmdXOdyT6iQtwD5wUe+l1HvMW6bUIApNevbtTYP3FnUhX9LDhMcySeApFyNBGrNy3eqrp9vNTDSTRIZkMIkUSD0WXPlscWLXIvcG/4m9ZxybdW0G6McyAtPWlRbM42zC8eVDkDixjTx7T9y6HqpKmhqI544ZqamWOWb1Ss8gGLeiwVl5b1M3OfjjRPunTsNUkS1S97t82OSqz42LNGjYn3sDcC5HvoMm3L6M1E00ktHU0700js0Td1v2kk2uilTY3W4PNvbwFraqOgWNFSJAiKLKqKAoH4AFhpauC0rS0vbSvrk0WlpaWqEdOTpX0r6BX0r6bS86ITHVdvu6NTwtKkEtQw4EcVr+CbknwotyQCeRwdT7abI31pGfbT1PX7jTy1VMsEQiYoIHVpGkZVV2/UuuPDgABeTe58agz9RQzCl3E3EiE0wp2t2+84JyZzysYD5E2JsAPbVfSbjLs271NMj08dNUf8RGKh2RFvcriyhiCDkliOQg/GjXZug4oqMwShJ83Msnp9OZ8dsXuFUAAc3/521QL7duEm2VlRAn6wleN0EcbYCVmUuiqpIT9NjbnjFCRq06c2KrpNyrDDHEtDPMHIkexB5yaFI7+SzABrcY+LaKqGhSBBHEqxoP6V4H5v8n8nnUCn6qppJuzDIJpCC1o+VAUXOUn7QPAuL+RoLDfemKatVVqYlkCHJDdlKk+cWQhgDYXF7cD41PpaZIYxGirHEi+lVsqqo58ePySfm50HnqmoFHWVDwpE0JZI0DFzmhxJkYekgFh+3zY+2qqhnqpUp5qaWonyH/Ffc2ELi3rCIwvwcl/TBFh583C+3L6qUMQBR2qBchuwMggBAu5YqLEkWte/tqDvO71Tzy/qvS0yoppnSNXM8jgEKAwLMTc+hRxbm2qsT09LuuQx+2rqcMFCE2Nwy2iCk2JQcW4y/GiPfOnpp6imqaeREkgyssqsVYP5vb1BrcH3/i2ggbVuQ3GiME57c8jPTkFSLTopkQkeFb0XtwCUa3xrz+mHVvcpvs5nArKUtEyEkkohsGv4ON8PP8ASPnVrtHQEEUwqWeWWfJpH9RWMytldhD4Fu4wW5Ngfc31eUu0RQx4wxxwxjkhEVB48ta17D3Og6ihDcEXHggi4IPsQeCCNU1H9PqKJy0cLKpbMxdyQwlx4YwE4EjyLggWFhq726silTOGRJUvbJGVhf35U+de5b20EZ2ip4rntwQoLn9qIo/NrAef99Vsm+w1UFQlJMs0oiZcYXUOGZSAVyItyQQx4FvPGh36uTyRR0dQFLwQVSyTqBcEC2JYeLcOLngFh86h/UqiWok26ropFaqedUiZCLyREFsiRzimPJ9hIQfjQeX0T23tLVZxpHNEVgkAZy5ZSzEup9A843Hkof76eX/7/wD90E1GxVce9S1NIkYppkUVHdfFWcHlkVLvkAF5IAuW+b6NLaDmaFXVkdQyMCrKwuCpFiCPcEcaB9h+l0dNJWxtaWiqUVUQk5JZmYgm3lSbq/n+97m0koUEsQqrySSAAB5JJ4AHzqgm+olAKiKn+4V3msFKetAWNlDyLwCTx7297X0RGO8UOzU0NNNUEBFOAYFpCpdjcqg4UEsL+PTrrrfqmppEp5YI4pYHa0zyOVAU4lCDkLAgk5HK1hxqhrJ6jfIa+GJqeKGKTsokkbM7OnIdpMx27kcWU+9/cnz6Toot32s0tUi/dUoamyYeqJvEbC3/ALAp+e2fnRRN1b19TbcEMizSrIMlaJAVxN7HuMQhuBcAEm3PAOqeT6gTwTUrVUEUdHW27TK7GSItiV7xPpNw6sQo4BPJxII3sG+xVWzVG2VUgWpgV0jUhizdq7pgFHJRkKWH9IHzqyptnrNy2VKSemME0ZjCTTnAYoSA6oAZMhH6CCADe9/bQVPW/Tm8PX1DRVDCIveMLUCMBLDFcMhYqLA8ckE83vp9aLS7bVhFElXE7hQGb7QG5Ate5mBP82F/gafVqGc+BFfS0w041ydC0+udOTqhDT6Q0r6B76ROuba60RydPbTa5Y6qKLeBRUImr5o1VjbuS45OTwqqmRNvbhcRxc6rqXrx3aUGgqYVWmeeJ5lK9xoxcqQLgXBX+q/n5GrfqzZkqqOaFk7l0LIt8T3FGSYtY2OXHg+SPB1k+ydL9xaebbhuKTllLGdVWAIDaTJwAGXgiwvkOLfGha7Lu1dW0sU9HNVy1pc98SBRSAAn0WeyD0427dzzza4sUV/TaV8MNXSsIKlReN1BUXUlWRuBwGDLcj+bg217bf0D9q0go62emgkbIwhInxPg9t5ASnAA8Eiw820R7XtyQRJDCto41xUck2+Sfckkkn5J0A70XQTNRuKuIq8k0xkSRQLhyL8f6Tzb/bT0PRhgjaJKqVKY3JjPb9IPLBZiMkUjz72ubg86t996kpqJA9TMsQY2UG5YkWviqgsbXF7D30NL1uNx79FSRvHJJAWhmqEYRvE1lZwB6gCGOJIIPv8AGgI9xhaGmeSkijklSICJbhVIFsRmCDgF5AyANrXF76j9N9Sd2hFTUGKNkD/cCNgyxmMnIGxaxxs2NyfVbQh0FWg7bUDcHkkWk/4aencIUSNCuJxVQzWsbsWNgh1VNTQbbX1+3TOIaGvgLROSbRmzY+fg5L+cU50BdV9f1EdMtcaINRsAxKz3mWJjZXaMphY8GwY2uLkewv1YMqvb6pqqao22rlAdXYiNbsCEZFsuH/pIv+mwJOrjYaauh299vno3qPQ8MUySRdponBx7jFgyBb/6SbW4vbViv02jfbqWhmlcxwnOQR2Hcc5N+5gSqhna1rXB5/AUtfUxbNvIc2ho66Ih1AsqTRm2WKjgXt4H/it8a0iGZZEVlIKsoKkG4IIuCD7ggjUKk2GCMLaJWKrgHk/UfDk27kmTWuTxe2o+9dUQUrJG+ck0gvHBChkkZRe5CDwoseSR4Nr20FsLEWIBBFiDYgj3BB8j8aiUOxwQMWhghiZv3GOJEJ/llAPzxqv2/q+CeknqYMm7CuXjZSjq6KWxdb8E2+fn4NgrY6Ks3WhirIdwkiqzMwcZusSIpP6axJxwCjC4N7kE+NAcb71dT0hKSGRnCGVkijaRljHl3C8In5YjQ9vX1HjkjolopAprZuyJmS/ZCsge8bcF7yKADxzf41UJuf2G9VUlSwNHWjt9+2SLIllKSHkLiwdGU+Lg+BqdXdPUu5q9NSqkVNTDOKpgHC1TtdljscZFCBSxB4OPItojjqTcZ6GoghrH+/2+sbtMJo4w8b5L/UgAbkhhx7G1iL6ruj6akoK+r26qEPomSalkmC+4AUBm/rsyEW9w2ipelqmoenbcJ4ZVpn7qrDG69yUWCtMzm3tfFVAJPxq1r4aWkE9a0KBgpeWVYw0hAsPJ5+OAQPnRQ6nRtTRVs1Tt7QNFUG81POzrZ7k3R0U8AsxF/AYjngjvp36etT1MlXLVSGWZi80cN44mcsXI5uzxjIgA2PnnnUTrXqmppmoqxJ1G3SSR5qsXrMbKHJcte91D2C42/J51e7D1ulTUfbtBLTytEJ4hJh+pCfDDE+k25xPwfjVRZ7TsMFKtqeGOIfKLYn/3Obsf7nVbtO6zNuFZA81M8UYUxpGf1Vv/AOYP4Nm82ONreNZ+3UdVV7pKKeadZYaoIiKSIEpIywleceDchb383/gCbvnY27ctvq0cGnlSoZ5jb19wySeplHq4lUC/sF0HfVP1qNJVzU4pMhE+GTSFSbe+IU2B8j8W0tGc5q5MZEpaTF0Rv1ixkBKKSrkLa6m6/wAAaWiCTTg64B0+WuTo6vpa4y0lbQdjSvri+nB1R0DpX019K+ge+uSNOTrkaqOWXVdvPU1LSAGpnSK/KhiSxHi4UAkj+Bq1OqLqjp2OuppIHVcmUiNyBdH8qQfIGQF7eQTqoqK76mxxJHPJS1C0crWSp9BBHsxiBzVTa4ysSPA9tR03JK/dqikkkY08NOkkKRySIJDIEZpGaNgWsHGIvYDm1+dDXT/UBrNmm25qaaSpiT7dQkZZMgf0y8n7YypHORH7Ljzovovp3GIKMO8kdXSxBBPCwDX8lTkpDoLkAEeP51RRwUkhq67aKmV5qaSmM1PLM2TRDi13bmysff8A8sfJ1ZfSTqMz0MUDJIHgBjzwftsikY2lthf1AWvf030TbbsKRPJIWeaaUASSy4klB4QBVCqg/wBIA55N9V8nUM8e5pSPDGlK8f6UpcBi4W+Kpe3n04AX976Iibt9PxLUzTRVEkC1SduqjREYSj3ILH0MRwWsTybeTogXZafvGcQRd42HcKAtZRYWY3I4AHGh3ffqQkFUtGlNM9RIwSMuO3EzscQcj6mS/llH8afZ+qKg1cu31oijqGjMlPNCHwdSDchXJOSkE/8Awb45C93nqGmpFd55kTEXK5KXP4Ed8iT/ABqZttfHPDHNE2Ucih1PIuD8g+D7WOvnfcK2n+zNDURJHVwVLCSs4YsAzZ3I9cjewHj0g3Gty6T6qpa2I/aPdYrIVwwKi3p9HspsbW44OgvjoB+qEiUoir0iP3SMIEn9REKNnd2QHFiAzBQ3F25vxo6eYKCzEBRySTYAfJJ4A1wkisvBDKw9rMGH/QjQZLR7dUx1lRJtPcqaWcRq87yLYzhldnJf/MX9wewt+o630X0nQTUkshoKx6aGVsmhMMcqq3i8ZcjA245B9gb2Gi3j34AH9gB/0GgOP6nGrk+32ynaWflr1Fo4+2LWYWfJsiVAHHnVBjte1RwQCnS7ILk5+ouzEszPcWZmYknj312dyiz7RljEgUthkuQRfJxBuAP41nfUf1Aap2CaohUxS5rTzAH/ACySMyp82YWAP/qI9tQKugo9u3PbJUCpBPSsJr3IYGMjNiTyWyF/4/OguIvqfJWSfb0EBWbFpM6oWUwqmQYKhDXe629rEHm/E9aobzsjSMHiZ43LLG1gZIg1lN75RkhTifx8a8KDbiN5p6uKFxTz0AH7LLHYDFXtwpxCDH8/A1K6N6HkoaiQmVWp1Mhp4wDde8ULdy/myxqo8+SeL6AN3OSGXpaFFsJI0WfAeTjO0LuR8Euf7/xom6r2ir+8o6yiiMh+1an8qBGXVu27huMV7lz/AOy3uNXVH0tSbdFVTQwMwdS7x/vuq3btxqeALkm3Pt8DUzprqNaykWqCNChyBEn9OBsTlwCtvf8An40VUy/T4rUVEtPUtDHWC1UgiVsvOZicn9Mtk3sbZn8WJP8ADIu2kRiRo4wojVlDhcBitsgeQOL+dZF1j1IFqYNzpGrZEjms7SI4pynjGEmwAIDi3vl86K/qL1mIKekaN3FPVyDuSx3Din9LHtn+l2VvPkWIGiDtifz/AH0tZPX7LXPIWpBuy07WMYaqRTYgf0ySZgE3IDc2I02rxlLa6Dpr64vpX1xdXR0lOuctK+iO+L6QbTX0idA5Om019InVHeWlrkHSy0Q99cHz411fTFtWBle2TLt+8yfdh4hU5uk7TBY3YE2LRx2jAsbAPcgkH30aw9e0bypH3HjaX/KaWKSNJfb9N3ADc+Pm4tqn+ruwfdbc7Kt5Kc91PnEcSAf/AB5t/wCjVP1X1FS7rtCrGwaqYp2YR/mLNcKQF842yu3i3Ot9spm59btLVVcEdX9o1MQkKCASvPIAcvSVJKgjHFbGxuTqj6j22SqoGr3g+23WjZJZbXBaMWxcoT6RYX/mNholfoSaOqjraWeOOqMQSoEis0crYgO3pIYEkXNvcA8c3uIOlxIJTWMtQ82GYCskYWO+CIuV8QSScibk8/GgCurd7Xc6GiqqNWkropkYJGrMY2Iu6sB4TJAQT5t+Tq73Tp+s3Cekqiq7e9PkblhM5ZrcYrZMODwzX9R41M613mXbaLuUkNOEXyCQgUXUDCJbZnnnnj86vOna81FJTztYNLEshA8XI5t+L6AWqOhp13GSriFFJ3IlU/cRv6ZAAGkVEGJZiL3uPNvybrbqWCikklqKmL7mpxyZzHCCEFlWKK/Ci/uSTfk6IL21nXT1MtbuG8x1SBm9MShgCUh9YXAken+hrj3sdB19ad0eOmhiEUjxPKrTkXVGjB4jaUftLHnj4B0b7DtaUtNDCiCNVHCBy4DG7MA5F2FyeeL6BeiKZqrYDHUetVLmMtz6ImDr/IBVl/jjxoy6dre5T0zlsyY1d25tcoBxf2PkAeBqCyqYVdHRxdXUqw8elgQRxzyCRrO62pG37/CY4ZJEloRGI4VycCMnHEE82EK358E/GtAhYhAciG4ZixPJt4JHIF7cD2FuNVlbtUTSJUyTMDAP3KQgsCWN2Avjc8re3A/uFF0V0T26CeKrQZVkjSSx/wClT+1bjw45a48G3xqXQfTakQATZ1eACxfcNl20XkKgWwtfzfzx7atKbqulfMx1MTiMs8mDqbRqGNzb+nx+PA1Qx9XVj0y1aRQNATI1nkcP2FawkyAKjwfTY8aoNJJQqszkKi8liQAAPck8ADVTF1VTSI8sU8cqQqS4jOR4BY3A5PAFjYjg/wBgbqCaORoN0WokemlcxMrscYx3FICgD0AiNlP5K886ndQ7hBQV8dapvHUhYnVbkyKpX1onllxcceDh+dBBP1GnmELrPRRQTPi6JNapjjY45EyWVWUc3Ua8KKhek3Cr22Wd2g3CBuxLI+RzZWAJbxkTkpt59PyNWkW0SyPMq0kJjM9oJS7Rf8OwJ/y7ftXj02APwdXNH0igggWWVpBDGUCsbJYngWAyZQLgITY2H8aoFtk3wU+2zbZuEUiTxxyRRp23bvK+RTtlQQSHPB8cA+x1I6Q6WqZtvO37lTBYEuYpO6vcU3uAqjLwWb1XHBK2OtDiARUjUjEAKBcCwFrC3zY/8hzoP+ofV5pokjjftPObdwMt1UNGrFbixP6h59gjePICxo+lqyKNY03KfBBiuVNTOQo4ALstzYcc6Wsf32ClM7mPdZmU2N2EzksVGV3AsfVfS1WX0MukDpaWvM7OhphpaWtIcaV9LS0CGlfS0tAtI6WlqoR156WlqwkmZQQQRcHgg/Go9HSpEAkaKiKMVCgAAX8C2lpa0zL3J415wSkuQfH8DS0tBmu90KVVZvX3CiX7akHYy/8ADOGV0Hsbi9/Oiv6YyE7VR3N/0yP7B2A/20+louhMfI0MdS9NwSyRyshEklo5GR5Iy8ZIur9tlyH830tLQR/qPSrFtpiivHGGSMKhKjDLEr6SOCPI99FdNTrGiogxRFCqPhQLAf8AIaWloOwfOgP6u1Ddmliue3NVIkq/6182Pva/tpaWkCLu/TNMm5VeESoDQyGy3UXKFT6QQPA+Pz50/wBHJjJtDo5yVXlUA+ylASP4uzH++lpa3KKPZ6VW2CjiIOE1S3cFyMrFiOQbjlR4t41pm0dPU9MkawxKgAuDyxF/Nma7C9h76WlppqVkPJ0+m0tRl0TrLPr1CPtaZreoSsAfwUBI/wCYGlpaaNiT6VAf4TTelfD+VU/+I/vbS0tLXaOh/9k="/>
          <p:cNvSpPr>
            <a:spLocks noChangeAspect="1" noChangeArrowheads="1"/>
          </p:cNvSpPr>
          <p:nvPr/>
        </p:nvSpPr>
        <p:spPr bwMode="auto">
          <a:xfrm>
            <a:off x="63501" y="-904875"/>
            <a:ext cx="2466975" cy="1857375"/>
          </a:xfrm>
          <a:prstGeom prst="rect">
            <a:avLst/>
          </a:prstGeom>
          <a:noFill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6" name="Picture 4" descr="http://fogformuses.files.wordpress.com/2011/02/1252264263jvau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996952"/>
            <a:ext cx="3810000" cy="2867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Anselm’s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/>
              <a:t>God is </a:t>
            </a:r>
            <a:r>
              <a:rPr lang="en-GB" b="1" dirty="0"/>
              <a:t>“that than which nothing greater can be conceived”</a:t>
            </a:r>
          </a:p>
          <a:p>
            <a:pPr algn="ctr">
              <a:buNone/>
            </a:pPr>
            <a:r>
              <a:rPr lang="en-GB" dirty="0"/>
              <a:t>He said you can’t imagine anything greater than God. God is perfect in every way.</a:t>
            </a:r>
          </a:p>
          <a:p>
            <a:endParaRPr lang="en-GB" dirty="0"/>
          </a:p>
        </p:txBody>
      </p:sp>
      <p:pic>
        <p:nvPicPr>
          <p:cNvPr id="4" name="Picture 5" descr="mary-popp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9" y="3933056"/>
            <a:ext cx="2088232" cy="261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7545" y="4149081"/>
            <a:ext cx="2736304" cy="1569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r>
              <a:rPr lang="en-GB" sz="2400" b="1" dirty="0"/>
              <a:t>These observations demonstrate how heavily Anselm was influenced by Plato.</a:t>
            </a:r>
            <a:endParaRPr lang="en-GB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589</Words>
  <Application>Microsoft Office PowerPoint</Application>
  <PresentationFormat>On-screen Show (4:3)</PresentationFormat>
  <Paragraphs>76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In pairs, write a list of all the reasons people believe in God.</vt:lpstr>
      <vt:lpstr>The Ontological Argument</vt:lpstr>
      <vt:lpstr>Learning Outcome</vt:lpstr>
      <vt:lpstr>Key Terms</vt:lpstr>
      <vt:lpstr>Two types of statement:</vt:lpstr>
      <vt:lpstr>St Anselm of Canterbury (1033-1109)</vt:lpstr>
      <vt:lpstr>Anselm set out to prove the foolish atheist was wrong....</vt:lpstr>
      <vt:lpstr>How do we define God?</vt:lpstr>
      <vt:lpstr>Anselm’s definition</vt:lpstr>
      <vt:lpstr>Is something that is real better than something imaginary?</vt:lpstr>
      <vt:lpstr>PowerPoint Presentation</vt:lpstr>
      <vt:lpstr>Therefore Anselm says: </vt:lpstr>
      <vt:lpstr>PowerPoint Presentation</vt:lpstr>
      <vt:lpstr>Proslogion</vt:lpstr>
      <vt:lpstr>Have a look at the criticisms of the argument...</vt:lpstr>
      <vt:lpstr>How do these key terms apply to the Ontological Argument?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Ontological argument</dc:title>
  <dc:creator>Nicole</dc:creator>
  <cp:lastModifiedBy>NVeitch</cp:lastModifiedBy>
  <cp:revision>23</cp:revision>
  <dcterms:created xsi:type="dcterms:W3CDTF">2012-11-11T19:32:49Z</dcterms:created>
  <dcterms:modified xsi:type="dcterms:W3CDTF">2017-11-03T15:07:31Z</dcterms:modified>
</cp:coreProperties>
</file>