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61" r:id="rId6"/>
    <p:sldId id="262" r:id="rId7"/>
    <p:sldId id="263" r:id="rId8"/>
    <p:sldId id="264" r:id="rId9"/>
    <p:sldId id="265" r:id="rId10"/>
    <p:sldId id="266" r:id="rId11"/>
    <p:sldId id="267" r:id="rId12"/>
    <p:sldId id="268" r:id="rId13"/>
    <p:sldId id="270" r:id="rId14"/>
    <p:sldId id="269" r:id="rId15"/>
    <p:sldId id="274"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ABBF256-596F-4A3E-8C8A-6AE0056FD452}" type="datetimeFigureOut">
              <a:rPr lang="en-GB" smtClean="0"/>
              <a:pPr/>
              <a:t>29/03/2015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C6759-ED4D-4902-852F-9AA22200782F}" type="slidenum">
              <a:rPr lang="en-GB" smtClean="0"/>
              <a:pPr/>
              <a:t>‹#›</a:t>
            </a:fld>
            <a:endParaRPr lang="en-GB"/>
          </a:p>
        </p:txBody>
      </p:sp>
    </p:spTree>
    <p:extLst>
      <p:ext uri="{BB962C8B-B14F-4D97-AF65-F5344CB8AC3E}">
        <p14:creationId xmlns:p14="http://schemas.microsoft.com/office/powerpoint/2010/main" xmlns="" val="1432366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BBF256-596F-4A3E-8C8A-6AE0056FD452}" type="datetimeFigureOut">
              <a:rPr lang="en-GB" smtClean="0"/>
              <a:pPr/>
              <a:t>29/03/2015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C6759-ED4D-4902-852F-9AA22200782F}" type="slidenum">
              <a:rPr lang="en-GB" smtClean="0"/>
              <a:pPr/>
              <a:t>‹#›</a:t>
            </a:fld>
            <a:endParaRPr lang="en-GB"/>
          </a:p>
        </p:txBody>
      </p:sp>
    </p:spTree>
    <p:extLst>
      <p:ext uri="{BB962C8B-B14F-4D97-AF65-F5344CB8AC3E}">
        <p14:creationId xmlns:p14="http://schemas.microsoft.com/office/powerpoint/2010/main" xmlns="" val="1604056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BBF256-596F-4A3E-8C8A-6AE0056FD452}" type="datetimeFigureOut">
              <a:rPr lang="en-GB" smtClean="0"/>
              <a:pPr/>
              <a:t>29/03/2015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C6759-ED4D-4902-852F-9AA22200782F}" type="slidenum">
              <a:rPr lang="en-GB" smtClean="0"/>
              <a:pPr/>
              <a:t>‹#›</a:t>
            </a:fld>
            <a:endParaRPr lang="en-GB"/>
          </a:p>
        </p:txBody>
      </p:sp>
    </p:spTree>
    <p:extLst>
      <p:ext uri="{BB962C8B-B14F-4D97-AF65-F5344CB8AC3E}">
        <p14:creationId xmlns:p14="http://schemas.microsoft.com/office/powerpoint/2010/main" xmlns="" val="3795259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BBF256-596F-4A3E-8C8A-6AE0056FD452}" type="datetimeFigureOut">
              <a:rPr lang="en-GB" smtClean="0"/>
              <a:pPr/>
              <a:t>29/03/2015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C6759-ED4D-4902-852F-9AA22200782F}" type="slidenum">
              <a:rPr lang="en-GB" smtClean="0"/>
              <a:pPr/>
              <a:t>‹#›</a:t>
            </a:fld>
            <a:endParaRPr lang="en-GB"/>
          </a:p>
        </p:txBody>
      </p:sp>
    </p:spTree>
    <p:extLst>
      <p:ext uri="{BB962C8B-B14F-4D97-AF65-F5344CB8AC3E}">
        <p14:creationId xmlns:p14="http://schemas.microsoft.com/office/powerpoint/2010/main" xmlns="" val="2696392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BBF256-596F-4A3E-8C8A-6AE0056FD452}" type="datetimeFigureOut">
              <a:rPr lang="en-GB" smtClean="0"/>
              <a:pPr/>
              <a:t>29/03/2015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C6759-ED4D-4902-852F-9AA22200782F}" type="slidenum">
              <a:rPr lang="en-GB" smtClean="0"/>
              <a:pPr/>
              <a:t>‹#›</a:t>
            </a:fld>
            <a:endParaRPr lang="en-GB"/>
          </a:p>
        </p:txBody>
      </p:sp>
    </p:spTree>
    <p:extLst>
      <p:ext uri="{BB962C8B-B14F-4D97-AF65-F5344CB8AC3E}">
        <p14:creationId xmlns:p14="http://schemas.microsoft.com/office/powerpoint/2010/main" xmlns="" val="347482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ABBF256-596F-4A3E-8C8A-6AE0056FD452}" type="datetimeFigureOut">
              <a:rPr lang="en-GB" smtClean="0"/>
              <a:pPr/>
              <a:t>29/03/2015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4C6759-ED4D-4902-852F-9AA22200782F}" type="slidenum">
              <a:rPr lang="en-GB" smtClean="0"/>
              <a:pPr/>
              <a:t>‹#›</a:t>
            </a:fld>
            <a:endParaRPr lang="en-GB"/>
          </a:p>
        </p:txBody>
      </p:sp>
    </p:spTree>
    <p:extLst>
      <p:ext uri="{BB962C8B-B14F-4D97-AF65-F5344CB8AC3E}">
        <p14:creationId xmlns:p14="http://schemas.microsoft.com/office/powerpoint/2010/main" xmlns="" val="3873702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ABBF256-596F-4A3E-8C8A-6AE0056FD452}" type="datetimeFigureOut">
              <a:rPr lang="en-GB" smtClean="0"/>
              <a:pPr/>
              <a:t>29/03/2015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4C6759-ED4D-4902-852F-9AA22200782F}" type="slidenum">
              <a:rPr lang="en-GB" smtClean="0"/>
              <a:pPr/>
              <a:t>‹#›</a:t>
            </a:fld>
            <a:endParaRPr lang="en-GB"/>
          </a:p>
        </p:txBody>
      </p:sp>
    </p:spTree>
    <p:extLst>
      <p:ext uri="{BB962C8B-B14F-4D97-AF65-F5344CB8AC3E}">
        <p14:creationId xmlns:p14="http://schemas.microsoft.com/office/powerpoint/2010/main" xmlns="" val="278743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ABBF256-596F-4A3E-8C8A-6AE0056FD452}" type="datetimeFigureOut">
              <a:rPr lang="en-GB" smtClean="0"/>
              <a:pPr/>
              <a:t>29/03/2015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4C6759-ED4D-4902-852F-9AA22200782F}" type="slidenum">
              <a:rPr lang="en-GB" smtClean="0"/>
              <a:pPr/>
              <a:t>‹#›</a:t>
            </a:fld>
            <a:endParaRPr lang="en-GB"/>
          </a:p>
        </p:txBody>
      </p:sp>
    </p:spTree>
    <p:extLst>
      <p:ext uri="{BB962C8B-B14F-4D97-AF65-F5344CB8AC3E}">
        <p14:creationId xmlns:p14="http://schemas.microsoft.com/office/powerpoint/2010/main" xmlns="" val="1710600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BF256-596F-4A3E-8C8A-6AE0056FD452}" type="datetimeFigureOut">
              <a:rPr lang="en-GB" smtClean="0"/>
              <a:pPr/>
              <a:t>29/03/2015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4C6759-ED4D-4902-852F-9AA22200782F}" type="slidenum">
              <a:rPr lang="en-GB" smtClean="0"/>
              <a:pPr/>
              <a:t>‹#›</a:t>
            </a:fld>
            <a:endParaRPr lang="en-GB"/>
          </a:p>
        </p:txBody>
      </p:sp>
    </p:spTree>
    <p:extLst>
      <p:ext uri="{BB962C8B-B14F-4D97-AF65-F5344CB8AC3E}">
        <p14:creationId xmlns:p14="http://schemas.microsoft.com/office/powerpoint/2010/main" xmlns="" val="2430147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BF256-596F-4A3E-8C8A-6AE0056FD452}" type="datetimeFigureOut">
              <a:rPr lang="en-GB" smtClean="0"/>
              <a:pPr/>
              <a:t>29/03/2015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4C6759-ED4D-4902-852F-9AA22200782F}" type="slidenum">
              <a:rPr lang="en-GB" smtClean="0"/>
              <a:pPr/>
              <a:t>‹#›</a:t>
            </a:fld>
            <a:endParaRPr lang="en-GB"/>
          </a:p>
        </p:txBody>
      </p:sp>
    </p:spTree>
    <p:extLst>
      <p:ext uri="{BB962C8B-B14F-4D97-AF65-F5344CB8AC3E}">
        <p14:creationId xmlns:p14="http://schemas.microsoft.com/office/powerpoint/2010/main" xmlns="" val="3527807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BF256-596F-4A3E-8C8A-6AE0056FD452}" type="datetimeFigureOut">
              <a:rPr lang="en-GB" smtClean="0"/>
              <a:pPr/>
              <a:t>29/03/2015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4C6759-ED4D-4902-852F-9AA22200782F}" type="slidenum">
              <a:rPr lang="en-GB" smtClean="0"/>
              <a:pPr/>
              <a:t>‹#›</a:t>
            </a:fld>
            <a:endParaRPr lang="en-GB"/>
          </a:p>
        </p:txBody>
      </p:sp>
    </p:spTree>
    <p:extLst>
      <p:ext uri="{BB962C8B-B14F-4D97-AF65-F5344CB8AC3E}">
        <p14:creationId xmlns:p14="http://schemas.microsoft.com/office/powerpoint/2010/main" xmlns="" val="1516141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BF256-596F-4A3E-8C8A-6AE0056FD452}" type="datetimeFigureOut">
              <a:rPr lang="en-GB" smtClean="0"/>
              <a:pPr/>
              <a:t>29/03/2015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C6759-ED4D-4902-852F-9AA22200782F}" type="slidenum">
              <a:rPr lang="en-GB" smtClean="0"/>
              <a:pPr/>
              <a:t>‹#›</a:t>
            </a:fld>
            <a:endParaRPr lang="en-GB"/>
          </a:p>
        </p:txBody>
      </p:sp>
    </p:spTree>
    <p:extLst>
      <p:ext uri="{BB962C8B-B14F-4D97-AF65-F5344CB8AC3E}">
        <p14:creationId xmlns:p14="http://schemas.microsoft.com/office/powerpoint/2010/main" xmlns="" val="231499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19256" cy="1498178"/>
          </a:xfrm>
        </p:spPr>
        <p:style>
          <a:lnRef idx="1">
            <a:schemeClr val="accent2"/>
          </a:lnRef>
          <a:fillRef idx="2">
            <a:schemeClr val="accent2"/>
          </a:fillRef>
          <a:effectRef idx="1">
            <a:schemeClr val="accent2"/>
          </a:effectRef>
          <a:fontRef idx="minor">
            <a:schemeClr val="dk1"/>
          </a:fontRef>
        </p:style>
        <p:txBody>
          <a:bodyPr>
            <a:noAutofit/>
          </a:bodyPr>
          <a:lstStyle/>
          <a:p>
            <a:pPr eaLnBrk="1" hangingPunct="1">
              <a:defRPr/>
            </a:pPr>
            <a:r>
              <a:rPr lang="en-GB" sz="3200" dirty="0" smtClean="0">
                <a:latin typeface="+mn-lt"/>
              </a:rPr>
              <a:t>Science can offer us explanations of things that are within the universe, but does the universe </a:t>
            </a:r>
            <a:r>
              <a:rPr lang="en-GB" sz="3200" i="1" dirty="0" smtClean="0">
                <a:latin typeface="+mn-lt"/>
              </a:rPr>
              <a:t>as a whole</a:t>
            </a:r>
            <a:r>
              <a:rPr lang="en-GB" sz="3200" dirty="0" smtClean="0">
                <a:latin typeface="+mn-lt"/>
              </a:rPr>
              <a:t> have an explanation?</a:t>
            </a:r>
          </a:p>
        </p:txBody>
      </p:sp>
      <p:pic>
        <p:nvPicPr>
          <p:cNvPr id="4099" name="Picture 3" descr="GMOSNGC62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68538" y="2205038"/>
            <a:ext cx="4567237" cy="4271962"/>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extBox 3"/>
          <p:cNvSpPr txBox="1"/>
          <p:nvPr/>
        </p:nvSpPr>
        <p:spPr>
          <a:xfrm>
            <a:off x="7236296" y="3140968"/>
            <a:ext cx="1584176" cy="138499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2800" dirty="0" smtClean="0"/>
              <a:t>Think, pair, share</a:t>
            </a:r>
            <a:endParaRPr lang="en-GB" sz="2800" dirty="0"/>
          </a:p>
        </p:txBody>
      </p:sp>
    </p:spTree>
    <p:extLst>
      <p:ext uri="{BB962C8B-B14F-4D97-AF65-F5344CB8AC3E}">
        <p14:creationId xmlns:p14="http://schemas.microsoft.com/office/powerpoint/2010/main" xmlns="" val="222974658"/>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800" decel="100000"/>
                                        <p:tgtEl>
                                          <p:spTgt spid="20482"/>
                                        </p:tgtEl>
                                      </p:cBhvr>
                                    </p:animEffect>
                                    <p:anim calcmode="lin" valueType="num">
                                      <p:cBhvr>
                                        <p:cTn id="8" dur="800" decel="100000" fill="hold"/>
                                        <p:tgtEl>
                                          <p:spTgt spid="20482"/>
                                        </p:tgtEl>
                                        <p:attrNameLst>
                                          <p:attrName>style.rotation</p:attrName>
                                        </p:attrNameLst>
                                      </p:cBhvr>
                                      <p:tavLst>
                                        <p:tav tm="0">
                                          <p:val>
                                            <p:fltVal val="-90"/>
                                          </p:val>
                                        </p:tav>
                                        <p:tav tm="100000">
                                          <p:val>
                                            <p:fltVal val="0"/>
                                          </p:val>
                                        </p:tav>
                                      </p:tavLst>
                                    </p:anim>
                                    <p:anim calcmode="lin" valueType="num">
                                      <p:cBhvr>
                                        <p:cTn id="9" dur="800" decel="100000" fill="hold"/>
                                        <p:tgtEl>
                                          <p:spTgt spid="20482"/>
                                        </p:tgtEl>
                                        <p:attrNameLst>
                                          <p:attrName>ppt_x</p:attrName>
                                        </p:attrNameLst>
                                      </p:cBhvr>
                                      <p:tavLst>
                                        <p:tav tm="0">
                                          <p:val>
                                            <p:strVal val="#ppt_x+0.4"/>
                                          </p:val>
                                        </p:tav>
                                        <p:tav tm="100000">
                                          <p:val>
                                            <p:strVal val="#ppt_x-0.05"/>
                                          </p:val>
                                        </p:tav>
                                      </p:tavLst>
                                    </p:anim>
                                    <p:anim calcmode="lin" valueType="num">
                                      <p:cBhvr>
                                        <p:cTn id="10" dur="800" decel="100000" fill="hold"/>
                                        <p:tgtEl>
                                          <p:spTgt spid="204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4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48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a:xfrm>
            <a:off x="539552" y="260648"/>
            <a:ext cx="8352928" cy="1110952"/>
          </a:xfrm>
        </p:spPr>
        <p:style>
          <a:lnRef idx="2">
            <a:schemeClr val="accent1"/>
          </a:lnRef>
          <a:fillRef idx="1">
            <a:schemeClr val="lt1"/>
          </a:fillRef>
          <a:effectRef idx="0">
            <a:schemeClr val="accent1"/>
          </a:effectRef>
          <a:fontRef idx="minor">
            <a:schemeClr val="dk1"/>
          </a:fontRef>
        </p:style>
        <p:txBody>
          <a:bodyPr anchorCtr="0"/>
          <a:lstStyle/>
          <a:p>
            <a:pPr eaLnBrk="1" hangingPunct="1">
              <a:defRPr/>
            </a:pPr>
            <a:r>
              <a:rPr lang="en-GB" sz="3600" dirty="0" smtClean="0"/>
              <a:t>The 3rd Way: Argument from Contingency</a:t>
            </a:r>
          </a:p>
        </p:txBody>
      </p:sp>
      <p:sp>
        <p:nvSpPr>
          <p:cNvPr id="3079" name="Rectangle 7"/>
          <p:cNvSpPr>
            <a:spLocks noGrp="1" noChangeArrowheads="1"/>
          </p:cNvSpPr>
          <p:nvPr>
            <p:ph type="body" idx="1"/>
          </p:nvPr>
        </p:nvSpPr>
        <p:spPr>
          <a:xfrm>
            <a:off x="457200" y="1341438"/>
            <a:ext cx="8229600" cy="4789487"/>
          </a:xfrm>
        </p:spPr>
        <p:txBody>
          <a:bodyPr/>
          <a:lstStyle/>
          <a:p>
            <a:pPr eaLnBrk="1" hangingPunct="1">
              <a:lnSpc>
                <a:spcPct val="90000"/>
              </a:lnSpc>
              <a:defRPr/>
            </a:pPr>
            <a:r>
              <a:rPr lang="en-GB" sz="2400" dirty="0" smtClean="0"/>
              <a:t>Ordinary things start to exist and later stop existing (in other words, they are finite, or contingent – </a:t>
            </a:r>
            <a:r>
              <a:rPr lang="en-GB" sz="2400" smtClean="0"/>
              <a:t>would </a:t>
            </a:r>
            <a:r>
              <a:rPr lang="en-GB" sz="2400" smtClean="0"/>
              <a:t>not last </a:t>
            </a:r>
            <a:r>
              <a:rPr lang="en-GB" sz="2400" dirty="0" smtClean="0"/>
              <a:t>for ever and reliant on other things for existence)</a:t>
            </a:r>
          </a:p>
          <a:p>
            <a:pPr eaLnBrk="1" hangingPunct="1">
              <a:lnSpc>
                <a:spcPct val="90000"/>
              </a:lnSpc>
              <a:defRPr/>
            </a:pPr>
            <a:endParaRPr lang="en-GB" sz="2400" dirty="0" smtClean="0"/>
          </a:p>
          <a:p>
            <a:pPr eaLnBrk="1" hangingPunct="1">
              <a:lnSpc>
                <a:spcPct val="90000"/>
              </a:lnSpc>
              <a:defRPr/>
            </a:pPr>
            <a:r>
              <a:rPr lang="en-GB" sz="2400" dirty="0" smtClean="0"/>
              <a:t>Therefore at some time none of them were in existence.</a:t>
            </a:r>
          </a:p>
          <a:p>
            <a:pPr eaLnBrk="1" hangingPunct="1">
              <a:lnSpc>
                <a:spcPct val="90000"/>
              </a:lnSpc>
              <a:buFont typeface="Wingdings" pitchFamily="2" charset="2"/>
              <a:buNone/>
              <a:defRPr/>
            </a:pPr>
            <a:endParaRPr lang="en-GB" sz="2400" dirty="0" smtClean="0"/>
          </a:p>
          <a:p>
            <a:pPr eaLnBrk="1" hangingPunct="1">
              <a:lnSpc>
                <a:spcPct val="90000"/>
              </a:lnSpc>
              <a:defRPr/>
            </a:pPr>
            <a:r>
              <a:rPr lang="en-GB" sz="2400" dirty="0" smtClean="0"/>
              <a:t>But something only comes into existence by being caused by something else that already exists.</a:t>
            </a:r>
          </a:p>
          <a:p>
            <a:pPr eaLnBrk="1" hangingPunct="1">
              <a:lnSpc>
                <a:spcPct val="90000"/>
              </a:lnSpc>
              <a:buFont typeface="Wingdings" pitchFamily="2" charset="2"/>
              <a:buNone/>
              <a:defRPr/>
            </a:pPr>
            <a:endParaRPr lang="en-GB" sz="2400" dirty="0" smtClean="0"/>
          </a:p>
          <a:p>
            <a:pPr eaLnBrk="1" hangingPunct="1">
              <a:lnSpc>
                <a:spcPct val="90000"/>
              </a:lnSpc>
              <a:defRPr/>
            </a:pPr>
            <a:r>
              <a:rPr lang="en-GB" sz="2400" dirty="0" smtClean="0"/>
              <a:t>Therefore there must be a being whose existence is necessary and therefore not limited by time.  That being is what people understand by ‘God’.</a:t>
            </a:r>
          </a:p>
        </p:txBody>
      </p:sp>
    </p:spTree>
    <p:extLst>
      <p:ext uri="{BB962C8B-B14F-4D97-AF65-F5344CB8AC3E}">
        <p14:creationId xmlns:p14="http://schemas.microsoft.com/office/powerpoint/2010/main" xmlns="" val="16677869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1000"/>
                                        <p:tgtEl>
                                          <p:spTgt spid="3079">
                                            <p:txEl>
                                              <p:pRg st="0" end="0"/>
                                            </p:txEl>
                                          </p:spTgt>
                                        </p:tgtEl>
                                      </p:cBhvr>
                                    </p:animEffect>
                                    <p:anim calcmode="lin" valueType="num">
                                      <p:cBhvr>
                                        <p:cTn id="8" dur="1000" fill="hold"/>
                                        <p:tgtEl>
                                          <p:spTgt spid="30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9">
                                            <p:txEl>
                                              <p:pRg st="2" end="2"/>
                                            </p:txEl>
                                          </p:spTgt>
                                        </p:tgtEl>
                                        <p:attrNameLst>
                                          <p:attrName>style.visibility</p:attrName>
                                        </p:attrNameLst>
                                      </p:cBhvr>
                                      <p:to>
                                        <p:strVal val="visible"/>
                                      </p:to>
                                    </p:set>
                                    <p:animEffect transition="in" filter="fade">
                                      <p:cBhvr>
                                        <p:cTn id="14" dur="1000"/>
                                        <p:tgtEl>
                                          <p:spTgt spid="3079">
                                            <p:txEl>
                                              <p:pRg st="2" end="2"/>
                                            </p:txEl>
                                          </p:spTgt>
                                        </p:tgtEl>
                                      </p:cBhvr>
                                    </p:animEffect>
                                    <p:anim calcmode="lin" valueType="num">
                                      <p:cBhvr>
                                        <p:cTn id="15" dur="1000" fill="hold"/>
                                        <p:tgtEl>
                                          <p:spTgt spid="307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0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9">
                                            <p:txEl>
                                              <p:pRg st="4" end="4"/>
                                            </p:txEl>
                                          </p:spTgt>
                                        </p:tgtEl>
                                        <p:attrNameLst>
                                          <p:attrName>style.visibility</p:attrName>
                                        </p:attrNameLst>
                                      </p:cBhvr>
                                      <p:to>
                                        <p:strVal val="visible"/>
                                      </p:to>
                                    </p:set>
                                    <p:animEffect transition="in" filter="fade">
                                      <p:cBhvr>
                                        <p:cTn id="21" dur="1000"/>
                                        <p:tgtEl>
                                          <p:spTgt spid="3079">
                                            <p:txEl>
                                              <p:pRg st="4" end="4"/>
                                            </p:txEl>
                                          </p:spTgt>
                                        </p:tgtEl>
                                      </p:cBhvr>
                                    </p:animEffect>
                                    <p:anim calcmode="lin" valueType="num">
                                      <p:cBhvr>
                                        <p:cTn id="22" dur="1000" fill="hold"/>
                                        <p:tgtEl>
                                          <p:spTgt spid="307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07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79">
                                            <p:txEl>
                                              <p:pRg st="6" end="6"/>
                                            </p:txEl>
                                          </p:spTgt>
                                        </p:tgtEl>
                                        <p:attrNameLst>
                                          <p:attrName>style.visibility</p:attrName>
                                        </p:attrNameLst>
                                      </p:cBhvr>
                                      <p:to>
                                        <p:strVal val="visible"/>
                                      </p:to>
                                    </p:set>
                                    <p:animEffect transition="in" filter="fade">
                                      <p:cBhvr>
                                        <p:cTn id="28" dur="1000"/>
                                        <p:tgtEl>
                                          <p:spTgt spid="3079">
                                            <p:txEl>
                                              <p:pRg st="6" end="6"/>
                                            </p:txEl>
                                          </p:spTgt>
                                        </p:tgtEl>
                                      </p:cBhvr>
                                    </p:animEffect>
                                    <p:anim calcmode="lin" valueType="num">
                                      <p:cBhvr>
                                        <p:cTn id="29" dur="1000" fill="hold"/>
                                        <p:tgtEl>
                                          <p:spTgt spid="307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07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GB" sz="4000" dirty="0" smtClean="0">
                <a:latin typeface="Calibri" pitchFamily="34" charset="0"/>
                <a:cs typeface="Calibri" pitchFamily="34" charset="0"/>
              </a:rPr>
              <a:t>In other words…</a:t>
            </a:r>
          </a:p>
        </p:txBody>
      </p:sp>
      <p:sp>
        <p:nvSpPr>
          <p:cNvPr id="31747"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GB" sz="2400" dirty="0" smtClean="0">
                <a:latin typeface="Calibri" pitchFamily="34" charset="0"/>
                <a:cs typeface="Calibri" pitchFamily="34" charset="0"/>
              </a:rPr>
              <a:t>	Ordinary things once didn’t exist and will one day stop existing.  At some point they have not/will not exist.</a:t>
            </a:r>
          </a:p>
          <a:p>
            <a:pPr eaLnBrk="1" hangingPunct="1">
              <a:lnSpc>
                <a:spcPct val="90000"/>
              </a:lnSpc>
              <a:buFont typeface="Wingdings" pitchFamily="2" charset="2"/>
              <a:buNone/>
              <a:defRPr/>
            </a:pPr>
            <a:r>
              <a:rPr lang="en-GB" sz="2400" dirty="0" smtClean="0">
                <a:latin typeface="Calibri" pitchFamily="34" charset="0"/>
                <a:cs typeface="Calibri" pitchFamily="34" charset="0"/>
              </a:rPr>
              <a:t>	Something that exists has to cause all of these things to exist.</a:t>
            </a:r>
          </a:p>
          <a:p>
            <a:pPr eaLnBrk="1" hangingPunct="1">
              <a:lnSpc>
                <a:spcPct val="90000"/>
              </a:lnSpc>
              <a:buFont typeface="Wingdings" pitchFamily="2" charset="2"/>
              <a:buNone/>
              <a:defRPr/>
            </a:pPr>
            <a:endParaRPr lang="en-GB" sz="2400" dirty="0" smtClean="0">
              <a:latin typeface="Calibri" pitchFamily="34" charset="0"/>
              <a:cs typeface="Calibri" pitchFamily="34" charset="0"/>
            </a:endParaRPr>
          </a:p>
          <a:p>
            <a:pPr algn="ctr" eaLnBrk="1" hangingPunct="1">
              <a:lnSpc>
                <a:spcPct val="90000"/>
              </a:lnSpc>
              <a:buFont typeface="Wingdings" pitchFamily="2" charset="2"/>
              <a:buNone/>
              <a:defRPr/>
            </a:pPr>
            <a:r>
              <a:rPr lang="en-GB" sz="2400" b="1" u="sng" dirty="0" smtClean="0">
                <a:latin typeface="Calibri" pitchFamily="34" charset="0"/>
                <a:cs typeface="Calibri" pitchFamily="34" charset="0"/>
              </a:rPr>
              <a:t>THEREFORE</a:t>
            </a:r>
          </a:p>
          <a:p>
            <a:pPr algn="ctr" eaLnBrk="1" hangingPunct="1">
              <a:lnSpc>
                <a:spcPct val="90000"/>
              </a:lnSpc>
              <a:buFont typeface="Wingdings" pitchFamily="2" charset="2"/>
              <a:buNone/>
              <a:defRPr/>
            </a:pPr>
            <a:endParaRPr lang="en-GB" sz="2400" b="1" u="sng" dirty="0" smtClean="0">
              <a:latin typeface="Calibri" pitchFamily="34" charset="0"/>
              <a:cs typeface="Calibri" pitchFamily="34" charset="0"/>
            </a:endParaRPr>
          </a:p>
          <a:p>
            <a:pPr eaLnBrk="1" hangingPunct="1">
              <a:lnSpc>
                <a:spcPct val="90000"/>
              </a:lnSpc>
              <a:buFont typeface="Wingdings" pitchFamily="2" charset="2"/>
              <a:buNone/>
              <a:defRPr/>
            </a:pPr>
            <a:r>
              <a:rPr lang="en-GB" sz="2400" dirty="0" smtClean="0">
                <a:latin typeface="Calibri" pitchFamily="34" charset="0"/>
                <a:cs typeface="Calibri" pitchFamily="34" charset="0"/>
              </a:rPr>
              <a:t>	there must be a something or someone who started the whole thing off.  Something or someone who does not need to ‘exist’ and who is not limited by time. That being is what people understand by ‘God’.</a:t>
            </a:r>
          </a:p>
          <a:p>
            <a:pPr eaLnBrk="1" hangingPunct="1">
              <a:lnSpc>
                <a:spcPct val="90000"/>
              </a:lnSpc>
              <a:buFont typeface="Wingdings" pitchFamily="2" charset="2"/>
              <a:buNone/>
              <a:defRPr/>
            </a:pPr>
            <a:endParaRPr lang="en-GB" sz="2400" dirty="0" smtClean="0">
              <a:latin typeface="Comic Sans MS" pitchFamily="66" charset="0"/>
            </a:endParaRPr>
          </a:p>
          <a:p>
            <a:pPr algn="ctr" eaLnBrk="1" hangingPunct="1">
              <a:lnSpc>
                <a:spcPct val="90000"/>
              </a:lnSpc>
              <a:buFont typeface="Wingdings" pitchFamily="2" charset="2"/>
              <a:buNone/>
              <a:defRPr/>
            </a:pPr>
            <a:endParaRPr lang="en-GB" sz="2400" b="1" u="sng" dirty="0" smtClean="0">
              <a:latin typeface="Comic Sans MS" pitchFamily="66" charset="0"/>
            </a:endParaRPr>
          </a:p>
          <a:p>
            <a:pPr eaLnBrk="1" hangingPunct="1">
              <a:lnSpc>
                <a:spcPct val="90000"/>
              </a:lnSpc>
              <a:defRPr/>
            </a:pPr>
            <a:endParaRPr lang="en-GB" sz="2400" dirty="0" smtClean="0">
              <a:latin typeface="Comic Sans MS" pitchFamily="66" charset="0"/>
            </a:endParaRPr>
          </a:p>
          <a:p>
            <a:pPr eaLnBrk="1" hangingPunct="1">
              <a:lnSpc>
                <a:spcPct val="90000"/>
              </a:lnSpc>
              <a:defRPr/>
            </a:pPr>
            <a:endParaRPr lang="en-GB" sz="2400" dirty="0" smtClean="0">
              <a:latin typeface="Comic Sans MS" pitchFamily="66" charset="0"/>
            </a:endParaRPr>
          </a:p>
          <a:p>
            <a:pPr eaLnBrk="1" hangingPunct="1">
              <a:lnSpc>
                <a:spcPct val="90000"/>
              </a:lnSpc>
              <a:defRPr/>
            </a:pPr>
            <a:endParaRPr lang="en-GB" sz="2400" dirty="0" smtClean="0">
              <a:latin typeface="Comic Sans MS" pitchFamily="66" charset="0"/>
            </a:endParaRPr>
          </a:p>
        </p:txBody>
      </p:sp>
    </p:spTree>
    <p:extLst>
      <p:ext uri="{BB962C8B-B14F-4D97-AF65-F5344CB8AC3E}">
        <p14:creationId xmlns:p14="http://schemas.microsoft.com/office/powerpoint/2010/main" xmlns="" val="1399864930"/>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2000" fill="hold"/>
                                        <p:tgtEl>
                                          <p:spTgt spid="31746"/>
                                        </p:tgtEl>
                                        <p:attrNameLst>
                                          <p:attrName>ppt_w</p:attrName>
                                        </p:attrNameLst>
                                      </p:cBhvr>
                                      <p:tavLst>
                                        <p:tav tm="0">
                                          <p:val>
                                            <p:strVal val="#ppt_w*2.5"/>
                                          </p:val>
                                        </p:tav>
                                        <p:tav tm="100000">
                                          <p:val>
                                            <p:strVal val="#ppt_w"/>
                                          </p:val>
                                        </p:tav>
                                      </p:tavLst>
                                    </p:anim>
                                    <p:anim calcmode="lin" valueType="num">
                                      <p:cBhvr>
                                        <p:cTn id="8" dur="2000" fill="hold"/>
                                        <p:tgtEl>
                                          <p:spTgt spid="31746"/>
                                        </p:tgtEl>
                                        <p:attrNameLst>
                                          <p:attrName>ppt_h</p:attrName>
                                        </p:attrNameLst>
                                      </p:cBhvr>
                                      <p:tavLst>
                                        <p:tav tm="0">
                                          <p:val>
                                            <p:strVal val="#ppt_h"/>
                                          </p:val>
                                        </p:tav>
                                        <p:tav tm="100000">
                                          <p:val>
                                            <p:strVal val="#ppt_h"/>
                                          </p:val>
                                        </p:tav>
                                      </p:tavLst>
                                    </p:anim>
                                    <p:anim calcmode="lin" valueType="num">
                                      <p:cBhvr>
                                        <p:cTn id="9" dur="2000" fill="hold"/>
                                        <p:tgtEl>
                                          <p:spTgt spid="3174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3174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3174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1747">
                                            <p:txEl>
                                              <p:pRg st="0" end="0"/>
                                            </p:txEl>
                                          </p:spTgt>
                                        </p:tgtEl>
                                        <p:attrNameLst>
                                          <p:attrName>style.visibility</p:attrName>
                                        </p:attrNameLst>
                                      </p:cBhvr>
                                      <p:to>
                                        <p:strVal val="visible"/>
                                      </p:to>
                                    </p:set>
                                    <p:animEffect transition="in" filter="wipe(left)">
                                      <p:cBhvr>
                                        <p:cTn id="16" dur="500"/>
                                        <p:tgtEl>
                                          <p:spTgt spid="3174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1747">
                                            <p:txEl>
                                              <p:pRg st="1" end="1"/>
                                            </p:txEl>
                                          </p:spTgt>
                                        </p:tgtEl>
                                        <p:attrNameLst>
                                          <p:attrName>style.visibility</p:attrName>
                                        </p:attrNameLst>
                                      </p:cBhvr>
                                      <p:to>
                                        <p:strVal val="visible"/>
                                      </p:to>
                                    </p:set>
                                    <p:animEffect transition="in" filter="wipe(left)">
                                      <p:cBhvr>
                                        <p:cTn id="21" dur="500"/>
                                        <p:tgtEl>
                                          <p:spTgt spid="31747">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1747">
                                            <p:txEl>
                                              <p:pRg st="3" end="3"/>
                                            </p:txEl>
                                          </p:spTgt>
                                        </p:tgtEl>
                                        <p:attrNameLst>
                                          <p:attrName>style.visibility</p:attrName>
                                        </p:attrNameLst>
                                      </p:cBhvr>
                                      <p:to>
                                        <p:strVal val="visible"/>
                                      </p:to>
                                    </p:set>
                                    <p:animEffect transition="in" filter="wipe(left)">
                                      <p:cBhvr>
                                        <p:cTn id="26" dur="500"/>
                                        <p:tgtEl>
                                          <p:spTgt spid="31747">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1747">
                                            <p:txEl>
                                              <p:pRg st="5" end="5"/>
                                            </p:txEl>
                                          </p:spTgt>
                                        </p:tgtEl>
                                        <p:attrNameLst>
                                          <p:attrName>style.visibility</p:attrName>
                                        </p:attrNameLst>
                                      </p:cBhvr>
                                      <p:to>
                                        <p:strVal val="visible"/>
                                      </p:to>
                                    </p:set>
                                    <p:animEffect transition="in" filter="wipe(left)">
                                      <p:cBhvr>
                                        <p:cTn id="31" dur="500"/>
                                        <p:tgtEl>
                                          <p:spTgt spid="317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Think, pair, share</a:t>
            </a:r>
            <a:endParaRPr lang="en-GB" dirty="0"/>
          </a:p>
        </p:txBody>
      </p:sp>
      <p:sp>
        <p:nvSpPr>
          <p:cNvPr id="3" name="Content Placeholder 2"/>
          <p:cNvSpPr>
            <a:spLocks noGrp="1"/>
          </p:cNvSpPr>
          <p:nvPr>
            <p:ph idx="1"/>
          </p:nvPr>
        </p:nvSpPr>
        <p:spPr/>
        <p:txBody>
          <a:bodyPr>
            <a:normAutofit lnSpcReduction="10000"/>
          </a:bodyPr>
          <a:lstStyle/>
          <a:p>
            <a:pPr marL="514350" indent="-514350">
              <a:buAutoNum type="alphaUcParenR"/>
            </a:pPr>
            <a:r>
              <a:rPr lang="en-GB" dirty="0" smtClean="0"/>
              <a:t>What type </a:t>
            </a:r>
            <a:r>
              <a:rPr lang="en-GB" dirty="0"/>
              <a:t>o</a:t>
            </a:r>
            <a:r>
              <a:rPr lang="en-GB" dirty="0" smtClean="0"/>
              <a:t>f argument is the cosmological argument?</a:t>
            </a:r>
          </a:p>
          <a:p>
            <a:pPr marL="514350" indent="-514350">
              <a:buAutoNum type="alphaUcParenR"/>
            </a:pPr>
            <a:endParaRPr lang="en-GB" dirty="0" smtClean="0"/>
          </a:p>
          <a:p>
            <a:pPr marL="514350" indent="-514350">
              <a:buAutoNum type="alphaUcParenR"/>
            </a:pPr>
            <a:r>
              <a:rPr lang="en-GB" dirty="0" smtClean="0">
                <a:solidFill>
                  <a:srgbClr val="FF0000"/>
                </a:solidFill>
              </a:rPr>
              <a:t>Explain Aquinas 1st way</a:t>
            </a:r>
            <a:r>
              <a:rPr lang="en-GB" dirty="0" smtClean="0"/>
              <a:t>.</a:t>
            </a:r>
          </a:p>
          <a:p>
            <a:pPr marL="514350" indent="-514350">
              <a:buAutoNum type="alphaUcParenR"/>
            </a:pPr>
            <a:endParaRPr lang="en-GB" dirty="0"/>
          </a:p>
          <a:p>
            <a:pPr marL="0" indent="0">
              <a:buNone/>
            </a:pPr>
            <a:r>
              <a:rPr lang="en-GB" dirty="0" smtClean="0"/>
              <a:t>A)Explain Aquinas 2</a:t>
            </a:r>
            <a:r>
              <a:rPr lang="en-GB" baseline="30000" dirty="0" smtClean="0"/>
              <a:t>nd</a:t>
            </a:r>
            <a:r>
              <a:rPr lang="en-GB" dirty="0" smtClean="0"/>
              <a:t> way.</a:t>
            </a:r>
          </a:p>
          <a:p>
            <a:pPr marL="0" indent="0">
              <a:buNone/>
            </a:pPr>
            <a:endParaRPr lang="en-GB" dirty="0"/>
          </a:p>
          <a:p>
            <a:pPr marL="0" indent="0">
              <a:buNone/>
            </a:pPr>
            <a:r>
              <a:rPr lang="en-GB" dirty="0" smtClean="0">
                <a:solidFill>
                  <a:srgbClr val="FF0000"/>
                </a:solidFill>
              </a:rPr>
              <a:t>B) Explain Aquinas 3</a:t>
            </a:r>
            <a:r>
              <a:rPr lang="en-GB" baseline="30000" dirty="0" smtClean="0">
                <a:solidFill>
                  <a:srgbClr val="FF0000"/>
                </a:solidFill>
              </a:rPr>
              <a:t>rd</a:t>
            </a:r>
            <a:r>
              <a:rPr lang="en-GB" dirty="0" smtClean="0">
                <a:solidFill>
                  <a:srgbClr val="FF0000"/>
                </a:solidFill>
              </a:rPr>
              <a:t> way.</a:t>
            </a:r>
            <a:endParaRPr lang="en-GB" dirty="0">
              <a:solidFill>
                <a:srgbClr val="FF0000"/>
              </a:solidFill>
            </a:endParaRPr>
          </a:p>
        </p:txBody>
      </p:sp>
    </p:spTree>
    <p:extLst>
      <p:ext uri="{BB962C8B-B14F-4D97-AF65-F5344CB8AC3E}">
        <p14:creationId xmlns:p14="http://schemas.microsoft.com/office/powerpoint/2010/main" xmlns="" val="3256742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Aquinas’ three ways</a:t>
            </a:r>
            <a:endParaRPr lang="en-GB" dirty="0"/>
          </a:p>
        </p:txBody>
      </p:sp>
      <p:sp>
        <p:nvSpPr>
          <p:cNvPr id="3" name="Content Placeholder 2"/>
          <p:cNvSpPr>
            <a:spLocks noGrp="1"/>
          </p:cNvSpPr>
          <p:nvPr>
            <p:ph idx="1"/>
          </p:nvPr>
        </p:nvSpPr>
        <p:spPr/>
        <p:txBody>
          <a:bodyPr/>
          <a:lstStyle/>
          <a:p>
            <a:pPr marL="0" indent="0" algn="ctr">
              <a:buNone/>
            </a:pPr>
            <a:r>
              <a:rPr lang="en-GB" dirty="0" smtClean="0"/>
              <a:t>Draw a diagram to demonstrate each one of Aquinas’ three ways.</a:t>
            </a:r>
            <a:endParaRPr lang="en-GB" dirty="0"/>
          </a:p>
        </p:txBody>
      </p:sp>
      <p:sp>
        <p:nvSpPr>
          <p:cNvPr id="4" name="Rectangle 3"/>
          <p:cNvSpPr/>
          <p:nvPr/>
        </p:nvSpPr>
        <p:spPr>
          <a:xfrm>
            <a:off x="323528" y="2772544"/>
            <a:ext cx="2736304" cy="255831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5" name="Rectangle 4"/>
          <p:cNvSpPr/>
          <p:nvPr/>
        </p:nvSpPr>
        <p:spPr>
          <a:xfrm>
            <a:off x="3192895" y="2780928"/>
            <a:ext cx="2664296" cy="259228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7" name="Rectangle 6"/>
          <p:cNvSpPr/>
          <p:nvPr/>
        </p:nvSpPr>
        <p:spPr>
          <a:xfrm>
            <a:off x="6033804" y="2772544"/>
            <a:ext cx="2664296" cy="259228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9" name="TextBox 8"/>
          <p:cNvSpPr txBox="1"/>
          <p:nvPr/>
        </p:nvSpPr>
        <p:spPr>
          <a:xfrm>
            <a:off x="1382486" y="5046275"/>
            <a:ext cx="648072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dirty="0" smtClean="0"/>
              <a:t>Underneath explain each one of the ways in </a:t>
            </a:r>
            <a:r>
              <a:rPr lang="en-GB" sz="2400" dirty="0" smtClean="0">
                <a:solidFill>
                  <a:srgbClr val="FF0000"/>
                </a:solidFill>
              </a:rPr>
              <a:t>your own words!</a:t>
            </a:r>
            <a:endParaRPr lang="en-GB" sz="2400" dirty="0">
              <a:solidFill>
                <a:srgbClr val="FF0000"/>
              </a:solidFill>
            </a:endParaRPr>
          </a:p>
        </p:txBody>
      </p:sp>
      <p:sp>
        <p:nvSpPr>
          <p:cNvPr id="6" name="TextBox 5"/>
          <p:cNvSpPr txBox="1"/>
          <p:nvPr/>
        </p:nvSpPr>
        <p:spPr>
          <a:xfrm>
            <a:off x="107504" y="6093296"/>
            <a:ext cx="4176464"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Stretch yourself: </a:t>
            </a:r>
            <a:r>
              <a:rPr lang="en-GB" dirty="0" smtClean="0"/>
              <a:t>Research Aquinas’ 5 ways. What do the other two say? </a:t>
            </a:r>
            <a:endParaRPr lang="en-GB" dirty="0"/>
          </a:p>
        </p:txBody>
      </p:sp>
    </p:spTree>
    <p:extLst>
      <p:ext uri="{BB962C8B-B14F-4D97-AF65-F5344CB8AC3E}">
        <p14:creationId xmlns:p14="http://schemas.microsoft.com/office/powerpoint/2010/main" xmlns="" val="1975704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dirty="0" smtClean="0"/>
              <a:t/>
            </a:r>
            <a:br>
              <a:rPr lang="en-GB" dirty="0" smtClean="0"/>
            </a:br>
            <a:r>
              <a:rPr lang="en-GB" dirty="0" smtClean="0"/>
              <a:t>‘Nothing comes from nothing. That’s impossible.’ </a:t>
            </a:r>
            <a:br>
              <a:rPr lang="en-GB" dirty="0" smtClean="0"/>
            </a:br>
            <a:endParaRPr lang="en-GB" dirty="0"/>
          </a:p>
        </p:txBody>
      </p:sp>
      <p:sp>
        <p:nvSpPr>
          <p:cNvPr id="4" name="Content Placeholder 2"/>
          <p:cNvSpPr>
            <a:spLocks noGrp="1"/>
          </p:cNvSpPr>
          <p:nvPr>
            <p:ph idx="1"/>
          </p:nvPr>
        </p:nvSpPr>
        <p:spPr/>
        <p:txBody>
          <a:bodyPr>
            <a:noAutofit/>
          </a:bodyPr>
          <a:lstStyle/>
          <a:p>
            <a:pPr>
              <a:buNone/>
            </a:pPr>
            <a:r>
              <a:rPr lang="en-GB" sz="3600" dirty="0" smtClean="0"/>
              <a:t>A: Give one reason supporting this statement.</a:t>
            </a:r>
          </a:p>
          <a:p>
            <a:pPr>
              <a:buNone/>
            </a:pPr>
            <a:r>
              <a:rPr lang="en-GB" sz="3600" dirty="0" smtClean="0">
                <a:solidFill>
                  <a:srgbClr val="FF0000"/>
                </a:solidFill>
              </a:rPr>
              <a:t>B: Give one reason supporting this statement.</a:t>
            </a:r>
          </a:p>
          <a:p>
            <a:pPr>
              <a:buNone/>
            </a:pPr>
            <a:r>
              <a:rPr lang="en-GB" sz="3600" dirty="0" smtClean="0"/>
              <a:t>A:Give one reason supporting this statement.</a:t>
            </a:r>
          </a:p>
          <a:p>
            <a:pPr>
              <a:buNone/>
            </a:pPr>
            <a:r>
              <a:rPr lang="en-GB" sz="3600" dirty="0" smtClean="0">
                <a:solidFill>
                  <a:srgbClr val="FF0000"/>
                </a:solidFill>
              </a:rPr>
              <a:t>B:Give one reason supporting this statement.</a:t>
            </a:r>
            <a:endParaRPr lang="en-GB" sz="3600" dirty="0">
              <a:solidFill>
                <a:srgbClr val="FF0000"/>
              </a:solidFill>
            </a:endParaRPr>
          </a:p>
        </p:txBody>
      </p:sp>
    </p:spTree>
    <p:extLst>
      <p:ext uri="{BB962C8B-B14F-4D97-AF65-F5344CB8AC3E}">
        <p14:creationId xmlns:p14="http://schemas.microsoft.com/office/powerpoint/2010/main" xmlns="" val="987974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dirty="0" smtClean="0"/>
              <a:t>‘Nothing comes from nothing. That’s impossible.’</a:t>
            </a:r>
            <a:endParaRPr lang="en-GB" dirty="0"/>
          </a:p>
        </p:txBody>
      </p:sp>
      <p:sp>
        <p:nvSpPr>
          <p:cNvPr id="3" name="Content Placeholder 2"/>
          <p:cNvSpPr>
            <a:spLocks noGrp="1"/>
          </p:cNvSpPr>
          <p:nvPr>
            <p:ph idx="1"/>
          </p:nvPr>
        </p:nvSpPr>
        <p:spPr/>
        <p:txBody>
          <a:bodyPr/>
          <a:lstStyle/>
          <a:p>
            <a:pPr marL="0" indent="0" algn="ctr">
              <a:buNone/>
            </a:pPr>
            <a:r>
              <a:rPr lang="en-GB" dirty="0" smtClean="0"/>
              <a:t>Research complete the </a:t>
            </a:r>
            <a:r>
              <a:rPr lang="en-GB" dirty="0" err="1" smtClean="0"/>
              <a:t>Zig-Zag</a:t>
            </a:r>
            <a:r>
              <a:rPr lang="en-GB" dirty="0" smtClean="0"/>
              <a:t> with </a:t>
            </a:r>
            <a:r>
              <a:rPr lang="en-GB" dirty="0" smtClean="0">
                <a:solidFill>
                  <a:srgbClr val="FF0000"/>
                </a:solidFill>
              </a:rPr>
              <a:t>for and against </a:t>
            </a:r>
            <a:r>
              <a:rPr lang="en-GB" dirty="0" smtClean="0"/>
              <a:t>reasons.</a:t>
            </a:r>
            <a:endParaRPr lang="en-GB" dirty="0"/>
          </a:p>
        </p:txBody>
      </p:sp>
      <p:pic>
        <p:nvPicPr>
          <p:cNvPr id="1027" name="Picture 3"/>
          <p:cNvPicPr>
            <a:picLocks noChangeAspect="1" noChangeArrowheads="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rot="5400000">
            <a:off x="2843808" y="3455422"/>
            <a:ext cx="3240360" cy="3240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3203848" y="3193812"/>
            <a:ext cx="720080" cy="523220"/>
          </a:xfrm>
          <a:prstGeom prst="rect">
            <a:avLst/>
          </a:prstGeom>
          <a:noFill/>
        </p:spPr>
        <p:txBody>
          <a:bodyPr wrap="square" rtlCol="0">
            <a:spAutoFit/>
          </a:bodyPr>
          <a:lstStyle/>
          <a:p>
            <a:r>
              <a:rPr lang="en-GB" sz="2800" b="1" dirty="0" smtClean="0"/>
              <a:t>For </a:t>
            </a:r>
            <a:endParaRPr lang="en-GB" sz="2800" b="1" dirty="0"/>
          </a:p>
        </p:txBody>
      </p:sp>
      <p:sp>
        <p:nvSpPr>
          <p:cNvPr id="8" name="TextBox 7"/>
          <p:cNvSpPr txBox="1"/>
          <p:nvPr/>
        </p:nvSpPr>
        <p:spPr>
          <a:xfrm>
            <a:off x="5220072" y="3738153"/>
            <a:ext cx="1368152" cy="523220"/>
          </a:xfrm>
          <a:prstGeom prst="rect">
            <a:avLst/>
          </a:prstGeom>
          <a:noFill/>
        </p:spPr>
        <p:txBody>
          <a:bodyPr wrap="square" rtlCol="0">
            <a:spAutoFit/>
          </a:bodyPr>
          <a:lstStyle/>
          <a:p>
            <a:r>
              <a:rPr lang="en-GB" sz="2800" b="1" dirty="0" smtClean="0"/>
              <a:t>Against</a:t>
            </a:r>
            <a:endParaRPr lang="en-GB" sz="2800" b="1" dirty="0"/>
          </a:p>
        </p:txBody>
      </p:sp>
      <p:sp>
        <p:nvSpPr>
          <p:cNvPr id="9" name="TextBox 8"/>
          <p:cNvSpPr txBox="1"/>
          <p:nvPr/>
        </p:nvSpPr>
        <p:spPr>
          <a:xfrm>
            <a:off x="3059832" y="4149080"/>
            <a:ext cx="720080" cy="523220"/>
          </a:xfrm>
          <a:prstGeom prst="rect">
            <a:avLst/>
          </a:prstGeom>
          <a:noFill/>
        </p:spPr>
        <p:txBody>
          <a:bodyPr wrap="square" rtlCol="0">
            <a:spAutoFit/>
          </a:bodyPr>
          <a:lstStyle/>
          <a:p>
            <a:r>
              <a:rPr lang="en-GB" sz="2800" b="1" dirty="0" smtClean="0"/>
              <a:t>For </a:t>
            </a:r>
            <a:endParaRPr lang="en-GB" sz="2800" b="1" dirty="0"/>
          </a:p>
        </p:txBody>
      </p:sp>
      <p:sp>
        <p:nvSpPr>
          <p:cNvPr id="11" name="TextBox 10"/>
          <p:cNvSpPr txBox="1"/>
          <p:nvPr/>
        </p:nvSpPr>
        <p:spPr>
          <a:xfrm>
            <a:off x="5400092" y="4661764"/>
            <a:ext cx="1368152" cy="523220"/>
          </a:xfrm>
          <a:prstGeom prst="rect">
            <a:avLst/>
          </a:prstGeom>
          <a:noFill/>
        </p:spPr>
        <p:txBody>
          <a:bodyPr wrap="square" rtlCol="0">
            <a:spAutoFit/>
          </a:bodyPr>
          <a:lstStyle/>
          <a:p>
            <a:r>
              <a:rPr lang="en-GB" sz="2800" b="1" dirty="0" smtClean="0"/>
              <a:t>Against</a:t>
            </a:r>
            <a:endParaRPr lang="en-GB" sz="2800" b="1" dirty="0"/>
          </a:p>
        </p:txBody>
      </p:sp>
      <p:sp>
        <p:nvSpPr>
          <p:cNvPr id="5" name="TextBox 4"/>
          <p:cNvSpPr txBox="1"/>
          <p:nvPr/>
        </p:nvSpPr>
        <p:spPr>
          <a:xfrm>
            <a:off x="179512" y="4139817"/>
            <a:ext cx="2664296" cy="163121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2000" b="1" dirty="0" smtClean="0">
                <a:solidFill>
                  <a:srgbClr val="FF0000"/>
                </a:solidFill>
              </a:rPr>
              <a:t>Stretch yourself:</a:t>
            </a:r>
          </a:p>
          <a:p>
            <a:r>
              <a:rPr lang="en-GB" sz="2000" b="1" dirty="0" smtClean="0">
                <a:solidFill>
                  <a:schemeClr val="tx1"/>
                </a:solidFill>
              </a:rPr>
              <a:t>Add your own personal opinion and give reasons.</a:t>
            </a:r>
          </a:p>
          <a:p>
            <a:endParaRPr lang="en-GB" sz="2000" b="1" dirty="0" smtClean="0">
              <a:solidFill>
                <a:srgbClr val="FF0000"/>
              </a:solidFill>
            </a:endParaRPr>
          </a:p>
        </p:txBody>
      </p:sp>
      <p:sp>
        <p:nvSpPr>
          <p:cNvPr id="10" name="TextBox 9"/>
          <p:cNvSpPr txBox="1"/>
          <p:nvPr/>
        </p:nvSpPr>
        <p:spPr>
          <a:xfrm>
            <a:off x="6948264" y="3429000"/>
            <a:ext cx="1944216" cy="230832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smtClean="0">
                <a:solidFill>
                  <a:srgbClr val="FF0000"/>
                </a:solidFill>
              </a:rPr>
              <a:t>Stretch yourself:</a:t>
            </a:r>
          </a:p>
          <a:p>
            <a:r>
              <a:rPr lang="en-GB" dirty="0" smtClean="0">
                <a:solidFill>
                  <a:schemeClr val="tx1"/>
                </a:solidFill>
              </a:rPr>
              <a:t>Research:</a:t>
            </a:r>
          </a:p>
          <a:p>
            <a:pPr marL="285750" indent="-285750">
              <a:buFont typeface="Arial" pitchFamily="34" charset="0"/>
              <a:buChar char="•"/>
            </a:pPr>
            <a:r>
              <a:rPr lang="en-GB" dirty="0" smtClean="0"/>
              <a:t>Hume </a:t>
            </a:r>
          </a:p>
          <a:p>
            <a:pPr marL="285750" indent="-285750">
              <a:buFont typeface="Arial" pitchFamily="34" charset="0"/>
              <a:buChar char="•"/>
            </a:pPr>
            <a:r>
              <a:rPr lang="en-GB" dirty="0" smtClean="0"/>
              <a:t>Russell </a:t>
            </a:r>
          </a:p>
          <a:p>
            <a:pPr marL="285750" indent="-285750">
              <a:buFont typeface="Arial" pitchFamily="34" charset="0"/>
              <a:buChar char="•"/>
            </a:pPr>
            <a:r>
              <a:rPr lang="en-GB" smtClean="0"/>
              <a:t>Copleston</a:t>
            </a:r>
            <a:endParaRPr lang="en-GB" dirty="0" smtClean="0"/>
          </a:p>
          <a:p>
            <a:endParaRPr lang="en-GB" dirty="0" smtClean="0"/>
          </a:p>
          <a:p>
            <a:r>
              <a:rPr lang="en-GB" dirty="0" smtClean="0">
                <a:solidFill>
                  <a:srgbClr val="FF0000"/>
                </a:solidFill>
              </a:rPr>
              <a:t>What would Aristotle say?</a:t>
            </a:r>
            <a:endParaRPr lang="en-GB" dirty="0">
              <a:solidFill>
                <a:srgbClr val="FF0000"/>
              </a:solidFill>
            </a:endParaRPr>
          </a:p>
        </p:txBody>
      </p:sp>
    </p:spTree>
    <p:extLst>
      <p:ext uri="{BB962C8B-B14F-4D97-AF65-F5344CB8AC3E}">
        <p14:creationId xmlns:p14="http://schemas.microsoft.com/office/powerpoint/2010/main" xmlns="" val="778073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Quiz </a:t>
            </a:r>
            <a:r>
              <a:rPr lang="en-GB" dirty="0" err="1" smtClean="0"/>
              <a:t>Quiz</a:t>
            </a:r>
            <a:r>
              <a:rPr lang="en-GB" dirty="0" smtClean="0"/>
              <a:t> trade</a:t>
            </a:r>
            <a:endParaRPr lang="en-GB" dirty="0"/>
          </a:p>
        </p:txBody>
      </p:sp>
      <p:sp>
        <p:nvSpPr>
          <p:cNvPr id="3" name="Subtitle 2"/>
          <p:cNvSpPr>
            <a:spLocks noGrp="1"/>
          </p:cNvSpPr>
          <p:nvPr>
            <p:ph idx="1"/>
          </p:nvPr>
        </p:nvSpPr>
        <p:spPr/>
        <p:txBody>
          <a:bodyPr>
            <a:normAutofit/>
          </a:bodyPr>
          <a:lstStyle/>
          <a:p>
            <a:pPr marL="514350" indent="-514350" algn="l">
              <a:buFont typeface="+mj-lt"/>
              <a:buAutoNum type="arabicPeriod"/>
              <a:defRPr/>
            </a:pPr>
            <a:r>
              <a:rPr lang="en-GB" sz="2800" b="1" dirty="0" smtClean="0">
                <a:solidFill>
                  <a:schemeClr val="tx1"/>
                </a:solidFill>
              </a:rPr>
              <a:t>You will be given a card to write question and answer on the cosmological argument</a:t>
            </a:r>
          </a:p>
          <a:p>
            <a:pPr marL="514350" indent="-514350" algn="l">
              <a:buFont typeface="+mj-lt"/>
              <a:buAutoNum type="arabicPeriod"/>
              <a:defRPr/>
            </a:pPr>
            <a:r>
              <a:rPr lang="en-GB" sz="2800" b="1" dirty="0" smtClean="0">
                <a:solidFill>
                  <a:schemeClr val="tx1"/>
                </a:solidFill>
              </a:rPr>
              <a:t>Find </a:t>
            </a:r>
            <a:r>
              <a:rPr lang="en-GB" sz="2800" b="1" dirty="0">
                <a:solidFill>
                  <a:schemeClr val="tx1"/>
                </a:solidFill>
              </a:rPr>
              <a:t>partner and ask </a:t>
            </a:r>
            <a:r>
              <a:rPr lang="en-GB" sz="2800" b="1" dirty="0" smtClean="0">
                <a:solidFill>
                  <a:schemeClr val="tx1"/>
                </a:solidFill>
              </a:rPr>
              <a:t>your question</a:t>
            </a:r>
          </a:p>
          <a:p>
            <a:pPr marL="514350" indent="-514350" algn="l">
              <a:buFont typeface="+mj-lt"/>
              <a:buAutoNum type="arabicPeriod"/>
              <a:defRPr/>
            </a:pPr>
            <a:r>
              <a:rPr lang="en-GB" sz="2800" b="1" dirty="0" smtClean="0">
                <a:solidFill>
                  <a:schemeClr val="tx1"/>
                </a:solidFill>
              </a:rPr>
              <a:t>Partner </a:t>
            </a:r>
            <a:r>
              <a:rPr lang="en-GB" sz="2800" b="1" dirty="0">
                <a:solidFill>
                  <a:schemeClr val="tx1"/>
                </a:solidFill>
              </a:rPr>
              <a:t>answers and asks their </a:t>
            </a:r>
            <a:r>
              <a:rPr lang="en-GB" sz="2800" b="1" dirty="0" smtClean="0">
                <a:solidFill>
                  <a:schemeClr val="tx1"/>
                </a:solidFill>
              </a:rPr>
              <a:t>question</a:t>
            </a:r>
          </a:p>
          <a:p>
            <a:pPr marL="514350" indent="-514350" algn="l">
              <a:buFont typeface="+mj-lt"/>
              <a:buAutoNum type="arabicPeriod"/>
              <a:defRPr/>
            </a:pPr>
            <a:r>
              <a:rPr lang="en-GB" sz="2800" b="1" dirty="0" smtClean="0">
                <a:solidFill>
                  <a:schemeClr val="tx1"/>
                </a:solidFill>
              </a:rPr>
              <a:t>Swap </a:t>
            </a:r>
            <a:r>
              <a:rPr lang="en-GB" sz="2800" b="1" dirty="0">
                <a:solidFill>
                  <a:schemeClr val="tx1"/>
                </a:solidFill>
              </a:rPr>
              <a:t>cards </a:t>
            </a:r>
            <a:r>
              <a:rPr lang="en-GB" sz="2800" b="1" dirty="0" smtClean="0">
                <a:solidFill>
                  <a:schemeClr val="tx1"/>
                </a:solidFill>
              </a:rPr>
              <a:t>go </a:t>
            </a:r>
            <a:r>
              <a:rPr lang="en-GB" sz="2800" b="1" dirty="0">
                <a:solidFill>
                  <a:schemeClr val="tx1"/>
                </a:solidFill>
              </a:rPr>
              <a:t>find </a:t>
            </a:r>
            <a:r>
              <a:rPr lang="en-GB" sz="2800" b="1" dirty="0" smtClean="0">
                <a:solidFill>
                  <a:schemeClr val="tx1"/>
                </a:solidFill>
              </a:rPr>
              <a:t>a new partner</a:t>
            </a:r>
          </a:p>
          <a:p>
            <a:pPr marL="0" indent="0" algn="l">
              <a:buNone/>
              <a:defRPr/>
            </a:pPr>
            <a:endParaRPr lang="en-GB" sz="2800" b="1" dirty="0" smtClean="0">
              <a:solidFill>
                <a:schemeClr val="tx1"/>
              </a:solidFill>
            </a:endParaRPr>
          </a:p>
        </p:txBody>
      </p:sp>
      <p:pic>
        <p:nvPicPr>
          <p:cNvPr id="2052" name="Picture 2" descr="http://clc2.uniservity.com/GroupDownloadFile.asp?GroupId=261409&amp;ResourceId=89177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20072" y="4005064"/>
            <a:ext cx="3427412" cy="2520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21309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Thomas Aquinas and the cosmological argument </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xmlns="" val="3350896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Outcomes </a:t>
            </a:r>
            <a:endParaRPr lang="en-GB" dirty="0"/>
          </a:p>
        </p:txBody>
      </p:sp>
      <p:sp>
        <p:nvSpPr>
          <p:cNvPr id="3" name="Content Placeholder 2"/>
          <p:cNvSpPr>
            <a:spLocks noGrp="1"/>
          </p:cNvSpPr>
          <p:nvPr>
            <p:ph idx="1"/>
          </p:nvPr>
        </p:nvSpPr>
        <p:spPr/>
        <p:txBody>
          <a:bodyPr/>
          <a:lstStyle/>
          <a:p>
            <a:r>
              <a:rPr lang="en-GB" dirty="0" smtClean="0"/>
              <a:t>To be able to explain Aquinas’ Cosmological argument.</a:t>
            </a:r>
            <a:endParaRPr lang="en-GB" dirty="0"/>
          </a:p>
        </p:txBody>
      </p:sp>
    </p:spTree>
    <p:extLst>
      <p:ext uri="{BB962C8B-B14F-4D97-AF65-F5344CB8AC3E}">
        <p14:creationId xmlns:p14="http://schemas.microsoft.com/office/powerpoint/2010/main" xmlns="" val="2105151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GB" sz="4000" dirty="0" smtClean="0">
                <a:latin typeface="Calibri" pitchFamily="34" charset="0"/>
                <a:cs typeface="Calibri" pitchFamily="34" charset="0"/>
              </a:rPr>
              <a:t>Aquinas’ Cosmological Arguments</a:t>
            </a:r>
          </a:p>
        </p:txBody>
      </p:sp>
      <p:sp>
        <p:nvSpPr>
          <p:cNvPr id="23555" name="Rectangle 3"/>
          <p:cNvSpPr>
            <a:spLocks noGrp="1" noChangeArrowheads="1"/>
          </p:cNvSpPr>
          <p:nvPr>
            <p:ph type="body" idx="1"/>
          </p:nvPr>
        </p:nvSpPr>
        <p:spPr/>
        <p:txBody>
          <a:bodyPr/>
          <a:lstStyle/>
          <a:p>
            <a:pPr algn="ctr" eaLnBrk="1" hangingPunct="1">
              <a:lnSpc>
                <a:spcPct val="90000"/>
              </a:lnSpc>
              <a:buNone/>
              <a:defRPr/>
            </a:pPr>
            <a:r>
              <a:rPr lang="en-GB" dirty="0" smtClean="0">
                <a:latin typeface="Calibri" pitchFamily="34" charset="0"/>
                <a:cs typeface="Calibri" pitchFamily="34" charset="0"/>
              </a:rPr>
              <a:t>Thomas Aquinas (1224-74) was probably the most important philosopher of the medieval period.</a:t>
            </a:r>
          </a:p>
          <a:p>
            <a:pPr eaLnBrk="1" hangingPunct="1">
              <a:lnSpc>
                <a:spcPct val="90000"/>
              </a:lnSpc>
              <a:buFont typeface="Wingdings" pitchFamily="2" charset="2"/>
              <a:buNone/>
              <a:defRPr/>
            </a:pPr>
            <a:endParaRPr lang="en-GB" dirty="0" smtClean="0">
              <a:latin typeface="Calibri" pitchFamily="34" charset="0"/>
              <a:cs typeface="Calibri" pitchFamily="34" charset="0"/>
            </a:endParaRPr>
          </a:p>
          <a:p>
            <a:pPr algn="ctr" eaLnBrk="1" hangingPunct="1">
              <a:lnSpc>
                <a:spcPct val="90000"/>
              </a:lnSpc>
              <a:buNone/>
              <a:defRPr/>
            </a:pPr>
            <a:r>
              <a:rPr lang="en-GB" dirty="0" smtClean="0">
                <a:latin typeface="Calibri" pitchFamily="34" charset="0"/>
                <a:cs typeface="Calibri" pitchFamily="34" charset="0"/>
              </a:rPr>
              <a:t>Aquinas was trying to connect/join the Christian faith with the philosophy of Aristotle whose works had just been ‘re-discovered’ and were being taught in the religious universities of Europe.</a:t>
            </a:r>
          </a:p>
        </p:txBody>
      </p:sp>
    </p:spTree>
    <p:extLst>
      <p:ext uri="{BB962C8B-B14F-4D97-AF65-F5344CB8AC3E}">
        <p14:creationId xmlns:p14="http://schemas.microsoft.com/office/powerpoint/2010/main" xmlns="" val="2213053768"/>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3554"/>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3555">
                                            <p:txEl>
                                              <p:pRg st="0" end="0"/>
                                            </p:txEl>
                                          </p:spTgt>
                                        </p:tgtEl>
                                        <p:attrNameLst>
                                          <p:attrName>style.visibility</p:attrName>
                                        </p:attrNameLst>
                                      </p:cBhvr>
                                      <p:to>
                                        <p:strVal val="visible"/>
                                      </p:to>
                                    </p:set>
                                    <p:animEffect transition="in" filter="fade">
                                      <p:cBhvr>
                                        <p:cTn id="11" dur="1000">
                                          <p:stCondLst>
                                            <p:cond delay="0"/>
                                          </p:stCondLst>
                                        </p:cTn>
                                        <p:tgtEl>
                                          <p:spTgt spid="2355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3555">
                                            <p:txEl>
                                              <p:pRg st="2" end="2"/>
                                            </p:txEl>
                                          </p:spTgt>
                                        </p:tgtEl>
                                        <p:attrNameLst>
                                          <p:attrName>style.visibility</p:attrName>
                                        </p:attrNameLst>
                                      </p:cBhvr>
                                      <p:to>
                                        <p:strVal val="visible"/>
                                      </p:to>
                                    </p:set>
                                    <p:animEffect transition="in" filter="fade">
                                      <p:cBhvr>
                                        <p:cTn id="16" dur="1000">
                                          <p:stCondLst>
                                            <p:cond delay="0"/>
                                          </p:stCondLst>
                                        </p:cTn>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p:bldP spid="235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GB" dirty="0" smtClean="0"/>
              <a:t>Aquinas</a:t>
            </a:r>
          </a:p>
        </p:txBody>
      </p:sp>
      <p:sp>
        <p:nvSpPr>
          <p:cNvPr id="8195" name="Rectangle 3"/>
          <p:cNvSpPr>
            <a:spLocks noGrp="1" noChangeArrowheads="1"/>
          </p:cNvSpPr>
          <p:nvPr>
            <p:ph type="body" idx="1"/>
          </p:nvPr>
        </p:nvSpPr>
        <p:spPr/>
        <p:txBody>
          <a:bodyPr/>
          <a:lstStyle/>
          <a:p>
            <a:pPr algn="ctr" eaLnBrk="1" hangingPunct="1">
              <a:lnSpc>
                <a:spcPct val="80000"/>
              </a:lnSpc>
              <a:buNone/>
              <a:defRPr/>
            </a:pPr>
            <a:r>
              <a:rPr lang="en-GB" sz="2800" dirty="0" smtClean="0"/>
              <a:t>St. Thomas Aquinas realised that the existence of the universe is not explicable without references and factors outside itself. It cannot be self causing since it is contingent and only the existence of a first, necessary cause and mover explains that existence of the universe.</a:t>
            </a:r>
          </a:p>
          <a:p>
            <a:pPr eaLnBrk="1" hangingPunct="1">
              <a:lnSpc>
                <a:spcPct val="80000"/>
              </a:lnSpc>
              <a:defRPr/>
            </a:pPr>
            <a:endParaRPr lang="en-GB" sz="2800" dirty="0" smtClean="0"/>
          </a:p>
          <a:p>
            <a:pPr algn="ctr" eaLnBrk="1" hangingPunct="1">
              <a:lnSpc>
                <a:spcPct val="80000"/>
              </a:lnSpc>
              <a:buNone/>
              <a:defRPr/>
            </a:pPr>
            <a:r>
              <a:rPr lang="en-GB" sz="2800" dirty="0" smtClean="0"/>
              <a:t>Aquinas put forward in his book ‘Summa </a:t>
            </a:r>
            <a:r>
              <a:rPr lang="en-GB" sz="2800" dirty="0" err="1" smtClean="0"/>
              <a:t>Theologica</a:t>
            </a:r>
            <a:r>
              <a:rPr lang="en-GB" sz="2800" dirty="0" smtClean="0"/>
              <a:t>’ ‘five ways’ in which he attempted to prove the existence of God </a:t>
            </a:r>
            <a:r>
              <a:rPr lang="en-GB" sz="2800" b="1" dirty="0" smtClean="0"/>
              <a:t>a posteriori</a:t>
            </a:r>
            <a:r>
              <a:rPr lang="en-GB" sz="2800" dirty="0" smtClean="0"/>
              <a:t>. The first three ways make up the Cosmological argument.</a:t>
            </a:r>
          </a:p>
        </p:txBody>
      </p:sp>
    </p:spTree>
    <p:extLst>
      <p:ext uri="{BB962C8B-B14F-4D97-AF65-F5344CB8AC3E}">
        <p14:creationId xmlns:p14="http://schemas.microsoft.com/office/powerpoint/2010/main" xmlns="" val="372336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228600"/>
            <a:ext cx="9144000" cy="1143000"/>
          </a:xfrm>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GB" sz="4000" dirty="0" smtClean="0">
                <a:latin typeface="Calibri" pitchFamily="34" charset="0"/>
                <a:cs typeface="Calibri" pitchFamily="34" charset="0"/>
              </a:rPr>
              <a:t>1</a:t>
            </a:r>
            <a:r>
              <a:rPr lang="en-GB" sz="4000" baseline="30000" dirty="0" smtClean="0">
                <a:latin typeface="Calibri" pitchFamily="34" charset="0"/>
                <a:cs typeface="Calibri" pitchFamily="34" charset="0"/>
              </a:rPr>
              <a:t>st</a:t>
            </a:r>
            <a:r>
              <a:rPr lang="en-GB" sz="4000" dirty="0" smtClean="0">
                <a:latin typeface="Calibri" pitchFamily="34" charset="0"/>
                <a:cs typeface="Calibri" pitchFamily="34" charset="0"/>
              </a:rPr>
              <a:t> Way: The Argument from Motion</a:t>
            </a:r>
          </a:p>
        </p:txBody>
      </p:sp>
      <p:sp>
        <p:nvSpPr>
          <p:cNvPr id="24579" name="Rectangle 3"/>
          <p:cNvSpPr>
            <a:spLocks noGrp="1" noChangeArrowheads="1"/>
          </p:cNvSpPr>
          <p:nvPr>
            <p:ph type="body" idx="1"/>
          </p:nvPr>
        </p:nvSpPr>
        <p:spPr/>
        <p:txBody>
          <a:bodyPr>
            <a:normAutofit/>
          </a:bodyPr>
          <a:lstStyle/>
          <a:p>
            <a:pPr eaLnBrk="1" hangingPunct="1">
              <a:lnSpc>
                <a:spcPct val="80000"/>
              </a:lnSpc>
              <a:defRPr/>
            </a:pPr>
            <a:r>
              <a:rPr lang="en-GB" sz="2800" dirty="0" smtClean="0">
                <a:latin typeface="Calibri" pitchFamily="34" charset="0"/>
                <a:cs typeface="Calibri" pitchFamily="34" charset="0"/>
              </a:rPr>
              <a:t>Everything that moves is moved by something else.</a:t>
            </a:r>
          </a:p>
          <a:p>
            <a:pPr eaLnBrk="1" hangingPunct="1">
              <a:lnSpc>
                <a:spcPct val="80000"/>
              </a:lnSpc>
              <a:defRPr/>
            </a:pPr>
            <a:r>
              <a:rPr lang="en-GB" sz="2800" dirty="0" smtClean="0">
                <a:latin typeface="Calibri" pitchFamily="34" charset="0"/>
                <a:cs typeface="Calibri" pitchFamily="34" charset="0"/>
              </a:rPr>
              <a:t>That mover must also be moved by something else.</a:t>
            </a:r>
          </a:p>
          <a:p>
            <a:pPr eaLnBrk="1" hangingPunct="1">
              <a:lnSpc>
                <a:spcPct val="80000"/>
              </a:lnSpc>
              <a:defRPr/>
            </a:pPr>
            <a:r>
              <a:rPr lang="en-GB" sz="2800" dirty="0" smtClean="0">
                <a:latin typeface="Calibri" pitchFamily="34" charset="0"/>
                <a:cs typeface="Calibri" pitchFamily="34" charset="0"/>
              </a:rPr>
              <a:t>BUT you cannot have an infinite chain of movers, or there would be no reason for movement to get started at all.</a:t>
            </a:r>
          </a:p>
          <a:p>
            <a:pPr eaLnBrk="1" hangingPunct="1">
              <a:lnSpc>
                <a:spcPct val="80000"/>
              </a:lnSpc>
              <a:defRPr/>
            </a:pPr>
            <a:r>
              <a:rPr lang="en-GB" sz="2800" dirty="0" smtClean="0">
                <a:latin typeface="Calibri" pitchFamily="34" charset="0"/>
                <a:cs typeface="Calibri" pitchFamily="34" charset="0"/>
              </a:rPr>
              <a:t>Therefore there must be an unmoved mover, producing movement in everything, without itself being moved.</a:t>
            </a:r>
          </a:p>
          <a:p>
            <a:pPr eaLnBrk="1" hangingPunct="1">
              <a:lnSpc>
                <a:spcPct val="80000"/>
              </a:lnSpc>
              <a:defRPr/>
            </a:pPr>
            <a:r>
              <a:rPr lang="en-GB" sz="2800" dirty="0" smtClean="0">
                <a:latin typeface="Calibri" pitchFamily="34" charset="0"/>
                <a:cs typeface="Calibri" pitchFamily="34" charset="0"/>
              </a:rPr>
              <a:t>This unmoved mover is what people understand by ‘God’.</a:t>
            </a:r>
          </a:p>
        </p:txBody>
      </p:sp>
    </p:spTree>
    <p:extLst>
      <p:ext uri="{BB962C8B-B14F-4D97-AF65-F5344CB8AC3E}">
        <p14:creationId xmlns:p14="http://schemas.microsoft.com/office/powerpoint/2010/main" xmlns="" val="37215839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randombar(horizontal)">
                                      <p:cBhvr>
                                        <p:cTn id="7" dur="600">
                                          <p:stCondLst>
                                            <p:cond delay="0"/>
                                          </p:stCondLst>
                                        </p:cTn>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randombar(horizontal)">
                                      <p:cBhvr>
                                        <p:cTn id="12" dur="500"/>
                                        <p:tgtEl>
                                          <p:spTgt spid="245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randombar(horizontal)">
                                      <p:cBhvr>
                                        <p:cTn id="17" dur="500"/>
                                        <p:tgtEl>
                                          <p:spTgt spid="245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4579">
                                            <p:txEl>
                                              <p:pRg st="2" end="2"/>
                                            </p:txEl>
                                          </p:spTgt>
                                        </p:tgtEl>
                                        <p:attrNameLst>
                                          <p:attrName>style.visibility</p:attrName>
                                        </p:attrNameLst>
                                      </p:cBhvr>
                                      <p:to>
                                        <p:strVal val="visible"/>
                                      </p:to>
                                    </p:set>
                                    <p:animEffect transition="in" filter="randombar(horizontal)">
                                      <p:cBhvr>
                                        <p:cTn id="22" dur="500"/>
                                        <p:tgtEl>
                                          <p:spTgt spid="2457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4579">
                                            <p:txEl>
                                              <p:pRg st="3" end="3"/>
                                            </p:txEl>
                                          </p:spTgt>
                                        </p:tgtEl>
                                        <p:attrNameLst>
                                          <p:attrName>style.visibility</p:attrName>
                                        </p:attrNameLst>
                                      </p:cBhvr>
                                      <p:to>
                                        <p:strVal val="visible"/>
                                      </p:to>
                                    </p:set>
                                    <p:animEffect transition="in" filter="randombar(horizontal)">
                                      <p:cBhvr>
                                        <p:cTn id="27" dur="500"/>
                                        <p:tgtEl>
                                          <p:spTgt spid="2457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4579">
                                            <p:txEl>
                                              <p:pRg st="4" end="4"/>
                                            </p:txEl>
                                          </p:spTgt>
                                        </p:tgtEl>
                                        <p:attrNameLst>
                                          <p:attrName>style.visibility</p:attrName>
                                        </p:attrNameLst>
                                      </p:cBhvr>
                                      <p:to>
                                        <p:strVal val="visible"/>
                                      </p:to>
                                    </p:set>
                                    <p:animEffect transition="in" filter="randombar(horizontal)">
                                      <p:cBhvr>
                                        <p:cTn id="32"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p:bldP spid="2457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GB" sz="4000" dirty="0" smtClean="0">
                <a:latin typeface="+mn-lt"/>
              </a:rPr>
              <a:t>In other words…</a:t>
            </a:r>
          </a:p>
        </p:txBody>
      </p:sp>
      <p:sp>
        <p:nvSpPr>
          <p:cNvPr id="26627" name="Rectangle 3"/>
          <p:cNvSpPr>
            <a:spLocks noGrp="1" noChangeArrowheads="1"/>
          </p:cNvSpPr>
          <p:nvPr>
            <p:ph type="body" idx="1"/>
          </p:nvPr>
        </p:nvSpPr>
        <p:spPr>
          <a:xfrm>
            <a:off x="468313" y="1628775"/>
            <a:ext cx="8229600" cy="4530725"/>
          </a:xfrm>
        </p:spPr>
        <p:txBody>
          <a:bodyPr/>
          <a:lstStyle/>
          <a:p>
            <a:pPr eaLnBrk="1" hangingPunct="1">
              <a:buFont typeface="Wingdings" pitchFamily="2" charset="2"/>
              <a:buNone/>
              <a:defRPr/>
            </a:pPr>
            <a:r>
              <a:rPr lang="en-GB" dirty="0" smtClean="0">
                <a:latin typeface="Calibri" pitchFamily="34" charset="0"/>
                <a:cs typeface="Calibri" pitchFamily="34" charset="0"/>
              </a:rPr>
              <a:t>	Everything/everyone is moved by something.  Nothing moves on its own. </a:t>
            </a:r>
          </a:p>
          <a:p>
            <a:pPr algn="ctr" eaLnBrk="1" hangingPunct="1">
              <a:buFont typeface="Wingdings" pitchFamily="2" charset="2"/>
              <a:buNone/>
              <a:defRPr/>
            </a:pPr>
            <a:endParaRPr lang="en-GB" dirty="0" smtClean="0">
              <a:latin typeface="Calibri" pitchFamily="34" charset="0"/>
              <a:cs typeface="Calibri" pitchFamily="34" charset="0"/>
            </a:endParaRPr>
          </a:p>
          <a:p>
            <a:pPr algn="ctr" eaLnBrk="1" hangingPunct="1">
              <a:buFont typeface="Wingdings" pitchFamily="2" charset="2"/>
              <a:buNone/>
              <a:defRPr/>
            </a:pPr>
            <a:r>
              <a:rPr lang="en-GB" sz="4000" b="1" u="sng" dirty="0" smtClean="0">
                <a:latin typeface="Calibri" pitchFamily="34" charset="0"/>
                <a:cs typeface="Calibri" pitchFamily="34" charset="0"/>
              </a:rPr>
              <a:t>BUT</a:t>
            </a:r>
          </a:p>
          <a:p>
            <a:pPr eaLnBrk="1" hangingPunct="1">
              <a:buFont typeface="Wingdings" pitchFamily="2" charset="2"/>
              <a:buNone/>
              <a:defRPr/>
            </a:pPr>
            <a:endParaRPr lang="en-GB" dirty="0" smtClean="0">
              <a:latin typeface="Calibri" pitchFamily="34" charset="0"/>
              <a:cs typeface="Calibri" pitchFamily="34" charset="0"/>
            </a:endParaRPr>
          </a:p>
          <a:p>
            <a:pPr eaLnBrk="1" hangingPunct="1">
              <a:buFont typeface="Wingdings" pitchFamily="2" charset="2"/>
              <a:buNone/>
              <a:defRPr/>
            </a:pPr>
            <a:r>
              <a:rPr lang="en-GB" dirty="0" smtClean="0">
                <a:latin typeface="Calibri" pitchFamily="34" charset="0"/>
                <a:cs typeface="Calibri" pitchFamily="34" charset="0"/>
              </a:rPr>
              <a:t>	Something has to start ALL of this movement.  That something is what people understand as ‘God’.</a:t>
            </a:r>
          </a:p>
          <a:p>
            <a:pPr eaLnBrk="1" hangingPunct="1">
              <a:buFont typeface="Wingdings" pitchFamily="2" charset="2"/>
              <a:buNone/>
              <a:defRPr/>
            </a:pPr>
            <a:endParaRPr lang="en-GB" dirty="0" smtClean="0">
              <a:latin typeface="Comic Sans MS" pitchFamily="66" charset="0"/>
            </a:endParaRPr>
          </a:p>
        </p:txBody>
      </p:sp>
    </p:spTree>
    <p:extLst>
      <p:ext uri="{BB962C8B-B14F-4D97-AF65-F5344CB8AC3E}">
        <p14:creationId xmlns:p14="http://schemas.microsoft.com/office/powerpoint/2010/main" xmlns="" val="1512512008"/>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768" decel="100000"/>
                                        <p:tgtEl>
                                          <p:spTgt spid="26626"/>
                                        </p:tgtEl>
                                      </p:cBhvr>
                                    </p:animEffect>
                                    <p:animScale>
                                      <p:cBhvr>
                                        <p:cTn id="8" dur="768" decel="100000"/>
                                        <p:tgtEl>
                                          <p:spTgt spid="26626"/>
                                        </p:tgtEl>
                                      </p:cBhvr>
                                      <p:from x="10000" y="10000"/>
                                      <p:to x="200000" y="450000"/>
                                    </p:animScale>
                                    <p:animScale>
                                      <p:cBhvr>
                                        <p:cTn id="9" dur="1230" accel="100000" fill="hold">
                                          <p:stCondLst>
                                            <p:cond delay="768"/>
                                          </p:stCondLst>
                                        </p:cTn>
                                        <p:tgtEl>
                                          <p:spTgt spid="26626"/>
                                        </p:tgtEl>
                                      </p:cBhvr>
                                      <p:from x="200000" y="450000"/>
                                      <p:to x="100000" y="100000"/>
                                    </p:animScale>
                                    <p:set>
                                      <p:cBhvr>
                                        <p:cTn id="10" dur="768" fill="hold"/>
                                        <p:tgtEl>
                                          <p:spTgt spid="26626"/>
                                        </p:tgtEl>
                                        <p:attrNameLst>
                                          <p:attrName>ppt_x</p:attrName>
                                        </p:attrNameLst>
                                      </p:cBhvr>
                                      <p:to>
                                        <p:strVal val="(0.5)"/>
                                      </p:to>
                                    </p:set>
                                    <p:anim from="(0.5)" to="(#ppt_x)" calcmode="lin" valueType="num">
                                      <p:cBhvr>
                                        <p:cTn id="11" dur="1230" accel="100000" fill="hold">
                                          <p:stCondLst>
                                            <p:cond delay="768"/>
                                          </p:stCondLst>
                                        </p:cTn>
                                        <p:tgtEl>
                                          <p:spTgt spid="26626"/>
                                        </p:tgtEl>
                                        <p:attrNameLst>
                                          <p:attrName>ppt_x</p:attrName>
                                        </p:attrNameLst>
                                      </p:cBhvr>
                                    </p:anim>
                                    <p:set>
                                      <p:cBhvr>
                                        <p:cTn id="12" dur="768" fill="hold"/>
                                        <p:tgtEl>
                                          <p:spTgt spid="26626"/>
                                        </p:tgtEl>
                                        <p:attrNameLst>
                                          <p:attrName>ppt_y</p:attrName>
                                        </p:attrNameLst>
                                      </p:cBhvr>
                                      <p:to>
                                        <p:strVal val="(#ppt_y+0.4)"/>
                                      </p:to>
                                    </p:set>
                                    <p:anim from="(#ppt_y+0.4)" to="(#ppt_y)" calcmode="lin" valueType="num">
                                      <p:cBhvr>
                                        <p:cTn id="13" dur="1230" accel="100000" fill="hold">
                                          <p:stCondLst>
                                            <p:cond delay="768"/>
                                          </p:stCondLst>
                                        </p:cTn>
                                        <p:tgtEl>
                                          <p:spTgt spid="2662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6627">
                                            <p:txEl>
                                              <p:pRg st="0" end="0"/>
                                            </p:txEl>
                                          </p:spTgt>
                                        </p:tgtEl>
                                        <p:attrNameLst>
                                          <p:attrName>style.visibility</p:attrName>
                                        </p:attrNameLst>
                                      </p:cBhvr>
                                      <p:to>
                                        <p:strVal val="visible"/>
                                      </p:to>
                                    </p:set>
                                    <p:anim calcmode="lin" valueType="num">
                                      <p:cBhvr>
                                        <p:cTn id="18" dur="5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662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662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6627">
                                            <p:txEl>
                                              <p:pRg st="2" end="2"/>
                                            </p:txEl>
                                          </p:spTgt>
                                        </p:tgtEl>
                                        <p:attrNameLst>
                                          <p:attrName>style.visibility</p:attrName>
                                        </p:attrNameLst>
                                      </p:cBhvr>
                                      <p:to>
                                        <p:strVal val="visible"/>
                                      </p:to>
                                    </p:set>
                                    <p:anim calcmode="lin" valueType="num">
                                      <p:cBhvr>
                                        <p:cTn id="25" dur="500" fill="hold"/>
                                        <p:tgtEl>
                                          <p:spTgt spid="2662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6627">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26627">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6627">
                                            <p:txEl>
                                              <p:pRg st="4" end="4"/>
                                            </p:txEl>
                                          </p:spTgt>
                                        </p:tgtEl>
                                        <p:attrNameLst>
                                          <p:attrName>style.visibility</p:attrName>
                                        </p:attrNameLst>
                                      </p:cBhvr>
                                      <p:to>
                                        <p:strVal val="visible"/>
                                      </p:to>
                                    </p:set>
                                    <p:anim calcmode="lin" valueType="num">
                                      <p:cBhvr>
                                        <p:cTn id="32" dur="500" fill="hold"/>
                                        <p:tgtEl>
                                          <p:spTgt spid="26627">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26627">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p:bldP spid="2662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60648"/>
            <a:ext cx="8964488" cy="1110952"/>
          </a:xfrm>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GB" sz="3600" dirty="0" smtClean="0"/>
              <a:t>The 2nd Way: Argument from Causation</a:t>
            </a:r>
          </a:p>
        </p:txBody>
      </p:sp>
      <p:sp>
        <p:nvSpPr>
          <p:cNvPr id="18435" name="Rectangle 3"/>
          <p:cNvSpPr>
            <a:spLocks noGrp="1" noChangeArrowheads="1"/>
          </p:cNvSpPr>
          <p:nvPr>
            <p:ph type="body" idx="1"/>
          </p:nvPr>
        </p:nvSpPr>
        <p:spPr/>
        <p:txBody>
          <a:bodyPr/>
          <a:lstStyle/>
          <a:p>
            <a:pPr eaLnBrk="1" hangingPunct="1">
              <a:defRPr/>
            </a:pPr>
            <a:r>
              <a:rPr lang="en-GB" sz="2800" dirty="0" smtClean="0">
                <a:latin typeface="Calibri" pitchFamily="34" charset="0"/>
                <a:cs typeface="Calibri" pitchFamily="34" charset="0"/>
              </a:rPr>
              <a:t>Everything has a cause.</a:t>
            </a:r>
          </a:p>
          <a:p>
            <a:pPr eaLnBrk="1" hangingPunct="1">
              <a:defRPr/>
            </a:pPr>
            <a:r>
              <a:rPr lang="en-GB" sz="2800" dirty="0" smtClean="0">
                <a:latin typeface="Calibri" pitchFamily="34" charset="0"/>
                <a:cs typeface="Calibri" pitchFamily="34" charset="0"/>
              </a:rPr>
              <a:t>Every cause has its own cause.</a:t>
            </a:r>
          </a:p>
          <a:p>
            <a:pPr eaLnBrk="1" hangingPunct="1">
              <a:defRPr/>
            </a:pPr>
            <a:r>
              <a:rPr lang="en-GB" sz="2800" dirty="0" smtClean="0">
                <a:latin typeface="Calibri" pitchFamily="34" charset="0"/>
                <a:cs typeface="Calibri" pitchFamily="34" charset="0"/>
              </a:rPr>
              <a:t>You cannot have infinite number of causes.</a:t>
            </a:r>
          </a:p>
          <a:p>
            <a:pPr eaLnBrk="1" hangingPunct="1">
              <a:defRPr/>
            </a:pPr>
            <a:r>
              <a:rPr lang="en-GB" sz="2800" dirty="0" smtClean="0">
                <a:latin typeface="Calibri" pitchFamily="34" charset="0"/>
                <a:cs typeface="Calibri" pitchFamily="34" charset="0"/>
              </a:rPr>
              <a:t>Therefore there must be an uncaused cause, which causes everything to happen without itself being caused by anything else.</a:t>
            </a:r>
          </a:p>
          <a:p>
            <a:pPr eaLnBrk="1" hangingPunct="1">
              <a:defRPr/>
            </a:pPr>
            <a:r>
              <a:rPr lang="en-GB" sz="2800" dirty="0" smtClean="0">
                <a:latin typeface="Calibri" pitchFamily="34" charset="0"/>
                <a:cs typeface="Calibri" pitchFamily="34" charset="0"/>
              </a:rPr>
              <a:t>Such an uncaused cause is what people understand by ‘God’.</a:t>
            </a:r>
          </a:p>
          <a:p>
            <a:pPr eaLnBrk="1" hangingPunct="1">
              <a:defRPr/>
            </a:pPr>
            <a:endParaRPr lang="en-GB" sz="2800" dirty="0" smtClean="0"/>
          </a:p>
        </p:txBody>
      </p:sp>
    </p:spTree>
    <p:extLst>
      <p:ext uri="{BB962C8B-B14F-4D97-AF65-F5344CB8AC3E}">
        <p14:creationId xmlns:p14="http://schemas.microsoft.com/office/powerpoint/2010/main" xmlns="" val="2024745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style>
          <a:lnRef idx="2">
            <a:schemeClr val="accent1"/>
          </a:lnRef>
          <a:fillRef idx="1">
            <a:schemeClr val="lt1"/>
          </a:fillRef>
          <a:effectRef idx="0">
            <a:schemeClr val="accent1"/>
          </a:effectRef>
          <a:fontRef idx="minor">
            <a:schemeClr val="dk1"/>
          </a:fontRef>
        </p:style>
        <p:txBody>
          <a:bodyPr/>
          <a:lstStyle/>
          <a:p>
            <a:pPr eaLnBrk="1" hangingPunct="1">
              <a:defRPr/>
            </a:pPr>
            <a:r>
              <a:rPr lang="en-GB" sz="4000" dirty="0" smtClean="0">
                <a:latin typeface="Calibri" pitchFamily="34" charset="0"/>
                <a:cs typeface="Calibri" pitchFamily="34" charset="0"/>
              </a:rPr>
              <a:t>In other words…</a:t>
            </a:r>
          </a:p>
        </p:txBody>
      </p:sp>
      <p:sp>
        <p:nvSpPr>
          <p:cNvPr id="28675" name="Rectangle 3"/>
          <p:cNvSpPr>
            <a:spLocks noGrp="1" noChangeArrowheads="1"/>
          </p:cNvSpPr>
          <p:nvPr>
            <p:ph type="body" idx="1"/>
          </p:nvPr>
        </p:nvSpPr>
        <p:spPr/>
        <p:txBody>
          <a:bodyPr>
            <a:normAutofit lnSpcReduction="10000"/>
          </a:bodyPr>
          <a:lstStyle/>
          <a:p>
            <a:pPr eaLnBrk="1" hangingPunct="1">
              <a:buFont typeface="Wingdings" pitchFamily="2" charset="2"/>
              <a:buNone/>
              <a:defRPr/>
            </a:pPr>
            <a:r>
              <a:rPr lang="en-GB" dirty="0" smtClean="0">
                <a:latin typeface="Comic Sans MS" pitchFamily="66" charset="0"/>
              </a:rPr>
              <a:t>	</a:t>
            </a:r>
            <a:r>
              <a:rPr lang="en-GB" dirty="0" smtClean="0">
                <a:latin typeface="Calibri" pitchFamily="34" charset="0"/>
                <a:cs typeface="Calibri" pitchFamily="34" charset="0"/>
              </a:rPr>
              <a:t>Everything has a cause… even a cause has a cause. </a:t>
            </a:r>
          </a:p>
          <a:p>
            <a:pPr eaLnBrk="1" hangingPunct="1">
              <a:buFont typeface="Wingdings" pitchFamily="2" charset="2"/>
              <a:buNone/>
              <a:defRPr/>
            </a:pPr>
            <a:endParaRPr lang="en-GB" dirty="0" smtClean="0">
              <a:latin typeface="Calibri" pitchFamily="34" charset="0"/>
              <a:cs typeface="Calibri" pitchFamily="34" charset="0"/>
            </a:endParaRPr>
          </a:p>
          <a:p>
            <a:pPr algn="ctr" eaLnBrk="1" hangingPunct="1">
              <a:buFont typeface="Wingdings" pitchFamily="2" charset="2"/>
              <a:buNone/>
              <a:defRPr/>
            </a:pPr>
            <a:r>
              <a:rPr lang="en-GB" sz="4000" b="1" u="sng" dirty="0" smtClean="0">
                <a:latin typeface="Calibri" pitchFamily="34" charset="0"/>
                <a:cs typeface="Calibri" pitchFamily="34" charset="0"/>
              </a:rPr>
              <a:t>BUT</a:t>
            </a:r>
          </a:p>
          <a:p>
            <a:pPr eaLnBrk="1" hangingPunct="1">
              <a:buFont typeface="Wingdings" pitchFamily="2" charset="2"/>
              <a:buNone/>
              <a:defRPr/>
            </a:pPr>
            <a:endParaRPr lang="en-GB" dirty="0" smtClean="0">
              <a:latin typeface="Calibri" pitchFamily="34" charset="0"/>
              <a:cs typeface="Calibri" pitchFamily="34" charset="0"/>
            </a:endParaRPr>
          </a:p>
          <a:p>
            <a:pPr eaLnBrk="1" hangingPunct="1">
              <a:buFont typeface="Wingdings" pitchFamily="2" charset="2"/>
              <a:buNone/>
              <a:defRPr/>
            </a:pPr>
            <a:r>
              <a:rPr lang="en-GB" dirty="0" smtClean="0">
                <a:latin typeface="Calibri" pitchFamily="34" charset="0"/>
                <a:cs typeface="Calibri" pitchFamily="34" charset="0"/>
              </a:rPr>
              <a:t>	Something had to make the first cause happen.  That something is what we know as ‘God’.</a:t>
            </a:r>
          </a:p>
        </p:txBody>
      </p:sp>
    </p:spTree>
    <p:extLst>
      <p:ext uri="{BB962C8B-B14F-4D97-AF65-F5344CB8AC3E}">
        <p14:creationId xmlns:p14="http://schemas.microsoft.com/office/powerpoint/2010/main" xmlns="" val="20089400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28674"/>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28675">
                                            <p:txEl>
                                              <p:pRg st="0" end="0"/>
                                            </p:txEl>
                                          </p:spTgt>
                                        </p:tgtEl>
                                        <p:attrNameLst>
                                          <p:attrName>style.visibility</p:attrName>
                                        </p:attrNameLst>
                                      </p:cBhvr>
                                      <p:to>
                                        <p:strVal val="visible"/>
                                      </p:to>
                                    </p:set>
                                    <p:animEffect transition="in" filter="fade">
                                      <p:cBhvr>
                                        <p:cTn id="11" dur="1000"/>
                                        <p:tgtEl>
                                          <p:spTgt spid="28675">
                                            <p:txEl>
                                              <p:pRg st="0" end="0"/>
                                            </p:txEl>
                                          </p:spTgt>
                                        </p:tgtEl>
                                      </p:cBhvr>
                                    </p:animEffect>
                                    <p:anim calcmode="lin" valueType="num">
                                      <p:cBhvr>
                                        <p:cTn id="12" dur="10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8675">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867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Effect transition="in" filter="fade">
                                      <p:cBhvr>
                                        <p:cTn id="19" dur="1000"/>
                                        <p:tgtEl>
                                          <p:spTgt spid="28675">
                                            <p:txEl>
                                              <p:pRg st="2" end="2"/>
                                            </p:txEl>
                                          </p:spTgt>
                                        </p:tgtEl>
                                      </p:cBhvr>
                                    </p:animEffect>
                                    <p:anim calcmode="lin" valueType="num">
                                      <p:cBhvr>
                                        <p:cTn id="20" dur="10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28675">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2867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fade">
                                      <p:cBhvr>
                                        <p:cTn id="27" dur="1000"/>
                                        <p:tgtEl>
                                          <p:spTgt spid="28675">
                                            <p:txEl>
                                              <p:pRg st="4" end="4"/>
                                            </p:txEl>
                                          </p:spTgt>
                                        </p:tgtEl>
                                      </p:cBhvr>
                                    </p:animEffect>
                                    <p:anim calcmode="lin" valueType="num">
                                      <p:cBhvr>
                                        <p:cTn id="28" dur="10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28675">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2867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p:bldP spid="2867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625</Words>
  <Application>Microsoft Office PowerPoint</Application>
  <PresentationFormat>On-screen Show (4:3)</PresentationFormat>
  <Paragraphs>92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Science can offer us explanations of things that are within the universe, but does the universe as a whole have an explanation?</vt:lpstr>
      <vt:lpstr>Thomas Aquinas and the cosmological argument </vt:lpstr>
      <vt:lpstr>Learning Outcomes </vt:lpstr>
      <vt:lpstr>Aquinas’ Cosmological Arguments</vt:lpstr>
      <vt:lpstr>Aquinas</vt:lpstr>
      <vt:lpstr>1st Way: The Argument from Motion</vt:lpstr>
      <vt:lpstr>In other words…</vt:lpstr>
      <vt:lpstr>The 2nd Way: Argument from Causation</vt:lpstr>
      <vt:lpstr>In other words…</vt:lpstr>
      <vt:lpstr>The 3rd Way: Argument from Contingency</vt:lpstr>
      <vt:lpstr>In other words…</vt:lpstr>
      <vt:lpstr>Think, pair, share</vt:lpstr>
      <vt:lpstr>Aquinas’ three ways</vt:lpstr>
      <vt:lpstr> ‘Nothing comes from nothing. That’s impossible.’  </vt:lpstr>
      <vt:lpstr>‘Nothing comes from nothing. That’s impossible.’</vt:lpstr>
      <vt:lpstr>Quiz Quiz trade</vt:lpstr>
    </vt:vector>
  </TitlesOfParts>
  <Company>Rosset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 Aquinas and the cosmological argument</dc:title>
  <dc:creator>NVeitch</dc:creator>
  <cp:lastModifiedBy>Nicole</cp:lastModifiedBy>
  <cp:revision>12</cp:revision>
  <dcterms:created xsi:type="dcterms:W3CDTF">2013-01-31T13:01:36Z</dcterms:created>
  <dcterms:modified xsi:type="dcterms:W3CDTF">2015-03-29T20:33:32Z</dcterms:modified>
</cp:coreProperties>
</file>