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70" r:id="rId7"/>
    <p:sldId id="260" r:id="rId8"/>
    <p:sldId id="266" r:id="rId9"/>
    <p:sldId id="273" r:id="rId10"/>
    <p:sldId id="264" r:id="rId11"/>
    <p:sldId id="263" r:id="rId12"/>
    <p:sldId id="262" r:id="rId13"/>
    <p:sldId id="272"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06A085-461E-4E61-B08F-D2B15A42F428}"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06A085-461E-4E61-B08F-D2B15A42F428}"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06A085-461E-4E61-B08F-D2B15A42F428}"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06A085-461E-4E61-B08F-D2B15A42F428}"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06A085-461E-4E61-B08F-D2B15A42F428}"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06A085-461E-4E61-B08F-D2B15A42F428}"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06A085-461E-4E61-B08F-D2B15A42F428}" type="datetimeFigureOut">
              <a:rPr lang="en-GB" smtClean="0"/>
              <a:t>15/12/2017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06A085-461E-4E61-B08F-D2B15A42F428}" type="datetimeFigureOut">
              <a:rPr lang="en-GB" smtClean="0"/>
              <a:t>15/12/2017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6A085-461E-4E61-B08F-D2B15A42F428}" type="datetimeFigureOut">
              <a:rPr lang="en-GB" smtClean="0"/>
              <a:t>15/12/2017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6A085-461E-4E61-B08F-D2B15A42F428}"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6A085-461E-4E61-B08F-D2B15A42F428}"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8D092-4D1C-4E35-8D12-09221C4E63B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6A085-461E-4E61-B08F-D2B15A42F428}" type="datetimeFigureOut">
              <a:rPr lang="en-GB" smtClean="0"/>
              <a:t>15/12/2017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8D092-4D1C-4E35-8D12-09221C4E63B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lstStyle/>
          <a:p>
            <a:r>
              <a:rPr lang="en-GB" dirty="0"/>
              <a:t>The analogy of the Arrow</a:t>
            </a:r>
          </a:p>
        </p:txBody>
      </p:sp>
      <p:sp>
        <p:nvSpPr>
          <p:cNvPr id="3" name="Content Placeholder 2"/>
          <p:cNvSpPr>
            <a:spLocks noGrp="1"/>
          </p:cNvSpPr>
          <p:nvPr>
            <p:ph idx="1"/>
          </p:nvPr>
        </p:nvSpPr>
        <p:spPr/>
        <p:txBody>
          <a:bodyPr/>
          <a:lstStyle/>
          <a:p>
            <a:pPr algn="ctr">
              <a:buNone/>
            </a:pPr>
            <a:r>
              <a:rPr lang="en-GB" dirty="0"/>
              <a:t>‘The reason the arrow reaches its target is that an archer directs it there.’</a:t>
            </a:r>
          </a:p>
          <a:p>
            <a:pPr algn="ctr">
              <a:buNone/>
            </a:pPr>
            <a:endParaRPr lang="en-GB" dirty="0"/>
          </a:p>
          <a:p>
            <a:pPr algn="ctr">
              <a:buNone/>
            </a:pPr>
            <a:r>
              <a:rPr lang="en-GB" dirty="0"/>
              <a:t>What has this got to do with the teleological argument?</a:t>
            </a:r>
          </a:p>
          <a:p>
            <a:pPr algn="ctr">
              <a:buNone/>
            </a:pPr>
            <a:r>
              <a:rPr lang="en-GB" dirty="0"/>
              <a:t>Discuss with your partner.</a:t>
            </a:r>
          </a:p>
        </p:txBody>
      </p:sp>
      <p:pic>
        <p:nvPicPr>
          <p:cNvPr id="2050" name="Picture 2" descr="http://t1.gstatic.com/images?q=tbn:ANd9GcT-Y8_QNsm8dpshCDWuYUSzdOPVAv8LhmTiVMscpW1qbeVgNtrg"/>
          <p:cNvPicPr>
            <a:picLocks noChangeAspect="1" noChangeArrowheads="1"/>
          </p:cNvPicPr>
          <p:nvPr/>
        </p:nvPicPr>
        <p:blipFill>
          <a:blip r:embed="rId2" cstate="print"/>
          <a:srcRect/>
          <a:stretch>
            <a:fillRect/>
          </a:stretch>
        </p:blipFill>
        <p:spPr bwMode="auto">
          <a:xfrm>
            <a:off x="2699792" y="4941168"/>
            <a:ext cx="1296144" cy="1730419"/>
          </a:xfrm>
          <a:prstGeom prst="rect">
            <a:avLst/>
          </a:prstGeom>
          <a:noFill/>
        </p:spPr>
      </p:pic>
      <p:sp>
        <p:nvSpPr>
          <p:cNvPr id="2052" name="AutoShape 4" descr="data:image/jpeg;base64,/9j/4AAQSkZJRgABAQAAAQABAAD/2wCEAAkGBhQRERURExQTFRUWFRgaFhYUFxUVFRcYFhQVGBgWFhcYHCYeFxkkGhgXIC8gIycpLCwtFh4xNTAqNSYrLCkBCQoKDgwOGg8PGiwlHyQtKiwqMi0sLCwqLSosLCwtLiwpKSksKSwpLCopLC8qLSksKSksKSwsLCwsLCksLCkpLP/AABEIAOEA4QMBIgACEQEDEQH/xAAcAAACAgMBAQAAAAAAAAAAAAAABwUGAwQIAgH/xABIEAABAwEEBgYHBgMGBQUAAAABAAIDEQQFITEGEkFRYXEHEyKBkaEyQlJicrHBFCOCktHwU6LhJDNDssLSFWNzk/EWVIPD4v/EABsBAAIDAQEBAAAAAAAAAAAAAAAFAwQGAQIH/8QANhEAAQMCBAIJAgYCAwEAAAAAAQACAwQRBRIhMUFREyJhcYGRsdHwQqEGFCMyweEzUiSS8TT/2gAMAwEAAhEDEQA/AHihCEIQhCEIQhC0b3vqGyxmWd4Y0b8ydzQMXHgFwkDUr01pccrRcreUVfWlFmsgrPK1p2N9J55MFT35JX6T9LU01WWUGCP28Otd35M7qniqHI8uJc4kkmpJJJJ3knElUZKwDRmq0dJgD39ac27Bv7D7poXv01DEWaCvvzGn8jP9wVSt/STb5f8AHLBuia1nnTW81Ww1Z7NYnyGkbHv+Bpd8gqTqiR/FaKLC6WEXDB3nX1Xq03xPJ6c0z/ike75lahrxU3Fohanf4JHxFjfImqz/APoe1eyz84XjLIeBU/SU7NM48woCK0PZi1z2/C5w+RUpY9NbbFTUtU2GxzjIPB9QtiTQy0j1Gnk9v1IWlaLhnZ6UT6bwNYeLarv6jea8kU8ul2nyKtd19M1qZQTRxTDaRWN/iKt/lV2uTpUsVoo1zjA87JqBteEg7PjRI50ezIrGYlMyre3c3S+owSCQXDbHs9tl1Kx4IBBBByIxB5L6ucdHtMrVYT9zIdSuMT6ujP4fV5toU39Eekqz22kbvuZz/huODj/y3etyNDwOavxVDX6bFZirwqan6w6zeY/kK3oQhWUqQhCEIQhCEIQhCEIQhCEIQhCEIQhCEIQhCq2nWmzbBHqto6d47DNjRlrv93cNpHMjy5wYLlTQwvneI2C5K9aZ6dRWBmrg+dw7EYOXvPPqt8zs2kJK+r8mtcplmeXO2DJrR7LW5NH7NVrWu1vle6SRxc9xq5zsSSty5biltT9SJuXpOODWje4/TMpNLM6Y2G3Jbyhw+GhZndvxJ/jkPVR7Wqz3RoDPNR0n3LPeFXnkzZ3kK96MaDxwULRrybZXjL4R6vdjxVzst1sZie0d5+gU8VHfV6X1mOhnVhHj/Xv5KkXP0dQsoRF1h9ubEdzfR8irTBo4AKF1BuYAB++5TSFfbE1uwWamrppTdzlHsuKIeqTzJ+i9/wDB4f4bfNbqFJlCrdK/mVHvuGE+p4Fw+q1J9FIz6LntPc4eePmptC4WNPBemzyN2cVRr20Hc4YsjmHIB3n9CqRemhTQSGF0bh6r6kefaHmngte2WCOUasjQ4eY5HMKCSma5M6bF5oTrt84bLm+33W+I0kbTccweR+i0HMpindfuhrmtJjHWM2sIBcBy9YeaXF66N0q6LvZ/tP0KXSQOjOi1VNXxVTdd/m/JWHQXpWdHq2e2uLmZNmOLm8JPab72Y21zDdjkDgHAggioIxBByIO0LluWGn1Cu/Rz0imyOFmtBJs5PZccTCTt/wCnvGzMbQbNPU/S5JsTwneSIa8Rz7u3sTvQvjHggEEEHEEYgg7QvqYrKoQhCEIQhCEIQhCEIQhCEIQheZJA0FxIAAqScAAMyShCiNLNJWWCzumdi44Rs2vechwAzJ3Dkuf7yvGS0SumlcXPeak/IAbABgBsAUvpxpSbfaS8E9UyrYh7tcXU3uOPKg2LQuG5X2qYRMw2udsa0ZuPyA2khJqiUyvyt2W+wuhbRw9JJo4i57By9+3wWzozoy+2SUHZjb6b93Ab3H+pTjuDR5kbAxjdSMeLjtJO07z+x80fuFkbGxsGrGzxcdpJ2k5kqytFMAr0EAYLndZ/E8TdO7K3QDb3Pb6L5HGGigFAF6Qo+8b4bFgO07dsHM/RWiQEja1zzYLfc4AVOA4qNtOkETMAS4+7l4nBV22Xg+Q9o92QHctNzlCZeSYx0Q+sqcm0rd6rGjmSflRaztK5dzPA/qodzljLlGXu5q42liH0qcbphIM2sP5h9Styz6ZsPpsc3iKOH0KqTnLG5y50rgvRooncEyrHeMcorG9ruAzHMZhbKVLZS06wJBGRBoRyIVhurTcswtGLf4mAI+IbRxz5qVswO6pTYc9usevZx/tXVV3SPRRswMkVGybRk1/Pc7j47xO2W1MlY2SNzXscKtc0ggjgQsqlLQ4aqhHI+F926H5ukTflx6xJpqytwIOFSNh3HiqfaICCcKEZhP8A010cM8ZlhaDM0ZHDrAPV+Lce7kkLxtfWOqWarhgcc6bwRgQlFRH0blusNqfzcVuXmP6V86JtOqFtgndgf7hx2H+ETu9nw3BNpcrPBaQ4EjGoIwIIxwOwroDo80u+32UFxHXR0bKN5p2ZANzgPEOGxXKWbMMpSDGKHondK0ace/n4q0oQhXVn0IQhCEIQhCEIQhCEKgdLeknU2cWVh7c/p0zEQz/McOQcr851MSuddLb8Nstcs9eyXUj4Rtwb4jHm4qpVyZGWG5TvBaXp6jO7Zuvjw9/BRLG1NBiTkNqcehmjP2eJrKfevo6Q7vd5NGHMneqP0e3L1s5mcOxDQjjIfR8BU89VOe6bNqt1jm75bP18FXpIvqKbY5W5R0LfHv4eW63IYg0BoyC9oUdfN49W3VHpOy4DemRNgsi1pe6wWC+L41axsPa2ndwHH5KuPcvr3Lauy6nTHcwZn6Diq5JcU3YxkLblasFmdIdVgJPkOZ2KbsmiozkcTwbgPHM+SmrNZWxt1Wig/eJ3lZVI2MDdUpatztGaD7rVhuuJnoxt50qfE4rZDRuC+oUllULidysMtkY70mNdzaD81F23RKB/ogxne04flOHhRTSFwtB3Xpkr2ftJCV+ldzT2OMyNYZm+03Jo3vbmByqOIS2tdvfKavcTuGwcgumUudOujJsgdaLI0NkzfEMGv3lg9V/DI8DnRqKdxF2eS0+FYtGHZJxY/wC3vy71R9DtNZbBJhV8Lj246/zMr6L/ACOR2EPS7byjtETZonBzHioI8wRsIOBGyi5pc0gkEEEYEHAgjYQrb0eaZGxTdXIf7PIRr7mOyEg8geHIKCmqCw5Xbeiv4vhYqGmaIdcfce/LyTzSm6WNEOrd9uiHZeaTAbHHKTk7I8abymwDXFYbdYmTRvikGsx7S1w3giiZTRiRuUrJ0NY6kmEg24jmFzI9tRRSWhOkjrBbGS+oexKN7CcTzBo7u4r5f9zusloks782OwPtNOLXd7SCoe0s2pLG4xu7lvqqNlRDmGoI+xXU0Moc0OaagioK9qgdEukfXWUQvNXRnVx4CrfFvm0q/p805gCF83ljMTyw8EIQhdUaEIQhCEIQhCrHSRe/2e75SDR0lIm/jrreDA49yQgTK6aryrJBZx6rXSO5uOq3ya/xVH0bsHXWmKM5F4Lvhb2neQp3pRVOzy5R3Ld4LGIKTpHcbuPcP/LpqaF3L1UEUVKOd25ObsT4Cje5XsBRFxRVLn9w+Z+imEzjblbZZCslMspJ+XXiWUNaXHICpVNtlqMjy47fIbApzSS10aIx62J5D+vyVac5eJHa2U9HHYZjxW1d9iMzw0YDNx3D9VcYYQxoa0UAyC0rksPVRivpOxd9B3D6qQUjG2CrVM2d1hsEL45wAqTQDaclhtlsbEwveaAeJ4DeVRr3vx85xwZsYMuZ3lce8NRT0zpjpsrLbdLYWYNq8+7l4n6VUa/To7IR3v8A/wAqrucsTnKuZnJwyghA1F1aZ+kqGIB00b2gmg1CH+RorBc2kNntbdaCVr6ZgYOb8TTiO8JCaR23rJS0eizAc/WPjh3LQsdtfC8SRvcx7cnNNCP6cFX/ADjmusdQmLvw/FJEC0lrvMe66bQqVoD0gi2jqJqNtAGFMGygZlo2OG1veMKgXVMWPDxmaspUU8lPIY5BY/NksulPQoEG3QtxH9+0bR/FA3j1uGOw1Va6fewOBBAIIoQcQQcwRuXPummj32K1vhHoHtRn3HVoO4gt/DxS2shynOPFa3Aa8yN/LvOo27uXh6dyZPRRpN19nNmeayQAatc3RHBv5T2eWqr2ud9EL7+yWyKatG62rJ8DsHeHpc2hdEAq1SSZ2WO4SbG6QQVGZuztfHj7+KWnTJcVWR2xoxaerk+F1Swnk6o/GEp5G1BC6S0husWmyzQH12EDg7Np7nAHuXOBFM8CqdYzK/MOKfYDUdNTGJ306eB+FTnRtephtepWgkFB8bO035OH4k/7NOHsDhtH/kLl2z2kwzNkGbHtcO4g0+i6N0btYc0tBwwc3kf2PFXaR2ZluSQYzDkmDueniFNIQhWkkQhCEIQhCEISD6Srb1l5T7marB+Fgr/MXLY6OLNWeST2I6Dm9wHyaVXr+tHWWud/tTyHuMjqeSuHRxHSKZ297R+VpP8AqSVnWmv3r6FMOioMo5NHomzdEdIm8cfE/pRbixwMo1o3ADwC9udQE7k5GgXz9xzOJVQvu0a0ztw7I7s/OqxXRZusma3YDU8hj86DvWpLJUk7zXxU5olFUyP3AAd9SfkFWHWcnUn6UJtwCsiEKPv22dVA9wzpQc3YeWfcrJNhdJWNLnBo4qq6SXt10haD2GGg4na79OHNQjnL65yndEroErzK8Vaw4A5F2fgMD3hUtXuWlOSni7Avl06IvlAfITG05CnbI5H0e/wU6zQ6zgYtceJe6vlQKbQrQiaEkkrJXm97dyXV99DsTwXWeV7H4nVkOuwnnTWbz7XJK+9rolssphmYWPGw5EbHNORB3hdKquacaKtt1nLQB1zAXRO219gn2XUp4HYqs9I1wuzdOMOxuVjwyc3aePEe4SFs1odG9sjCWuaQWuGYINQQug9ENIhbrKybAP8ARkaNj20r3HBw4OC55IpgcFfuh69yy1Ps5PZlZUD348fNpd+UKpSSZX5eBTvHKQTU5kH7m6+HH3TiVA6YLm6yystAHahfQ/BIQD4O1PEq/qO0isHX2WeGldeJ4HPVOqfGiayszsLVi6KcwVDJOR+3H7Lm9dBaC3n9osEDyauDNR2+sZLCTzpXvXPqb3QxbNazTRexKHDk9g+rCllE60lua2P4giz0uf8A1I++nsmGuedNrB1NvtEdKDrC4cpKPH+ancuhklul+y6tvDh68LCeYc9vyAVqtbeO/akv4eky1JZzHp8KXtrGIPBOvo/vDWgszyc2Bh/DVnzaEl7WMBzTL6N562IDayV4+Tv9SjoTrbsVvH2dW/aPuE3ULxE/WaHbwD4he0xWSQhCEIQhCEIXLr31cTvJPiapidHY/s7uMx/yxpdUxomF0eSfcOG6b5tZ+iSQf5F9FxEf8Y25hOFa94OpFIdzHf5Stha15j7mT4Hf5SnR2Xzxn7gqE5yteiTfuXHe8+TWqoucrboi77g/Gfk1Vov3JzWj9LxU4q3pvLSJjd76+DT+qsiq+nTexEfecPEf0U0n7Sl1GLztVPJTE0Zs+pZY/ebrH8WPyI8EuHOTLuCXWs0JH8No8BQ+YUEG6aYncRjvUgvDJQa0INDQ0NaHcV7VR02sTmNdaIyWktIcWkgggYOqMsqdw3q2kKtyEo7v6Q7VDg5zZW7pBj+YUPjVXK5tPWzga0E7a+sxjpY/zNFfJCEqNPrCIbxtDRkX64/+RrXnzcVh0LtJjvCzOH8Zre551D5OW50kWkSXjM5uQ6sZEYiJlcDiMcO5R2iketbrMB/7iLykaT5BInaTac/5X0uPrUIzcWa/9V0YhCE9XzRcyW2LUlez2XuHg4j6JjdCknbtLd7Yj4GQfVL29H608pGRlefF7ir/ANCrfvbSfcj83P8A0SWm/wAw8V9ExbWgffkPUJsJSdNMf39ndvjePB4/3JtpT9NTvvbMPck83M/RMKv/ABFZTA//ALW+PoUsLV6PemB0Xu/s0o3TfONn6Jf2r0e9X7ouH9nl/wCt/wDWxVaH96d4/wD4z4eqb10vrCzlTwJH0W2o64T9yOZ+akU1O6xaEIQuIQhCEIXMl5walolZ7MsjfyvcPorZ0fz9mZvFjvJw+gUPp7ZOqvG0t3yl/wD3AH/6ll0KtWraNX22Ed4o4fIpG3qyr6NJ+tRkjkD6FdARvqAd4B8V5nj1mubvBHiKLWuabXgjPugflw+i3U7GoXztwyuI5JZOKtGhU1WyM3OB8RT/AEqvXxB1c8jdziRyOI8itrRO2aloDTk8FvfmPlTvVRhs9aCob0kBI5X/AJV8UJphZdezOIzYQ7uGB8iT3KbXmSMOBaRUEEEbwcCFbcLiyQxP6N4dySic5XPQS9QWOs5OLSXN4tJxA5HH8Sql8XeYJXRHYcDvacj+9oK1LPa3RvEjDRzTUH97FQa4sctTNC2pisOOoTiWC32Ns0b4nei9pad+IzHFQtyaZxTANkIjk2hxo0/C4/I481YAVea4OFwsvLC+J2V4skRemhc8r5YWN1pbOC4s9Z7agVZvNC002g78DpaH6dT3c/VxfCT24nGlDtLK+g7yO3eHHflts9ktDbXLKxh6t0bmk1e9pIc3VYMXEEUy9bgkzprfUdutLpo4hEDh776evJTDW5eJVeaRrDe+qY0dHPUMOVl2j5pzUbbra6aR8zvSke5zubiSe7FWjoru0y3gx1MImueedNRvfV1fwqjhxaU5OhnqOolLXgzud943JzWNwZnmMSaj2qbFUjgPSg8N09qMVb+Tcwiz7ZbcOXhYcExlr2+1CKKSU5MY5x5NaT9FsKpdKF69Td7217UxEY5HF/8AIHDvCZPdlaXLJ00RmmbGOJASLJric9qa3QrZqR2mTe9jfytc4/5wlSnr0X3d1V3Rk4GUukP4jRv8rWnvSmjbeS/JbjHpMlIW/wCxA/n+FbEnOmWatsib7MA/mkf9AE40hOki29beU5GTC1g/AwA/zayu1ptHbtSD8PszVWbkD7KpWw4DmmN0ZxUsbj7Uzj4NYPoUtrYcgmxoPZtSww+8HO/M9xHlRQ0A611ex9/Vt2j0TBuD+6/EfopJR1wj7kcz81Ipmd1kUIQhcQhCEIQkx0zXdqWyOYDCWKn4o3EH+VzFS7vtfVyMkHquB8DiPCqcPS/dPW2ESgdqB4d+B3Yd5lp/CkrGUmqm5ZL+K32DTCWmDTwu0/O5dB6HWwOjcwGtCHD4XD9QfFWFKrozv2hY1xy+7dyPoHxAHcU1UzgfnYCsjiUBgnLSqfptY6OZKMnDVPMYjxFfyqrtmLSHA0IIIO4g1CZd8XeJ4XR7SKtO5wxH74pYStLSQRQg0IOYIzChmbZ10xw+QSR5TuPRNK7LeJomyD1hiNxyI7itpL/RG/upk6p5pG85nJrsgeRyPcmArEb8wSirpzBIRw4KF0m0fFqjwoJG+id+9p4Hy8UsrTC6NxY8FrgaEHMJzqMvnR6K1Dtijhk9uDh37RwK8SxZtRurdFX9D1H6t9Eo3FRd9W97Q1jXubWpIa4jDLYefgrzeXR/aGH7vVlbwIa7vDsPAqk3notbXSE/ZbRuFI3OFBxFRx70ula9o2K1VJPBI6+YW7/4Kr5Ncdq+KzWDo4t8p/uCwb5S1gHdXW8lfNGuiSGEiS0uEzxiGAUiB4g4v76Dgo2U0jzt5qzU4rS041cCeQ1/88VTdEejWS3RulkcYo9U9W6lS92w0PqDft2b1X7fd1quq1CutHIw1Y9p7LhvacnNORB5ELpBraCgwCjr+0fhtsRhnbrDYRg5h9ph2H9moTRsAY2wWIqa91RMZHAAHh83KrugvSNHbgIpdWO0Aejk2Sm2Ou3e3PdUZUfpV0g+0WvqWmrIAW8DIaa57qBvNpUBpdolLdk4BdVp7UUjTQnVIxIBqxwNPod0M2fWzOJzJ2niq9S55ZlHimeDtgjqOkceHV5XPyy3bsu91omjhZ6Ujw0cKnPkBU9y6SslmbGxsbRRrGhrRuDQAPIJW9D+jms99teMG1ZFXa4jtuHIdn8Ttya69UceVmY8Vz8QVQkmETdm7959vdYbZamxRvkdg1jXOdyaCT5Bc1Wu1GWR8jvSe5zjzcST5lOXpYvrqbF1IPandq/gbRzz/lb+NJNzqCqgrX3cGjgmX4egyQumP1HTuH9+i1JgXP1RmSAOZ/qU8rHZhHGyMZMY1o/C0D6JSaEXf11tjriGEyO/BiP5i1OEBXKJlmkpNjM2eQN7z5q03QykLOVfEkrcXiGPVaG7gB4Be1ZSNCEIQhCEIQha94WJs0T4X4tkY5ruTgQfmuabwsTrPM+F/pRvLXdxpUcDn3rp5KHpm0c1ZGW1g7L6Mk4PA7DjzaKfgG9U6uPM3NyT/A6no5TGfq27x7qmXFeXUShxPZODuR29xx8V0BcF59fC19e0MHcxt7xQ965sjdUJh9G2lvVPEUh7JFMfZGR5t+R4KpSy5HZSneNUX5iLpWDUJwql6bXJQ/aWDA4SAbDkHd+R7t6uYK+SRhwLSAQRQg5EHMFNHtzCyxtPOYHhw8UnHFXLRPS4UEE5ocmPO3c1x37j+zDaUaNusztZtTE44HPVPsu+h281XnFUQ50blp3RxVkXZw7E7UJZ3DpxJZ6MkrJGMse20cCcxwPiFebr0js9pwilaXUxYTSQc2nHvyVxkrXrO1FDLAdRccx80UmhCFKqSEIWK02pkbS+RzWNGbnENaOZOCF0Ak2CyqF0o0rhsEWvIauNerjB7Tz9G73bOJoDVtJuluKMFlkHWv8A4jgRE3kM3nwHEpVXjeUlokMsz3Pe7Mu+QGQA3DBUpqtrdGalaLD8DklIfOMreXE+3r6rNfl9SWuZ08xq52wei1oya0bAP1OZKjRY3O1ixrnarS51ATqtBALnUyGIx4rbu+75J5GxRNL3uNGtH7wAzJOAT20M0OZYIdXB8rx96+mB91tfUFTzxO2gq0zXvcTw4ptjL6aGEMI630gcB7JbdHvSWbIG2a0YwV7LgO1FU1NQPSZUk7xXbknRZ7Q2Roexwc1wq1zSCCDkQRmEq9Puir0rTYm8XwN8zEP9HhuVHujTC02WGWzMeRHI0gtOOoT6Tmew4ioPOueKYZizQrJ9G2Ygg25+6k+kDSL7ZbHOaaxx9iPcQ0mrvxOqeWqqnbJKCm9Z9bCqw2GxOtM7ImZvcAOA2k8AKnuSkB0j7ndbyR0dPTBjDpb7c1fujG6tSF9oIxkOq34GHE97q/lCv91w60rRuNT3YqPsdlbFG2Ngo1jQ1vICnirDo7Z/Sk7h8z9PBPmNyMAXzyeXppC/mppCELihQhCEIQhCEIQtG+rpZaoJLPJ6L204g5hw4ggEclvIXCL6FemuLSHDcLmK9bskss74JBR7HUO4jMOHAihHNeYpS0hzTQjEEJx9KWhX2uL7TC2s8QxAzkjGJbxcMSOZG0JJxSUwSWeIxuX0HDa5tRHc78e/2KcHRpp71tLHaHDX/wAF5w1h/DPvDZvGGYFWQuX2uIIIJBGIIwIIyIKcOgHSKLQG2a0uAmyY84CXcDuk+ezHBW6Wpv1HeCTYxhJaTPANOI5do7OfLu2vk0LXtLXAOaRQg4ghLnSzQySAGWzsdKzMsGL2ctrxyx55pkoVySMPFikFLVvpnXbtxHArm203w92A7I4Z+K0Q41rt37a70/dItArLbKuezUkP+JHRrj8WFH94rxS9vbogtUdTC5kzdgr1b/Bx1f5krlpZAb7raUeMUkgseoe3bz97KBsGnVthwZaZCNz6SD+cFSjOli3AelEeJjH0IUDbNF7VF6dnnbx6txH5mgjzUc6FwwLSOYIUPSSt0uVe/K0k3WyNPgFZrT0m294p1wbX2GRjzIJ81X7deUs7taWR8h3vcXU5VOHcvtnuuaT0IpX/AAse75BT129Gtump9z1Y9qUhlPw4u8kfqycyj/iUuvVb5BVdS+juis9ufqws7IPakdhG3mdp4CpTIuLofhjo60vMzvYbVkff6zvEclfbNZmRtDGNaxrRQNaA1oHADJWYqInV6TVn4gjYMtOLnmdvc/ZQuiehsNgZRnakcO3KR2ncAPVbXZ41U+hRl/6Qw2KIyzOoPVaPSefZaNp8htTIBrG8gFknOlqZLm7nFedJNIY7FA6aTkxoze7Y0frsFSuer3tjrTNJO+mvI4uOqKCp2AfvjipHSfSeW3zdbJgBgxgPZY3cN5O07eQAEFPNqjjsSqapc9/U2W0o8Jip4D0+rjv2dg+a9yxO3FXnoyu2MdZMXNMnohu1jcCXU944V93iqto5cElqc6h1WNHaeRUaxHZbzPy7kPjnsMwOLHtyIyI4bHNO7xVyPS0hCz9SS3NA13z5unOxhJAGZNB3q3WSz6jGsGwee0+KoHR/pfDanfeubHM0YNPou3uYTuGzMV25phMlDsiDyNVbMrHHKDqkpaW6Fe0IQuriEIQhCEIQhCEIQhCEnOlHQLqnutlnb9241lYPUdmXgeycyNmJyyca8TQh7S1wqCMVHJGJBYq1S1T6Z+dviOa5bjl2FZlddO+jl0L3S2dtWmpMYGzaWDdvbs2YYChRzU5JNLC5hsVvaKvjnZcH3Hembod0quiAhtms9mQlGL2j3x6445801bFbo5mCSJ7XsOTmkEf+eC5ka6qkLnv6eyP14JHMO0DFrviacHd6mhq3M0fqPuqNdgcc/XhOU/Y+3h5LpJCWNydMowbaoiD7cOI72ONR3E8ldbt0ysdo/u7RGT7LjqO/K+hTFkzH7FZWow6pp/3sNuY1HmFMoXwFfVMqCEIWrbb1hhFZZY4x77mt+ZXCbLrWlxsAtpCpN79LNjiqIted3uDVZ3vd9AUvtIeki12qrQ7qYz6kVQSNzn+ke6g4KvJVRs43TimwWqnNyMo5n23TI0s6SILHWNhE02Wo09lh/wCY4ZfCMeWaTl9X5Na5TLM8udsGTWj2Wt9Ufs1WgsE1qAwGJ8kslmfMbcFraSgp6Bubc8zv4cvl17mmDRx3L3clyyWyYRs5vcfRY3efoNq93Bo7LbZKMwaD25D6Lf1duaPIYpt3NcsdliEUYwzc4+k4+04/uitU1Nm1OyUYnimXqt34Dl2lersumOzxNhjHZG/NxObnbyf3ksds0Yba6QkVBODtrN7gf3XJSTGFxAAqTkFaLtu8RN3uOZ+g4JqbAWWRLiTmJ1SN0i0Nfd8vac50QI1ZmCj4zsJaDlXjyIOc/cmk7gWxWggPcPupmn7uYbCHbHeGOBAOCYmk1iDmh5AI9FwIqCDvG0bO9LO89H/s4dqsMtkcayQ5viP8SE54bRn8xiq9zXTGnmGu7TzB5dvC2zrcDqrgdnbqrlHe0rcpHd/a+am7o0hElGSUD9hyDv0KW1ivB1na0uf11mcOxOMXMGwS727NbZt3Cc1gRUEEHEEYgjeFQhrKmieDmLm9t7Hz2I8x3KjJdqY6FVbm0l1aRymrdj9o+LeOKtLXAioNQciMltaOtiq2ZmHvHELjXB2y+oQhXF6QhCEIQhCEIWG1WVsjdV3cdoO8JY6Y9HTZHF7KRynHWA+7k+IDJ3Ed4Kaixz2dr26rhUfvJcc0OFnKWGZ8LszDYrmG8brlsz9SVhYdm1ruLTk4LEy070/L60dBaWvaJIjmHCtOY2cx5JfXv0aMdV1nfqH2H1c3ud6Q76qhLRHdmvqtPSY43aTQ/b+vmqpLXVyX1Z7x0WtMGL4n0HrM7bfFuXfRRgnI2qg6Jzd1oIq5jxca92qk7Nb5I/7uSRnwPc3/ACkLebpVbBgLVaf+9J/uUCLUdwR9r4ea4A8bKQyQO1cB4hTE9/2l/p2id3xSyEeBctAmprt37VrG2cF4dancAjK47oE8LP2/YLcWJ9pA48ljstilnNI2PkPugu8aYBWe6ujSeShmc2Ju4Ue/wB1R49yljp3P2CpVGKMiGpA9fJVN87nYDbsG3hxVt0c6OpJaSWmsbPYykdz9gc8eAzV2uXRaz2XGNlX/AMR/af3HJvcApdMoqQN1csvV4u+TSPzO/hyWGx2NkTBHG0Ma3Joy/qeKzsYXEACpOQCy2SxOkNGjmdg5lWOwXa2IYYu2u+g3BXSQEkJJNysd13WIhrHF58uAUghCjQsdohD2lp2iipskZaS04EGh7ldloXndQlFRg/Yd/ApBjWGuq2B8f7m/ccvZSxvy7pd2y6nRF0tnaCHYyQZNfvdHsa/eMncCtK6cXN+zUMTnhskTzqmFzjQuAPoAHNmW0K1zRFhLXChGxfbmuCCW0Plc3tmItqDSo1m9o73CgAO4lZejLppegkGp01424O9Adx2jb3K0EXC9v0Um9w/iP1C3bps1qgOqWB8e1us2o4tqfJSVle+EiOQ6zMmSfJr9x3HbzUktXS4ZAxwfGXNcNxce2o+xVERi9xdY+s913l+qFkQnVjzUqEIQvS6hCEIQhCEIQhRtsuRj8W9k8Mj3fopJCLoVTtN2yR5jDeMR/TvUVa7ohl/vIo38XNaT40qmCtWe7I35tFd4wPkvVwd10EtNwUtJtA7G7/C1fhfIPLWotc9HFk3S/wDc/omLLo4PVeRzAP6LWdo8/Y5p8R9F56OM8ApxVzj6z5qjR9HljHqPPOR30ot+zaKWSPFtnirvcNc/z1Vn/wCAS+74/wBF6bo9JvYO8/ouhjBsAvLqmZ27z5lRTWgCgAA3DAeC9Kaj0c9p/gPqVuQ3JE3ZrfEa+WS95goVXYLO55o0E8vqdil7Ho/tkP4R9T+imWsAFAABwX1eS5C8xxhooAANwXpCF5QhCEIQhCEIQtS8LubM2hwIydtH6hV+yxus9oaHimNK7CHYVCtawWuxtlbquHI7Qd4O9KK3DWzPE8ekjSD324H3Xcx2WZzQRQioOYOS+MZQU+a+hfU2sN1xCEIXUIQhCEIQhCEIQhCEIQhCEIQhCEIQhCEIQhCEIQhCEIQhCEIQhCEIQhCEIQhCEIQhCEIQhCEIQhCEL//Z"/>
          <p:cNvSpPr>
            <a:spLocks noChangeAspect="1" noChangeArrowheads="1"/>
          </p:cNvSpPr>
          <p:nvPr/>
        </p:nvSpPr>
        <p:spPr bwMode="auto">
          <a:xfrm>
            <a:off x="63500"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054" name="Picture 6" descr="Archery Tools"/>
          <p:cNvPicPr>
            <a:picLocks noChangeAspect="1" noChangeArrowheads="1"/>
          </p:cNvPicPr>
          <p:nvPr/>
        </p:nvPicPr>
        <p:blipFill>
          <a:blip r:embed="rId3" cstate="print"/>
          <a:srcRect/>
          <a:stretch>
            <a:fillRect/>
          </a:stretch>
        </p:blipFill>
        <p:spPr bwMode="auto">
          <a:xfrm>
            <a:off x="5220072" y="4941168"/>
            <a:ext cx="1666875" cy="16668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Analogy of the Arrow</a:t>
            </a:r>
          </a:p>
        </p:txBody>
      </p:sp>
      <p:sp>
        <p:nvSpPr>
          <p:cNvPr id="3" name="Content Placeholder 2"/>
          <p:cNvSpPr>
            <a:spLocks noGrp="1"/>
          </p:cNvSpPr>
          <p:nvPr>
            <p:ph idx="1"/>
          </p:nvPr>
        </p:nvSpPr>
        <p:spPr/>
        <p:txBody>
          <a:bodyPr>
            <a:normAutofit fontScale="92500"/>
          </a:bodyPr>
          <a:lstStyle/>
          <a:p>
            <a:pPr algn="ctr">
              <a:buNone/>
            </a:pPr>
            <a:r>
              <a:rPr lang="en-GB" dirty="0"/>
              <a:t>Nature suggests a realm of order, in that things seem to have an innate sense of </a:t>
            </a:r>
            <a:r>
              <a:rPr lang="en-GB" i="1" dirty="0"/>
              <a:t>purpose</a:t>
            </a:r>
            <a:r>
              <a:rPr lang="en-GB" dirty="0"/>
              <a:t>.</a:t>
            </a:r>
          </a:p>
          <a:p>
            <a:pPr algn="ctr">
              <a:buNone/>
            </a:pPr>
            <a:endParaRPr lang="en-GB" dirty="0"/>
          </a:p>
          <a:p>
            <a:pPr algn="ctr">
              <a:buNone/>
            </a:pPr>
            <a:r>
              <a:rPr lang="en-GB" dirty="0"/>
              <a:t> For Aquinas, anything which has in it a sense of purpose, requires the aid of a 'guiding hand'. For instance, an arrow only hits the target, because it has been fired by an archer. Thus if nature appears ordered, it must have a 'guiding hand', who Aquinas believed was God.</a:t>
            </a:r>
          </a:p>
        </p:txBody>
      </p:sp>
      <p:pic>
        <p:nvPicPr>
          <p:cNvPr id="4" name="Picture 6" descr="Archery Tools"/>
          <p:cNvPicPr>
            <a:picLocks noChangeAspect="1" noChangeArrowheads="1"/>
          </p:cNvPicPr>
          <p:nvPr/>
        </p:nvPicPr>
        <p:blipFill>
          <a:blip r:embed="rId2" cstate="print"/>
          <a:srcRect/>
          <a:stretch>
            <a:fillRect/>
          </a:stretch>
        </p:blipFill>
        <p:spPr bwMode="auto">
          <a:xfrm>
            <a:off x="7308304" y="404664"/>
            <a:ext cx="946795" cy="946795"/>
          </a:xfrm>
          <a:prstGeom prst="rect">
            <a:avLst/>
          </a:prstGeom>
          <a:noFill/>
        </p:spPr>
      </p:pic>
      <p:pic>
        <p:nvPicPr>
          <p:cNvPr id="5" name="Picture 2" descr="http://t1.gstatic.com/images?q=tbn:ANd9GcT-Y8_QNsm8dpshCDWuYUSzdOPVAv8LhmTiVMscpW1qbeVgNtrg"/>
          <p:cNvPicPr>
            <a:picLocks noChangeAspect="1" noChangeArrowheads="1"/>
          </p:cNvPicPr>
          <p:nvPr/>
        </p:nvPicPr>
        <p:blipFill>
          <a:blip r:embed="rId3" cstate="print"/>
          <a:srcRect/>
          <a:stretch>
            <a:fillRect/>
          </a:stretch>
        </p:blipFill>
        <p:spPr bwMode="auto">
          <a:xfrm>
            <a:off x="755576" y="332656"/>
            <a:ext cx="810716" cy="108234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a:t>In your words: Aquinas’ argument</a:t>
            </a:r>
          </a:p>
        </p:txBody>
      </p:sp>
      <p:sp>
        <p:nvSpPr>
          <p:cNvPr id="3" name="Content Placeholder 2"/>
          <p:cNvSpPr>
            <a:spLocks noGrp="1"/>
          </p:cNvSpPr>
          <p:nvPr>
            <p:ph idx="1"/>
          </p:nvPr>
        </p:nvSpPr>
        <p:spPr/>
        <p:txBody>
          <a:bodyPr/>
          <a:lstStyle/>
          <a:p>
            <a:pPr algn="ctr">
              <a:buNone/>
            </a:pPr>
            <a:r>
              <a:rPr lang="en-GB" dirty="0"/>
              <a:t>Draw a diagram to show the different steps in Aquinas’ version of the teleological argument.</a:t>
            </a:r>
          </a:p>
        </p:txBody>
      </p:sp>
      <p:sp>
        <p:nvSpPr>
          <p:cNvPr id="4" name="Rectangle 3"/>
          <p:cNvSpPr/>
          <p:nvPr/>
        </p:nvSpPr>
        <p:spPr>
          <a:xfrm>
            <a:off x="467544" y="5482098"/>
            <a:ext cx="4572000" cy="646331"/>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r>
              <a:rPr lang="en-GB" dirty="0">
                <a:solidFill>
                  <a:srgbClr val="FF0000"/>
                </a:solidFill>
              </a:rPr>
              <a:t>Stretch yourself: </a:t>
            </a:r>
            <a:r>
              <a:rPr lang="en-GB" dirty="0"/>
              <a:t>Explain the flaws you can identify in his argument.</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78" r="1679" b="86442"/>
          <a:stretch/>
        </p:blipFill>
        <p:spPr bwMode="auto">
          <a:xfrm>
            <a:off x="609600" y="3212976"/>
            <a:ext cx="7786256" cy="960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1">
            <a:schemeClr val="accent5"/>
          </a:lnRef>
          <a:fillRef idx="2">
            <a:schemeClr val="accent5"/>
          </a:fillRef>
          <a:effectRef idx="1">
            <a:schemeClr val="accent5"/>
          </a:effectRef>
          <a:fontRef idx="minor">
            <a:schemeClr val="dk1"/>
          </a:fontRef>
        </p:style>
        <p:txBody>
          <a:bodyPr/>
          <a:lstStyle/>
          <a:p>
            <a:r>
              <a:rPr lang="en-GB" dirty="0"/>
              <a:t>Think, Pair, Share</a:t>
            </a:r>
          </a:p>
        </p:txBody>
      </p:sp>
      <p:sp>
        <p:nvSpPr>
          <p:cNvPr id="3" name="Content Placeholder 2"/>
          <p:cNvSpPr>
            <a:spLocks noGrp="1"/>
          </p:cNvSpPr>
          <p:nvPr>
            <p:ph idx="1"/>
          </p:nvPr>
        </p:nvSpPr>
        <p:spPr/>
        <p:txBody>
          <a:bodyPr/>
          <a:lstStyle/>
          <a:p>
            <a:pPr>
              <a:buNone/>
            </a:pPr>
            <a:r>
              <a:rPr lang="en-GB" dirty="0">
                <a:solidFill>
                  <a:srgbClr val="FF0000"/>
                </a:solidFill>
              </a:rPr>
              <a:t>Consider the following...</a:t>
            </a:r>
          </a:p>
          <a:p>
            <a:pPr algn="ctr">
              <a:buNone/>
            </a:pPr>
            <a:endParaRPr lang="en-GB" dirty="0"/>
          </a:p>
          <a:p>
            <a:pPr algn="ctr">
              <a:buNone/>
            </a:pPr>
            <a:r>
              <a:rPr lang="en-GB" dirty="0"/>
              <a:t>‘How is Aquinas using the ideal of final cause in this argument?’</a:t>
            </a:r>
          </a:p>
          <a:p>
            <a:pPr algn="ctr">
              <a:buNone/>
            </a:pPr>
            <a:endParaRPr lang="en-GB" dirty="0"/>
          </a:p>
          <a:p>
            <a:pPr algn="ctr">
              <a:buNone/>
            </a:pPr>
            <a:r>
              <a:rPr lang="en-GB" dirty="0">
                <a:solidFill>
                  <a:srgbClr val="FF0000"/>
                </a:solidFill>
              </a:rPr>
              <a:t>Discuss in pairs.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Create a </a:t>
            </a:r>
            <a:r>
              <a:rPr lang="en-GB" dirty="0" err="1"/>
              <a:t>Zig-Zag</a:t>
            </a:r>
            <a:r>
              <a:rPr lang="en-GB" dirty="0"/>
              <a:t> with </a:t>
            </a:r>
            <a:r>
              <a:rPr lang="en-GB" dirty="0">
                <a:solidFill>
                  <a:srgbClr val="FF0000"/>
                </a:solidFill>
              </a:rPr>
              <a:t>for and against </a:t>
            </a:r>
            <a:r>
              <a:rPr lang="en-GB" dirty="0"/>
              <a:t>reasons.</a:t>
            </a:r>
          </a:p>
        </p:txBody>
      </p:sp>
      <p:pic>
        <p:nvPicPr>
          <p:cNvPr id="1027" name="Picture 3"/>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a:t>For </a:t>
            </a:r>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a:t>Against</a:t>
            </a:r>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a:t>For </a:t>
            </a:r>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a:t>Against</a:t>
            </a:r>
          </a:p>
        </p:txBody>
      </p:sp>
      <p:sp>
        <p:nvSpPr>
          <p:cNvPr id="5" name="TextBox 4"/>
          <p:cNvSpPr txBox="1"/>
          <p:nvPr/>
        </p:nvSpPr>
        <p:spPr>
          <a:xfrm>
            <a:off x="179512" y="4139817"/>
            <a:ext cx="2664296"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a:solidFill>
                  <a:srgbClr val="FF0000"/>
                </a:solidFill>
              </a:rPr>
              <a:t>Stretch yourself:</a:t>
            </a:r>
          </a:p>
          <a:p>
            <a:r>
              <a:rPr lang="en-GB" sz="2000" b="1" dirty="0">
                <a:solidFill>
                  <a:schemeClr val="tx1"/>
                </a:solidFill>
              </a:rPr>
              <a:t>Add your own personal opinion and give reasons.</a:t>
            </a:r>
          </a:p>
          <a:p>
            <a:endParaRPr lang="en-GB" sz="2000" b="1" dirty="0">
              <a:solidFill>
                <a:srgbClr val="FF0000"/>
              </a:solidFill>
            </a:endParaRPr>
          </a:p>
        </p:txBody>
      </p:sp>
      <p:sp>
        <p:nvSpPr>
          <p:cNvPr id="1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br>
              <a:rPr lang="en-GB" sz="4000" dirty="0"/>
            </a:br>
            <a:r>
              <a:rPr lang="en-GB" sz="4000" dirty="0"/>
              <a:t>Evaluate Aquinas’ version of the Teleological Argument for God.</a:t>
            </a:r>
            <a:br>
              <a:rPr lang="en-GB" dirty="0"/>
            </a:br>
            <a:endParaRPr lang="en-GB" dirty="0"/>
          </a:p>
        </p:txBody>
      </p:sp>
      <p:sp>
        <p:nvSpPr>
          <p:cNvPr id="2" name="TextBox 1"/>
          <p:cNvSpPr txBox="1"/>
          <p:nvPr/>
        </p:nvSpPr>
        <p:spPr>
          <a:xfrm>
            <a:off x="7092280" y="3739708"/>
            <a:ext cx="180020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a:solidFill>
                  <a:srgbClr val="FF0000"/>
                </a:solidFill>
              </a:rPr>
              <a:t>Stretch yourself:</a:t>
            </a:r>
          </a:p>
          <a:p>
            <a:r>
              <a:rPr lang="en-GB" dirty="0"/>
              <a:t>Find out what these thinkers thought:</a:t>
            </a:r>
          </a:p>
          <a:p>
            <a:pPr marL="285750" indent="-285750">
              <a:buFont typeface="Arial" pitchFamily="34" charset="0"/>
              <a:buChar char="•"/>
            </a:pPr>
            <a:r>
              <a:rPr lang="en-GB" dirty="0"/>
              <a:t>Hume </a:t>
            </a:r>
          </a:p>
          <a:p>
            <a:pPr marL="285750" indent="-285750">
              <a:buFont typeface="Arial" pitchFamily="34" charset="0"/>
              <a:buChar char="•"/>
            </a:pPr>
            <a:r>
              <a:rPr lang="en-GB" dirty="0"/>
              <a:t>Mill</a:t>
            </a:r>
          </a:p>
          <a:p>
            <a:pPr marL="285750" indent="-285750">
              <a:buFont typeface="Arial" pitchFamily="34" charset="0"/>
              <a:buChar char="•"/>
            </a:pPr>
            <a:r>
              <a:rPr lang="en-GB" dirty="0"/>
              <a:t>Darwin</a:t>
            </a:r>
          </a:p>
        </p:txBody>
      </p:sp>
    </p:spTree>
    <p:extLst>
      <p:ext uri="{BB962C8B-B14F-4D97-AF65-F5344CB8AC3E}">
        <p14:creationId xmlns:p14="http://schemas.microsoft.com/office/powerpoint/2010/main" val="367278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Problems...</a:t>
            </a:r>
          </a:p>
        </p:txBody>
      </p:sp>
      <p:sp>
        <p:nvSpPr>
          <p:cNvPr id="3"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ctr">
              <a:buNone/>
            </a:pPr>
            <a:r>
              <a:rPr lang="en-GB" dirty="0"/>
              <a:t>If you analyse the argument you can see that Aquinas began with empirical fact, that everything in the world is adapted to fulfil its function. He then developed an analogy to prove his point.</a:t>
            </a:r>
          </a:p>
          <a:p>
            <a:pPr algn="ctr">
              <a:buNone/>
            </a:pPr>
            <a:endParaRPr lang="en-GB" dirty="0"/>
          </a:p>
          <a:p>
            <a:pPr algn="ctr">
              <a:buNone/>
            </a:pPr>
            <a:r>
              <a:rPr lang="en-GB" dirty="0"/>
              <a:t>But what happens if you don’t think you can compare an arrow with something like the life cycle of a butterfly. Where does that leave the argument?</a:t>
            </a:r>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en-GB" dirty="0"/>
              <a:t>He assumes things have purpose and aimed towards a goal. Never gives examples to back this up. Flew argued that Aquinas’ claims that things are directed goes against evidence we see today.</a:t>
            </a:r>
          </a:p>
          <a:p>
            <a:pPr lvl="0"/>
            <a:endParaRPr lang="en-GB" dirty="0"/>
          </a:p>
          <a:p>
            <a:pPr lvl="0"/>
            <a:r>
              <a:rPr lang="en-GB" dirty="0"/>
              <a:t>Is it correct to assume that everything follows a general law set down by a designer? Some argue the world is just the way it is and doesn’t need a purpose from a designer.</a:t>
            </a:r>
          </a:p>
          <a:p>
            <a:endParaRPr lang="en-GB" dirty="0"/>
          </a:p>
        </p:txBody>
      </p:sp>
      <p:sp>
        <p:nvSpPr>
          <p:cNvPr id="26628" name="AutoShape 4" descr="http://upload.wikimedia.org/wikipedia/commons/a/ab/Monarch_Butterfly_Showy_Male_3000px.jpg"/>
          <p:cNvSpPr>
            <a:spLocks noChangeAspect="1" noChangeArrowheads="1"/>
          </p:cNvSpPr>
          <p:nvPr/>
        </p:nvSpPr>
        <p:spPr bwMode="auto">
          <a:xfrm>
            <a:off x="63500" y="-136525"/>
            <a:ext cx="6438900" cy="42862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6630" name="Picture 6" descr="http://t2.gstatic.com/images?q=tbn:ANd9GcQ0uRV7sEGt7MuwHRT_g9kHk3dbI_2WtU62aRWaf9LwVeKVbIlx"/>
          <p:cNvPicPr>
            <a:picLocks noChangeAspect="1" noChangeArrowheads="1"/>
          </p:cNvPicPr>
          <p:nvPr/>
        </p:nvPicPr>
        <p:blipFill>
          <a:blip r:embed="rId2" cstate="print"/>
          <a:srcRect/>
          <a:stretch>
            <a:fillRect/>
          </a:stretch>
        </p:blipFill>
        <p:spPr bwMode="auto">
          <a:xfrm>
            <a:off x="2065175" y="5445224"/>
            <a:ext cx="1224136" cy="1144989"/>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To design/From design?</a:t>
            </a:r>
          </a:p>
        </p:txBody>
      </p:sp>
      <p:sp>
        <p:nvSpPr>
          <p:cNvPr id="3" name="Content Placeholder 2"/>
          <p:cNvSpPr>
            <a:spLocks noGrp="1"/>
          </p:cNvSpPr>
          <p:nvPr>
            <p:ph idx="1"/>
          </p:nvPr>
        </p:nvSpPr>
        <p:spPr/>
        <p:txBody>
          <a:bodyPr/>
          <a:lstStyle/>
          <a:p>
            <a:pPr algn="ctr">
              <a:buNone/>
            </a:pPr>
            <a:r>
              <a:rPr lang="en-GB" dirty="0">
                <a:solidFill>
                  <a:srgbClr val="FF0000"/>
                </a:solidFill>
              </a:rPr>
              <a:t>Complete the Table</a:t>
            </a:r>
          </a:p>
          <a:p>
            <a:pPr algn="ctr">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35950579"/>
              </p:ext>
            </p:extLst>
          </p:nvPr>
        </p:nvGraphicFramePr>
        <p:xfrm>
          <a:off x="1259632" y="2636912"/>
          <a:ext cx="6696744" cy="3456384"/>
        </p:xfrm>
        <a:graphic>
          <a:graphicData uri="http://schemas.openxmlformats.org/drawingml/2006/table">
            <a:tbl>
              <a:tblPr firstRow="1" bandRow="1">
                <a:tableStyleId>{ED083AE6-46FA-4A59-8FB0-9F97EB10719F}</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1159306">
                <a:tc>
                  <a:txBody>
                    <a:bodyPr/>
                    <a:lstStyle/>
                    <a:p>
                      <a:r>
                        <a:rPr lang="en-GB" sz="2800" dirty="0"/>
                        <a:t>Term</a:t>
                      </a:r>
                    </a:p>
                  </a:txBody>
                  <a:tcPr/>
                </a:tc>
                <a:tc>
                  <a:txBody>
                    <a:bodyPr/>
                    <a:lstStyle/>
                    <a:p>
                      <a:r>
                        <a:rPr lang="en-GB" sz="2800" dirty="0"/>
                        <a:t>Supporting thinker</a:t>
                      </a:r>
                    </a:p>
                  </a:txBody>
                  <a:tcPr/>
                </a:tc>
                <a:tc>
                  <a:txBody>
                    <a:bodyPr/>
                    <a:lstStyle/>
                    <a:p>
                      <a:r>
                        <a:rPr lang="en-GB" sz="2800" dirty="0"/>
                        <a:t>Why?</a:t>
                      </a:r>
                    </a:p>
                  </a:txBody>
                  <a:tcPr/>
                </a:tc>
                <a:extLst>
                  <a:ext uri="{0D108BD9-81ED-4DB2-BD59-A6C34878D82A}">
                    <a16:rowId xmlns:a16="http://schemas.microsoft.com/office/drawing/2014/main" val="10000"/>
                  </a:ext>
                </a:extLst>
              </a:tr>
              <a:tr h="1148539">
                <a:tc>
                  <a:txBody>
                    <a:bodyPr/>
                    <a:lstStyle/>
                    <a:p>
                      <a:r>
                        <a:rPr lang="en-GB" sz="2800" dirty="0"/>
                        <a:t>To design</a:t>
                      </a:r>
                    </a:p>
                  </a:txBody>
                  <a:tcPr/>
                </a:tc>
                <a:tc>
                  <a:txBody>
                    <a:bodyPr/>
                    <a:lstStyle/>
                    <a:p>
                      <a:endParaRPr lang="en-GB" sz="2800" dirty="0"/>
                    </a:p>
                  </a:txBody>
                  <a:tcPr/>
                </a:tc>
                <a:tc>
                  <a:txBody>
                    <a:bodyPr/>
                    <a:lstStyle/>
                    <a:p>
                      <a:endParaRPr lang="en-GB" sz="2800"/>
                    </a:p>
                  </a:txBody>
                  <a:tcPr/>
                </a:tc>
                <a:extLst>
                  <a:ext uri="{0D108BD9-81ED-4DB2-BD59-A6C34878D82A}">
                    <a16:rowId xmlns:a16="http://schemas.microsoft.com/office/drawing/2014/main" val="10001"/>
                  </a:ext>
                </a:extLst>
              </a:tr>
              <a:tr h="1148539">
                <a:tc>
                  <a:txBody>
                    <a:bodyPr/>
                    <a:lstStyle/>
                    <a:p>
                      <a:r>
                        <a:rPr lang="en-GB" sz="2800" dirty="0"/>
                        <a:t>From design</a:t>
                      </a:r>
                    </a:p>
                  </a:txBody>
                  <a:tcPr/>
                </a:tc>
                <a:tc>
                  <a:txBody>
                    <a:bodyPr/>
                    <a:lstStyle/>
                    <a:p>
                      <a:endParaRPr lang="en-GB" sz="2800" dirty="0"/>
                    </a:p>
                  </a:txBody>
                  <a:tcPr/>
                </a:tc>
                <a:tc>
                  <a:txBody>
                    <a:bodyPr/>
                    <a:lstStyle/>
                    <a:p>
                      <a:endParaRPr lang="en-GB" sz="28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Think, Pair, Share</a:t>
            </a:r>
          </a:p>
        </p:txBody>
      </p:sp>
      <p:sp>
        <p:nvSpPr>
          <p:cNvPr id="3" name="Content Placeholder 2"/>
          <p:cNvSpPr>
            <a:spLocks noGrp="1"/>
          </p:cNvSpPr>
          <p:nvPr>
            <p:ph idx="1"/>
          </p:nvPr>
        </p:nvSpPr>
        <p:spPr/>
        <p:txBody>
          <a:bodyPr/>
          <a:lstStyle/>
          <a:p>
            <a:pPr>
              <a:buNone/>
            </a:pPr>
            <a:r>
              <a:rPr lang="en-GB" dirty="0"/>
              <a:t>A: Explain what design qua purpose is.</a:t>
            </a:r>
          </a:p>
          <a:p>
            <a:pPr>
              <a:buNone/>
            </a:pPr>
            <a:r>
              <a:rPr lang="en-GB" dirty="0">
                <a:solidFill>
                  <a:srgbClr val="FF0000"/>
                </a:solidFill>
              </a:rPr>
              <a:t>B: Explain what design qua regularity is.</a:t>
            </a:r>
          </a:p>
          <a:p>
            <a:pPr>
              <a:buNone/>
            </a:pPr>
            <a:endParaRPr lang="en-GB" dirty="0"/>
          </a:p>
          <a:p>
            <a:pPr>
              <a:buNone/>
            </a:pPr>
            <a:r>
              <a:rPr lang="en-GB" dirty="0"/>
              <a:t>A: Explain what Aquinas’s fifth way is.</a:t>
            </a:r>
          </a:p>
          <a:p>
            <a:pPr>
              <a:buNone/>
            </a:pPr>
            <a:r>
              <a:rPr lang="en-GB" dirty="0">
                <a:solidFill>
                  <a:srgbClr val="FF0000"/>
                </a:solidFill>
              </a:rPr>
              <a:t>B: Explain the arrow analogy.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Aquinas on the Teleological Argument</a:t>
            </a:r>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Learning Outcomes</a:t>
            </a:r>
          </a:p>
        </p:txBody>
      </p:sp>
      <p:sp>
        <p:nvSpPr>
          <p:cNvPr id="3" name="Content Placeholder 2"/>
          <p:cNvSpPr>
            <a:spLocks noGrp="1"/>
          </p:cNvSpPr>
          <p:nvPr>
            <p:ph idx="1"/>
          </p:nvPr>
        </p:nvSpPr>
        <p:spPr/>
        <p:txBody>
          <a:bodyPr/>
          <a:lstStyle/>
          <a:p>
            <a:r>
              <a:rPr lang="en-GB" dirty="0"/>
              <a:t>To be able to explain Aquinas’ version of the teleological argument.</a:t>
            </a:r>
          </a:p>
          <a:p>
            <a:r>
              <a:rPr lang="en-GB" dirty="0"/>
              <a:t>To be able to analyse Aquinas’ version of the teleological argument.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Teleological argument</a:t>
            </a:r>
          </a:p>
        </p:txBody>
      </p:sp>
      <p:sp>
        <p:nvSpPr>
          <p:cNvPr id="3" name="Content Placeholder 2"/>
          <p:cNvSpPr>
            <a:spLocks noGrp="1"/>
          </p:cNvSpPr>
          <p:nvPr>
            <p:ph idx="1"/>
          </p:nvPr>
        </p:nvSpPr>
        <p:spPr>
          <a:xfrm>
            <a:off x="323528" y="1600200"/>
            <a:ext cx="8363272" cy="5069160"/>
          </a:xfrm>
        </p:spPr>
        <p:txBody>
          <a:bodyPr>
            <a:normAutofit fontScale="85000" lnSpcReduction="10000"/>
          </a:bodyPr>
          <a:lstStyle/>
          <a:p>
            <a:pPr algn="ctr">
              <a:buNone/>
            </a:pPr>
            <a:r>
              <a:rPr lang="en-GB" dirty="0"/>
              <a:t>Some philosopher argue that the teleological argument actually has </a:t>
            </a:r>
            <a:r>
              <a:rPr lang="en-GB" b="1" dirty="0">
                <a:solidFill>
                  <a:srgbClr val="FF0000"/>
                </a:solidFill>
              </a:rPr>
              <a:t>two parts</a:t>
            </a:r>
            <a:r>
              <a:rPr lang="en-GB" dirty="0"/>
              <a:t>:</a:t>
            </a:r>
          </a:p>
          <a:p>
            <a:pPr>
              <a:buNone/>
            </a:pPr>
            <a:endParaRPr lang="en-GB" dirty="0"/>
          </a:p>
          <a:p>
            <a:pPr>
              <a:buNone/>
            </a:pPr>
            <a:r>
              <a:rPr lang="en-GB" dirty="0"/>
              <a:t>There is the argument </a:t>
            </a:r>
            <a:r>
              <a:rPr lang="en-GB" b="1" dirty="0">
                <a:solidFill>
                  <a:srgbClr val="FF0000"/>
                </a:solidFill>
              </a:rPr>
              <a:t>to</a:t>
            </a:r>
            <a:r>
              <a:rPr lang="en-GB" dirty="0"/>
              <a:t> design (Aquinas)</a:t>
            </a:r>
          </a:p>
          <a:p>
            <a:pPr>
              <a:buNone/>
            </a:pPr>
            <a:endParaRPr lang="en-GB" dirty="0"/>
          </a:p>
          <a:p>
            <a:pPr>
              <a:buNone/>
            </a:pPr>
            <a:r>
              <a:rPr lang="en-GB" dirty="0"/>
              <a:t>There is the argument</a:t>
            </a:r>
            <a:r>
              <a:rPr lang="en-GB" b="1" dirty="0">
                <a:solidFill>
                  <a:srgbClr val="FF0000"/>
                </a:solidFill>
              </a:rPr>
              <a:t> from </a:t>
            </a:r>
            <a:r>
              <a:rPr lang="en-GB" dirty="0"/>
              <a:t>design (Paley)</a:t>
            </a:r>
          </a:p>
          <a:p>
            <a:pPr algn="ctr">
              <a:buNone/>
            </a:pPr>
            <a:endParaRPr lang="en-GB" dirty="0"/>
          </a:p>
          <a:p>
            <a:pPr algn="ctr">
              <a:buNone/>
            </a:pPr>
            <a:r>
              <a:rPr lang="en-GB" dirty="0"/>
              <a:t>Aquinas’ argument is from design qua regularity. William Paley also developed a design qua regularity argument but is most famous for his design qua purpose argument known as the analogy of the watch.</a:t>
            </a:r>
            <a:br>
              <a:rPr lang="en-GB" dirty="0"/>
            </a:br>
            <a:endParaRPr lang="en-GB" dirty="0"/>
          </a:p>
          <a:p>
            <a:pPr>
              <a:buNone/>
            </a:pPr>
            <a:endParaRPr lang="en-GB" dirty="0"/>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St Thomas Aquinas</a:t>
            </a:r>
          </a:p>
        </p:txBody>
      </p:sp>
      <p:sp>
        <p:nvSpPr>
          <p:cNvPr id="3" name="Content Placeholder 2"/>
          <p:cNvSpPr>
            <a:spLocks noGrp="1"/>
          </p:cNvSpPr>
          <p:nvPr>
            <p:ph idx="1"/>
          </p:nvPr>
        </p:nvSpPr>
        <p:spPr/>
        <p:txBody>
          <a:bodyPr/>
          <a:lstStyle/>
          <a:p>
            <a:pPr algn="ctr">
              <a:buNone/>
            </a:pPr>
            <a:r>
              <a:rPr lang="en-GB" dirty="0"/>
              <a:t>Aquinas used a form of the teleological argument in the </a:t>
            </a:r>
            <a:r>
              <a:rPr lang="en-GB" b="1" dirty="0">
                <a:solidFill>
                  <a:srgbClr val="FF0000"/>
                </a:solidFill>
              </a:rPr>
              <a:t>fifth </a:t>
            </a:r>
            <a:r>
              <a:rPr lang="en-GB" dirty="0"/>
              <a:t>of his </a:t>
            </a:r>
            <a:r>
              <a:rPr lang="en-GB" b="1" dirty="0">
                <a:solidFill>
                  <a:srgbClr val="FF0000"/>
                </a:solidFill>
              </a:rPr>
              <a:t>five ways </a:t>
            </a:r>
            <a:r>
              <a:rPr lang="en-GB" dirty="0"/>
              <a:t>‘from the governance of things’. </a:t>
            </a:r>
          </a:p>
          <a:p>
            <a:pPr algn="ctr">
              <a:buNone/>
            </a:pPr>
            <a:r>
              <a:rPr lang="en-GB" dirty="0"/>
              <a:t>He identified that the way in which ‘natural bodies’ act in a regular fashion to accomplish their end provides the evidence for the existence of an intelligent being.</a:t>
            </a:r>
          </a:p>
        </p:txBody>
      </p:sp>
      <p:sp>
        <p:nvSpPr>
          <p:cNvPr id="4" name="TextBox 3"/>
          <p:cNvSpPr txBox="1"/>
          <p:nvPr/>
        </p:nvSpPr>
        <p:spPr>
          <a:xfrm>
            <a:off x="1043608" y="5703021"/>
            <a:ext cx="374441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dirty="0"/>
              <a:t>Remember who influenced him?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dirty="0">
                <a:solidFill>
                  <a:srgbClr val="FF0000"/>
                </a:solidFill>
              </a:rPr>
              <a:t>The fifth way is taken from the governance of the world….</a:t>
            </a:r>
            <a:endParaRPr lang="en-GB" i="1" dirty="0">
              <a:solidFill>
                <a:srgbClr val="FF0000"/>
              </a:solidFill>
            </a:endParaRPr>
          </a:p>
          <a:p>
            <a:pPr algn="ctr">
              <a:buNone/>
            </a:pPr>
            <a:r>
              <a:rPr lang="en-GB" b="1" dirty="0"/>
              <a:t>Complete the worksheet on Aquinas’ fifth way. </a:t>
            </a:r>
          </a:p>
          <a:p>
            <a:pPr algn="ctr">
              <a:buNone/>
            </a:pPr>
            <a:r>
              <a:rPr lang="en-GB" b="1" dirty="0"/>
              <a:t>What did mean?</a:t>
            </a:r>
          </a:p>
        </p:txBody>
      </p:sp>
      <p:sp>
        <p:nvSpPr>
          <p:cNvPr id="4"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b="1" dirty="0"/>
              <a:t>Aquinas’ five ways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077072"/>
            <a:ext cx="2212117" cy="214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4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What was he trying say?</a:t>
            </a:r>
          </a:p>
        </p:txBody>
      </p:sp>
      <p:sp>
        <p:nvSpPr>
          <p:cNvPr id="3" name="Content Placeholder 2"/>
          <p:cNvSpPr>
            <a:spLocks noGrp="1"/>
          </p:cNvSpPr>
          <p:nvPr>
            <p:ph sz="half" idx="1"/>
          </p:nvPr>
        </p:nvSpPr>
        <p:spPr/>
        <p:txBody>
          <a:bodyPr>
            <a:normAutofit fontScale="85000" lnSpcReduction="20000"/>
          </a:bodyPr>
          <a:lstStyle/>
          <a:p>
            <a:pPr marL="0" lvl="0" indent="0" algn="ctr">
              <a:buNone/>
            </a:pPr>
            <a:r>
              <a:rPr lang="en-GB" sz="4100" dirty="0"/>
              <a:t>He regarded the overall order evident in the world as proof of a designer, ‘this being we call God’.</a:t>
            </a:r>
          </a:p>
          <a:p>
            <a:pPr marL="0" lvl="0" indent="0" algn="ctr">
              <a:buNone/>
            </a:pPr>
            <a:endParaRPr lang="en-GB" sz="4100" dirty="0">
              <a:solidFill>
                <a:srgbClr val="FF0000"/>
              </a:solidFill>
            </a:endParaRPr>
          </a:p>
          <a:p>
            <a:pPr marL="0" lvl="0" indent="0" algn="ctr">
              <a:buNone/>
            </a:pPr>
            <a:r>
              <a:rPr lang="en-GB" sz="4100" dirty="0">
                <a:solidFill>
                  <a:srgbClr val="FF0000"/>
                </a:solidFill>
              </a:rPr>
              <a:t> His 5</a:t>
            </a:r>
            <a:r>
              <a:rPr lang="en-GB" sz="4100" baseline="30000" dirty="0">
                <a:solidFill>
                  <a:srgbClr val="FF0000"/>
                </a:solidFill>
              </a:rPr>
              <a:t>th</a:t>
            </a:r>
            <a:r>
              <a:rPr lang="en-GB" sz="4100" dirty="0">
                <a:solidFill>
                  <a:srgbClr val="FF0000"/>
                </a:solidFill>
              </a:rPr>
              <a:t> way = the teleological argument.</a:t>
            </a:r>
          </a:p>
          <a:p>
            <a:pPr algn="ctr">
              <a:buNone/>
            </a:pPr>
            <a:endParaRPr lang="en-GB" dirty="0"/>
          </a:p>
        </p:txBody>
      </p:sp>
      <p:sp>
        <p:nvSpPr>
          <p:cNvPr id="4" name="Content Placeholder 3"/>
          <p:cNvSpPr>
            <a:spLocks noGrp="1"/>
          </p:cNvSpPr>
          <p:nvPr>
            <p:ph sz="half" idx="2"/>
          </p:nvPr>
        </p:nvSpPr>
        <p:spPr/>
        <p:txBody>
          <a:bodyPr>
            <a:normAutofit fontScale="77500" lnSpcReduction="20000"/>
          </a:bodyPr>
          <a:lstStyle/>
          <a:p>
            <a:pPr lvl="0"/>
            <a:r>
              <a:rPr lang="en-GB" dirty="0"/>
              <a:t>Everything works to some purpose or regularity and follows natural laws.</a:t>
            </a:r>
          </a:p>
          <a:p>
            <a:pPr lvl="0"/>
            <a:r>
              <a:rPr lang="en-GB" dirty="0"/>
              <a:t>Even things that have no rational powers still have a purpose. They must be directed by something external to themselves.</a:t>
            </a:r>
          </a:p>
          <a:p>
            <a:pPr lvl="0"/>
            <a:r>
              <a:rPr lang="en-GB" dirty="0"/>
              <a:t>Take an arrow for example – can only be directed to its goal by an archer.</a:t>
            </a:r>
          </a:p>
          <a:p>
            <a:pPr lvl="0"/>
            <a:r>
              <a:rPr lang="en-GB" dirty="0"/>
              <a:t>Therefore there is an intelligent being which directs everything towards a purpose – God.</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What is he trying to say?</a:t>
            </a:r>
          </a:p>
        </p:txBody>
      </p:sp>
      <p:sp>
        <p:nvSpPr>
          <p:cNvPr id="3" name="Content Placeholder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GB" dirty="0"/>
              <a:t>Aquinas' design argument here is basically suggesting that inanimate objects (E.g. Planets), could not have ordered themselves (i.e. got themselves into the orbits they have), because they lack the intelligence to do so. </a:t>
            </a:r>
          </a:p>
          <a:p>
            <a:endParaRPr lang="en-GB" dirty="0"/>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en-GB" dirty="0"/>
              <a:t>Yet as the planets are aligned so perfectly, this means it must have been done so by a Being with the intelligence to do so. Now although humans are intelligent, they cannot move planets, so that leaves us with God (who Aquinas believed could).</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How do these key terms apply to the Teleological Argument?</a:t>
            </a:r>
          </a:p>
        </p:txBody>
      </p:sp>
      <p:graphicFrame>
        <p:nvGraphicFramePr>
          <p:cNvPr id="6" name="Table 5"/>
          <p:cNvGraphicFramePr>
            <a:graphicFrameLocks noGrp="1"/>
          </p:cNvGraphicFramePr>
          <p:nvPr/>
        </p:nvGraphicFramePr>
        <p:xfrm>
          <a:off x="1547664" y="1700808"/>
          <a:ext cx="6144344" cy="4374024"/>
        </p:xfrm>
        <a:graphic>
          <a:graphicData uri="http://schemas.openxmlformats.org/drawingml/2006/table">
            <a:tbl>
              <a:tblPr firstRow="1" bandRow="1">
                <a:tableStyleId>{F5AB1C69-6EDB-4FF4-983F-18BD219EF322}</a:tableStyleId>
              </a:tblPr>
              <a:tblGrid>
                <a:gridCol w="3072172">
                  <a:extLst>
                    <a:ext uri="{9D8B030D-6E8A-4147-A177-3AD203B41FA5}">
                      <a16:colId xmlns:a16="http://schemas.microsoft.com/office/drawing/2014/main" val="20000"/>
                    </a:ext>
                  </a:extLst>
                </a:gridCol>
                <a:gridCol w="3072172">
                  <a:extLst>
                    <a:ext uri="{9D8B030D-6E8A-4147-A177-3AD203B41FA5}">
                      <a16:colId xmlns:a16="http://schemas.microsoft.com/office/drawing/2014/main" val="20001"/>
                    </a:ext>
                  </a:extLst>
                </a:gridCol>
              </a:tblGrid>
              <a:tr h="807864">
                <a:tc>
                  <a:txBody>
                    <a:bodyPr/>
                    <a:lstStyle/>
                    <a:p>
                      <a:pPr algn="ctr"/>
                      <a:r>
                        <a:rPr lang="en-GB" dirty="0"/>
                        <a:t>Key Term</a:t>
                      </a:r>
                    </a:p>
                  </a:txBody>
                  <a:tcPr/>
                </a:tc>
                <a:tc>
                  <a:txBody>
                    <a:bodyPr/>
                    <a:lstStyle/>
                    <a:p>
                      <a:r>
                        <a:rPr lang="en-GB" dirty="0"/>
                        <a:t>Why</a:t>
                      </a:r>
                      <a:r>
                        <a:rPr lang="en-GB" baseline="0" dirty="0"/>
                        <a:t> does this apply to the Teleological argument?</a:t>
                      </a:r>
                      <a:endParaRPr lang="en-GB" dirty="0"/>
                    </a:p>
                  </a:txBody>
                  <a:tcPr/>
                </a:tc>
                <a:extLst>
                  <a:ext uri="{0D108BD9-81ED-4DB2-BD59-A6C34878D82A}">
                    <a16:rowId xmlns:a16="http://schemas.microsoft.com/office/drawing/2014/main" val="10000"/>
                  </a:ext>
                </a:extLst>
              </a:tr>
              <a:tr h="1024182">
                <a:tc>
                  <a:txBody>
                    <a:bodyPr/>
                    <a:lstStyle/>
                    <a:p>
                      <a:endParaRPr lang="en-GB" dirty="0"/>
                    </a:p>
                    <a:p>
                      <a:r>
                        <a:rPr lang="en-GB" dirty="0"/>
                        <a:t>Empirical</a:t>
                      </a:r>
                      <a:r>
                        <a:rPr lang="en-GB" baseline="0" dirty="0"/>
                        <a:t> </a:t>
                      </a:r>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r h="1024182">
                <a:tc>
                  <a:txBody>
                    <a:bodyPr/>
                    <a:lstStyle/>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A </a:t>
                      </a:r>
                      <a:r>
                        <a:rPr lang="en-GB" dirty="0" err="1"/>
                        <a:t>Posteriori</a:t>
                      </a:r>
                      <a:r>
                        <a:rPr lang="en-GB" dirty="0"/>
                        <a:t> </a:t>
                      </a:r>
                    </a:p>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2"/>
                  </a:ext>
                </a:extLst>
              </a:tr>
              <a:tr h="1024182">
                <a:tc>
                  <a:txBody>
                    <a:bodyPr/>
                    <a:lstStyle/>
                    <a:p>
                      <a:endParaRPr lang="en-GB" dirty="0"/>
                    </a:p>
                    <a:p>
                      <a:r>
                        <a:rPr lang="en-GB" dirty="0"/>
                        <a:t>Inductive</a:t>
                      </a:r>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445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841</Words>
  <Application>Microsoft Office PowerPoint</Application>
  <PresentationFormat>On-screen Show (4:3)</PresentationFormat>
  <Paragraphs>91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The analogy of the Arrow</vt:lpstr>
      <vt:lpstr>Aquinas on the Teleological Argument</vt:lpstr>
      <vt:lpstr>Learning Outcomes</vt:lpstr>
      <vt:lpstr>Teleological argument</vt:lpstr>
      <vt:lpstr>St Thomas Aquinas</vt:lpstr>
      <vt:lpstr>Aquinas’ five ways</vt:lpstr>
      <vt:lpstr>What was he trying say?</vt:lpstr>
      <vt:lpstr>What is he trying to say?</vt:lpstr>
      <vt:lpstr>How do these key terms apply to the Teleological Argument?</vt:lpstr>
      <vt:lpstr>Analogy of the Arrow</vt:lpstr>
      <vt:lpstr>In your words: Aquinas’ argument</vt:lpstr>
      <vt:lpstr>Think, Pair, Share</vt:lpstr>
      <vt:lpstr> Evaluate Aquinas’ version of the Teleological Argument for God. </vt:lpstr>
      <vt:lpstr>Problems...</vt:lpstr>
      <vt:lpstr>To design/From design?</vt:lpstr>
      <vt:lpstr>Think, Pair, Share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Aquinas on the Teleological Argument</dc:title>
  <dc:creator>Nicole</dc:creator>
  <cp:lastModifiedBy>NVeitch</cp:lastModifiedBy>
  <cp:revision>24</cp:revision>
  <dcterms:created xsi:type="dcterms:W3CDTF">2013-01-13T18:17:16Z</dcterms:created>
  <dcterms:modified xsi:type="dcterms:W3CDTF">2017-12-15T14:35:43Z</dcterms:modified>
</cp:coreProperties>
</file>