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8" r:id="rId6"/>
    <p:sldId id="270" r:id="rId7"/>
    <p:sldId id="272" r:id="rId8"/>
    <p:sldId id="271" r:id="rId9"/>
    <p:sldId id="266" r:id="rId10"/>
    <p:sldId id="263" r:id="rId11"/>
    <p:sldId id="262" r:id="rId12"/>
    <p:sldId id="265"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C38435C-EF11-4F8E-A408-9A32AF2D3A1E}" type="datetimeFigureOut">
              <a:rPr lang="en-GB" smtClean="0"/>
              <a:pPr/>
              <a:t>13/10/2017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C589CD-E6FD-4169-B192-48798F5C0D3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38435C-EF11-4F8E-A408-9A32AF2D3A1E}" type="datetimeFigureOut">
              <a:rPr lang="en-GB" smtClean="0"/>
              <a:pPr/>
              <a:t>13/10/2017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C589CD-E6FD-4169-B192-48798F5C0D3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38435C-EF11-4F8E-A408-9A32AF2D3A1E}" type="datetimeFigureOut">
              <a:rPr lang="en-GB" smtClean="0"/>
              <a:pPr/>
              <a:t>13/10/2017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C589CD-E6FD-4169-B192-48798F5C0D3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C38435C-EF11-4F8E-A408-9A32AF2D3A1E}" type="datetimeFigureOut">
              <a:rPr lang="en-GB" smtClean="0"/>
              <a:pPr/>
              <a:t>13/10/2017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C589CD-E6FD-4169-B192-48798F5C0D3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38435C-EF11-4F8E-A408-9A32AF2D3A1E}" type="datetimeFigureOut">
              <a:rPr lang="en-GB" smtClean="0"/>
              <a:pPr/>
              <a:t>13/10/2017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C589CD-E6FD-4169-B192-48798F5C0D3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C38435C-EF11-4F8E-A408-9A32AF2D3A1E}" type="datetimeFigureOut">
              <a:rPr lang="en-GB" smtClean="0"/>
              <a:pPr/>
              <a:t>13/10/2017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C589CD-E6FD-4169-B192-48798F5C0D3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C38435C-EF11-4F8E-A408-9A32AF2D3A1E}" type="datetimeFigureOut">
              <a:rPr lang="en-GB" smtClean="0"/>
              <a:pPr/>
              <a:t>13/10/2017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C589CD-E6FD-4169-B192-48798F5C0D3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C38435C-EF11-4F8E-A408-9A32AF2D3A1E}" type="datetimeFigureOut">
              <a:rPr lang="en-GB" smtClean="0"/>
              <a:pPr/>
              <a:t>13/10/2017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C589CD-E6FD-4169-B192-48798F5C0D3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38435C-EF11-4F8E-A408-9A32AF2D3A1E}" type="datetimeFigureOut">
              <a:rPr lang="en-GB" smtClean="0"/>
              <a:pPr/>
              <a:t>13/10/2017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C589CD-E6FD-4169-B192-48798F5C0D3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38435C-EF11-4F8E-A408-9A32AF2D3A1E}" type="datetimeFigureOut">
              <a:rPr lang="en-GB" smtClean="0"/>
              <a:pPr/>
              <a:t>13/10/2017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C589CD-E6FD-4169-B192-48798F5C0D3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38435C-EF11-4F8E-A408-9A32AF2D3A1E}" type="datetimeFigureOut">
              <a:rPr lang="en-GB" smtClean="0"/>
              <a:pPr/>
              <a:t>13/10/2017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C589CD-E6FD-4169-B192-48798F5C0D3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38435C-EF11-4F8E-A408-9A32AF2D3A1E}" type="datetimeFigureOut">
              <a:rPr lang="en-GB" smtClean="0"/>
              <a:pPr/>
              <a:t>13/10/2017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C589CD-E6FD-4169-B192-48798F5C0D3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images.google.co.uk/imgres?imgurl=http://school.discovery.com/clipart/images/mathbord.gif&amp;imgrefurl=http://www.rtsd.org/5999228174228/&amp;usg=__MF1YKKUPPXZIY9rR25SqS1V-BoA=&amp;h=502&amp;w=540&amp;sz=14&amp;hl=en&amp;start=9&amp;um=1&amp;tbnid=xOvhsbMbFB6DXM:&amp;tbnh=123&amp;tbnw=132&amp;prev=/images?q=equation&amp;hl=en&amp;um=1"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GB" dirty="0" smtClean="0"/>
              <a:t>Draw the </a:t>
            </a:r>
            <a:r>
              <a:rPr lang="en-GB" smtClean="0"/>
              <a:t>most perfect </a:t>
            </a:r>
            <a:r>
              <a:rPr lang="en-GB" dirty="0" smtClean="0"/>
              <a:t>holiday Island you can imagine...</a:t>
            </a:r>
            <a:endParaRPr lang="en-GB" dirty="0"/>
          </a:p>
        </p:txBody>
      </p:sp>
      <p:sp>
        <p:nvSpPr>
          <p:cNvPr id="10242" name="AutoShape 2" descr="data:image/jpeg;base64,/9j/4AAQSkZJRgABAQAAAQABAAD/2wCEAAkGBhQSERUUExQWEhQWFx0YGBgYGRoXGhoYGBcYHBodGBwYHCYeGCAjGRgcIC8gIycpLCwsFx4xNTAqNSYrLCkBCQoKDgwOGg8PGiokHyQpLCwsKSwsLCkpLCwsLCksLCwpKSksKSwpKSksLCwsKSkpLCksKSwpLCwtLCwsLCwqLP/AABEIALcBEwMBIgACEQEDEQH/xAAbAAABBQEBAAAAAAAAAAAAAAAFAAIDBAYBB//EAEMQAAIBAgQDBgMFBgUCBgMAAAECEQMhAAQSMQVBURMiYXGBkQYyoUJSscHRFCNyguHwB2KSovGy4hUWJDNDg1Ojwv/EABoBAAMBAQEBAAAAAAAAAAAAAAECAwAEBQb/xAAsEQACAgICAgIBAwMFAQAAAAAAAQIRAyESMQRBE1EiFGFxQoGhMpHB0eEj/9oADAMBAAIRAxEAPwDDZgD5W+VRLHoAL/7QB/8AZjuRQt+8axYSAbQvL6bYjFEu2k2B7z+QvHvpH8hxbzAmF2B7zeCr+rW9Dj2HG7k/XRx3X4r2Vq9PUrHaF1emw98UWEJfdiF8kX9Tf0wTdSaZO2siPAcvpgbmu88x3dl8Z/oPrjx80XBtv2dEdqhlNCxnmeX4D2/PF00gEkb7eZIuZ/Lph+XplST4fU7n8/XD3pjSsSYmfyA8+vljlTt7KS0tEdMbel+nh6WPq2KjUtD6Y7puPD7y+hv5HF5lIjnHL1IPuScLNZfUtrkQR427p9V7h8QMdkoKUa9ogm0zuXMjSefp5H8sXKIkaTuv5be2B2UcMtuWCAa2rmBBHh1wvjzp8ZddP+P/AAMl7RWztAsJAAYSR/EtyPTf3xbyFUNTVgLQTHSfmHoZxJWpzfdTEnp91x5EifPzxDw8aS6EQQ23iAA8esH1x6WDD8M6+0TlNziWjeD4DbnbD9Bw+moUSNxMDx8MB/8Axg9lr5yRfrjpy5/iaVHPQWAw9HM4E0+IGpUBFlCju7yxAn2wWcxfbBxeQp23o1E9Km7bAmb4J5f4dd0JmG6csQ5F3WymZ5+GNXkCwW56Yq5BSMpmfh+ogkgEc45YH5ijoJBiF3PgBjfZ+oNJFhP1xmeJcF7QyssDuPLlgqQaAlO4BgiRN8MqiZ8e773J9rYOjhboC0a7bc55D3xWXhJ7UoZOmxI6xqePcD+bHPn3FRQ8PsHVcuVQctcR5H/txXzH2osICD1ux9FH1wVzYOo6p0rI6QSJPsAPfAk0tRAPPf17x+mkYlNOCUYi3ezuWTRSLnnLeQ2UegjAzjjaKSrzIJ9W3+mDeYXUVXqdR8lwGz7dpmL/ACJ3j5Lf6mB64h5a4x4f2/5Y2P7OcKyEnSQYQX/iff2WB64dxmzKi7U6cgf5nIRPp+eDPB8uVSW3bvn+J7x6LpGKKUhUrzyaoT/JRGlf95PtikYccSiu2a9grilHTWVBtTpgDzAn8Ri32enWF+Zfl88utOR7Fvc4VFO0zBY7GoP9Kn9FOJMu4DZZzfX2jN/9j2+hGOfDucpfuO+ipn27M602VhXp+KPaovlJHvigP/T5kMvyGKieNNuXoJHpg3Xyn7pk3NBjA60nG3+k+6YEClqy6g3NI6lPWmx0uPRoPrhsy3/lBjtD8zS7GuYunzgdabfMPacc0hHKk93aetN9mHkYOLOjXQE/NQMMNyUiPwv6Y7+z9xdX2JpsetNvkPpIP/GIzir172g2CqwamxQ6e6YuMLBYcSSn3KlJWde6SRcxYfSMdwn6dfY/IsZTLmCxsWO3QCwH4n1wx01T/nb/APXT39z/ANWLjMQCRcgW8+X1wqFO556QF9Bdvc/hj3kvRx3WylnU1OiEwJEx4kz9F+oxRp0tbPUIhRCoPaP9oHti5nxIqN/nIHlTABPq8KMTDLEFUb7K66nLvNFvYY8fy4cm5I7cWqRFRWAPK/r+owqdKPxj8Pc3xYqUJYA2AGpvARJ9gIxPlKWrSTaRrI6A2QegvjlxYOTv0aTooGl3mHQD8p/M4kpraDsJn+Bj3o8m7w88RpUOone8+YF/wt64sNYyP+QZ/FZ/0jHRip2ycugeKZp1SDzv/X8/XBOkPGJ+m354gzmV7tt6d/4k5YnyySPMfQj9J9VxOOPhmp+xk7iyahRmaerTYkc7TDKfAT7HFSplnoVymoOCFKwZBLd0SSAPsgYuUgZBPzKdJ8+R9QfriTXD97vqVKkE92D3iIjkRO9px6GbHNJST6IJlatXBploIjcEbG0iBjLZzOTbbvEm3VQBMb+eDfEajUaxRDIdZW1iAJAv9oCVPpjPU6g7WZIhibCNovB2xz55/JFSGhCuwrw1ygMfMbW3nn5DBTL1Gcg3ZdW48bTtsfywFybwpAuzGd5sdrm20bxMRzxouEKZuukj0n03xPGnOSihZKtmgyeY06YAFo9sGctnBFzJOM4lTFnLjmce5x0iVhHP1iT/AJcS5TMwOuKNJxcFrYVKvExjUazRUc4FuY6nA3K55FZ3MElj9DL/AO638owLqZ5tsD6gJBHXf1Mn+/HCPFewpk/EcwGW+7Es38xn/pAGB+Xpzfmf7P5D0xJmiQwUiCwJ9AQP6emHhtInoPr/AM4Tj+d/QfRAaZhm5HuD0/rPtgXQy2on/O2n+RPmPqfwwZr1dKBeaqf9ZsD/AKiTivkcsFHgqhB6XY+rY5pY/kyIe+MR2YzBRKj8xMecAD64rZSn2es8qSLTHmo1P/uP0xK76tIIgCozN/DTuTbkSQPTEbyMvJ3fvHzc6j9LYrNp7XpCIo5VdNJ36I59TYfUnDuL/uxRH3Vj/Tp/MYsCj+7C/eaknuQ7fQ4h+JVlAek/UpjlWNxwP77KJ3KghXbTVVuTg02+rL//AEPXAgZfs2qIRITvx96i401FH0PmuCpXtKIjcopX+IAQfcYjzBBNKsI+638NS0HwDY6csOStfz/2KpArhjlK2g31DQT1I+U+oj/Vi7Ro6SUNx/7Z/gaTTP4r5jFHO5IrUgWIEr1OmSvqBI/kGCtVw6pU5MAG8mO/8r3xxQhacX3F2v49lG+mVmq01tUQs4gFhzAHdP8ApjCwRXNQO9AbntvhYssUX/Wjc2QlNsOSFBJ2En88O04bWQlYGPTrRzeymq6hTU82Vm/hVifrULEnwGJKS6mLNN2LHyWIHq2lf5T1xKlICRsCQg8hYf7QT64iU/u7bubf3/HUH+nwxyyx3HZdTO0ZYCZ/etF/uAksfEGI8iMXI7rvzOogeAEL7jveuGlO8dOyIEXwLf8AaBh2btTbyj8h+OCsccWN/sgOTkwPSWCvv7vH5YICkfl5gFR/Ke79I98VCRFjMCmPK5Jxfezpt3rD+IAg/SMed4yTf+3+Ss3pDaAkAgbD/advY29MSLkShKlh3eneGl/lIjo40/zY6qaWjkT/ANUsP9wb6Y7VeO9caTDAdDY+xIYHwx1z8eUqp7ROMq/ucqKoAbV8wvY90hiok3j15Yiz1xqBDEwZXvTP3fAnfwnC47+7KmTEBtQk6gRfUPtSfwOM8aaiSHVO5IBaDqa4G88x9cSlnlH8XsCgmGKhOaDLOirJqU5sA63IUjcGIjy6YFZXgnaOKrHQrAyCDIMQ09PPnghwzMo37o1dRNupUzeG3KnmJkb4k4zknoXPfUaQbz9kwGB8NQ8dWOCco9IptaIzw7LqlpMEgnVsBEGwho257YN1VWko1ECBv6DbmfLGWqIERgpF2gQdUKIJvzwQzud19mWXvWULzsDMjy/u2HwZXjdoSSLzcXQRufUWO8eNr2xPleJI8Qbnkbe3I+mMtW7QswVYXUSYuLHmbz3htiXKyrHnInTI36nlt0x2Y/LyN7EcUkbKcc1YqUM0pABJkdRfwxZAx6kJqSEHasPooJBO2Ixh4NsOAuZnhy1Sri2kc/C4+v4YHVKJ1Ku8kmfBRP1JAxbGagRiIvheIbKGajSTMiSf9J0D3Mn0xMlPSAOYH1xDWpiUXlqX1CKTHuRiyRO+IwhUmxm7BvZyH/zN2Y/mYkn2/DDuJJqCqOZj3IX8/piaikxPVm97D8cKuO+PC30ZvyGIqP4V9memRaNTU/F3qegBA+hGIOO0pot1AJ9tJ/LFxKcOP8tMD1Y3/wCkYWdpaqbDqrD3U/36YpKF4pIye7IOEN+5p+Aj2Yx9Ix39mBV6e3TwDSQfRp9sR8BvQXwJ/LFupYhthGk+twfeffAhvFGX7GepMo1QalJXj94l/wCZT3l9YnD8qohk+w3fX+B9x6H8cWNIRmJsGvvbVH54zCcVL6YBWTbw0m6eRtjmyTWOSk/4Y6XJB01aYtUBLCxPWNj6iDjmKNf4oQMR2WqDuRfCw3/zf0bkGBjunEgTDguPSIsqukDmTBPv3foCcKlSlltYAR5xq/Fh7YuaLY4LGf78B9MJJezJkBaO9pYrqLMQJgL3QT4TGKmezoKBlBKBtLEkGIvZd9xgiuQLUzJA0qLnqSJtPU/XFA8RTLvTJPdViXA7zKQjAFttidgL9ceb5Um043aLQW7AlKukhlkKZMci0rt6hsHs3WUJTZjcVRYdJIP4j2xleLJJp1VhKNUPoJMkEP3lPQgkehnF+lmHraEJVKYYlRIZmg6vlP8Ax1xxYZ/Hb+y81dGi0FlUzBYEW6/MpHqI9cXK9BWQlTBIEyJEMOY8rYZmszTpgd9NhpgggwBZQPa2OZWurKSpOkWk2gdD0jHtRlGXb7OPaIs/lalVIRikEgKpiQdPQTZtQHUHbGHqZA0XaaU6TEvIhp5czbHoNWoBSLh9Ivc7aQCSfOSo9cDv3eYEOT0Vxd1gXidxa4M7iMeV5LUJfhtFoSfsFcJyC06Zd0hmQCwEd6YEHckg9NsHK1H9oy6qWvOlnsSVTWUPiSWC+ETjLce7SnU7N5YKZkSQdgCNXkBbyxbfiwCg0yZUjVCySbdb39emOCScnY7RxiIuBa3WJEEEbi1owV4LnUqVWqsuoqoUE7aR0nnJA9cAXzcgkySzTf8AmPO/2hvi/lc5CBbAFgDJgR6CYnoMBpk/ZNU4aajQB2ek/IbUyYJsYJW/WRbAY5dqTEVATUjUQbiTOnaxAAm1jPhg3Sza6nadRKwwFxaw52M3nnix+wLXRRUBAkGneHW12WL6GjY+B8cPjm4PY3oq8IyLEAk+JPOfz8+WD8YoUqjU4UEEdYnrAJBsdsW6WcRoCupJAPvj3vHzY3pEGmS4Rw7TgPnuIfvgtwBv+vvGL5sscceTAgthEYr5vPClSNRtgB6k7D1OB3BeNGrqZ4VRa5uSeQHgOeBLNFNI3F9hc07z4R9f+MMq2B8vxxIjA7GcOIxVNPoBBTW7eBgeQUfniKot/Mt9IX88WlSPefrOIFSN7f8Ac6k/XE5Q1SHuzqp3nPjHsB+uHVFt+Plh1MW8yT9f6Y6yyCPDDcdUK3sFcASKZHQ/lH5YIvSBBBvNsVeHCCehn6O0/QjHM5SqAMxrBV5DR1Gxv9ccmCfHClJfZSa/IEDiHZnsnlV+ybGAfsmejSvlgDWy7ZdnplpU99H6wCLfdO09IwR41nQ6BXhtx2iyACYkkHcHb0wskKbA0HqGsmjUNNhrEhTe/TkJmDtjzc75PXReGkB6UEA6SfG/5YWDL5qmCQGWnFtJRSQRY3Bve/rjuMsq+gUzWKMO04cBYYkqVgilm2Ak8z7Y95yUVbORkWnEiEbFVYdGUN+O2IxnEaponvQGjqCJkemOU88paIPO8WMeWJSzY2qb7MR16InuUkQb9yZJ57mBy8oxmszwarUqNPeBaNR1KSLTJjb+7xbTniKhhcEG58PbA7iua1tGqwEDz6xtvjysuTBdJMpCUkVeEcGNNjTDJIViDGq7WsCYB23jlYzhZr4XWmyVVZiAjEkX74bSOZt/TEnGNNVKZCFgo0yJEgnvGYsPrYbDeUZhaa9mpHdQgyIJDHUIN7g8xjl5pS10WlLWgJUzymVA0ODZr325H5YI2AwayvEQcrULABlQ6zEAs3dB8Sbe3XGczfFjqG0yQ0gajcXJ+nvhtHipNKrT3ltuRvBnoOfni2LM4N/VCcQ9nMvUKUqSA6FWSOZZpZfSPWQMVuI1Dl41WgCIuSWuPa/v4YPZupqppJ0AU1IaYGoUxfrMTc9MY3j+dNU6mYEjkARc7SOgH44LmpQ2GKthnh+aXNqKbXdVYgmZjVOmdyeYxmszXKNBPeBuTMyIsd9o54t5GqaQDhe7YBjaSCCRINzyIF4N8U+K5xajl4hydrQBAjcX/G2OVRplEnY7L1GJUnvS0+ZiYEeWD2QhjUpGVVlFyOpESvK58/LADhqFoESF1WkA8tp3ucH+EUSWgn5lIEdQLC/eUz4ncYWQvRc4ZwkmunaMv3WSWCtH2TzW4Hvgl+y6G7Ss3a1iWIAtTWb6QBGuAAJssC3XHcpRCq1XZ3ZO6p53mObSQNuZ8Mdo0S7RULAgElQb8wQW+xA8DtvibkBsm7ckCynwi309pw3M8O1QynQekke0bYclZKJ0LT0gmCWLt3vG40k+IjaDi7RqBpEaTyvY++0HfHo+LLBruyUrI1EKJ5C+MjxNtWaaDEC0Xubet8avPkhDE6lvA3tvbnItjEZrS1Rqh7t7DxAiAdue9sdnnSXFRBjVlz4nzoASlJYUx5y5UQT5CbYCUKxAEkjmALknrH9+GOZh2dyWB5SOZ5W8/wBcXOF8GNSpNUQOmorABvMCwHX2x5rly2yqjoN/D1WpI7krO8xHnONHoxWy9SU001KKNom/mWOrD8sjK1wV5mSCpHUcwfA49Hx8zgqp0Rkt6JiMcNOf78Z/EYzT8V/esisRLRHUqRfw6e+CWb4uRogQCBqPiSYieoH44rDzIt0wOLCS0ox3Th+Sou6aiBvy6flh5okcsdkZKStClSlloJj7zEeTcvcTirxjiqUVIIDMVJCnaP8ANNowT0YB8Z+He2qq+q1tQIGwI29JxOacY1AZO3bMq/FKlesjMAtMMCdK6Rc+5knnitXpyzMQVSWURfbzsQCT43xofjKiFRKVJYgl4XpBO3hviqeCsuReZ1KyMT/ldFY+wOPKy4Zc6R1RmqsybaSZOqfT88dwRocBLrqUEgzv4GMLHPwZTmj0ZwVFjSWAI1lgDFj3gIX19YxXzNMH/wB3905t2Y7zEci7D5L7ASSOmDq8Jcqe8ilYlTdptAtZD4k2+uM9xqh2bBBqR5mk5uCxsynT8wO5YbbnGy+RKTcYytHMo/ZUzVVqZSqNAhCVmZMqQSOYB8emFwx2zFPRDawIOgSxNzMreBvihmMlXrks4YwbgbhVUCIgWBG/jgrwHiCZShUZSQWMSt4UEfaPUjfHO5NJVsbikBWq6Q2re41DYkbHeSd98dyRLFLkx3j5z0O+2wxP8U5VatN8xTMzpNRRA0MTvH3STuLgnocVsnwsuyuWATSI1MtPvQNix6XkDnhW+ezVqw1VpdoS7SraQFQCSeZcyYAuAPEEYF53JGoy9kanaMflKltRItZZYE+wwWzNAgd1lOoddUW5W28j1xJwrimkxMmNIYAWFtV16kf1w+uIED6n+H1VoarUo0Gbdbu48CEGkW5TiGh8MUaBM1ErTyKVEIna66trGPHBHinFkDCLtYBhGzE8+VxgSiftdXTRWrUcTPRT9mGPyi25gWwqt9lE29IbnKzmkQj0asiDonWLb97lAi8b4z2ZpsruJCyAIv8AaAMd4TbcnbHpvw9/hspps2ZRl7pB0ESSdjOsBQIBIM/MdoxS+IP8J2GpsoxrFfmouVDxFtBPzX/5xSM10VUaMxwnIU67sXJp0UF01SNQF4v9oiwHUY3/AAunlao7MpRNJhpZVUQkg6YYd8sCJLyMeWFmSm6EaSp0lTuAPmkcpMb4XDuKOgIUgSDv4QR5x0wk4OXTEaZqM98M/s+s06n7kvAkam2PdqCIsV35yIvID+G09COFE1ACYUnurpEA6ud5jdRPWxTg/GFzNBqTj/3FEMYALgLqA5/PEHlrwBbOhGZRp0yFMjvMw8r7z+eFVvsTYeRlYA6VZQBqmQwCwO7G0bkg+OJHy7UtIBDG4VvvLvYfe03tvPhBH5biqX0Ahp7jH5g0xBEwRbSZ3BwQyNB6h7UMUp2YCA4lCL3YXExECQThap2xX9MD1eOKDqG4OzWtzDfeFwY6YLcG4gtXuzIFhvMX5ncdJ6xyx2t8FUdTutZ1LQQGVXABNolgbSL4ocO+E6tKqWpMtZSpHcntARedDQT1hdWK482OMrM4qqL3Ei63kaOtgwt4ty/sYyGdrh3FtUF46EgiDy8MaGv8Sg2cKrH51YMpXwAg8uo9MZZHWozOF7vzHkFHMCLREY6884SX4CwTonqoRp5ztPdIA26G0k+2L+QytQtIEbblxqHLdTY8pvtjtKj2lKousMV0QCLot9QuL92DItgplO6CFiTaR3NPhAMFvTE8Ve/QzeqL65oUVPamWN1VAS0eW49bYFZr4orazNN1TbvAmBipWdtRiQJgzIMnk1yT/NvPLAs5Z1qRpczPygsZBvbexxaefmq6EUSWq4Z+2CgQRNpGo7X5E4n4UTWRSY7rXv8AYVT12uSb9cP4Vm4YrUE02XSxi4G+3gRIHXDMvw56bmioFcMdZCx3hPd1TAVTvvz8Mc0Hxlsb0GafEy6TJWnML5+R6/1wWynEgwAkk+PXAKhwwlv3zrI2RGDQLxEHrbe84We4ouWjs11MywJBBVpNyNrkifEY74Z+P5Jkmr0aY4bgRw7PsQWeoNK3Pl1vcmd/PFY/Fqy0A2B7u7EzYgDe3tjsXlwq2LxYaqZVWIZlBIBHoRB+mIcog1Vo21hQPBaagjArL/GFNlaQQwUkDaT93++mK+XzDVqSU0q6TVrS77N2XZyxPtHp44WXkQtNDqDfZoMvlEVQFUQNueOYH0viNYgIYFh3osDAtytjmE/VYgVILUsnV7TuK0ybu4pgNa63NQewmAOWLycMqhiSqk86qQ2wvJN4vO2MzkuLFNLhDG4WTJEbg8rfjjQZLigqEC9Mi4kyIEzpMCJPIjlj5ablEs9g7OcfKsoqawSNQcgEABjuDZli/hOAfFsujIVpOCTfTGgAG4gG/juRjUcY4elWkVmmzl+8naCmZGxHcbcQbRMxjJngFaoX1KQWFisuJ6T8s28IxbFKP8BcSnw3OVMvqGmYMkEQpUiGBB+aV/DBrNZellm1rTnWBYEMJi6rqBsPa5xLl+BOWSm506u6xgSVLTAgwZidxEb40HEPhum2paVVlNOFYMVjTEAhk5TBIg7zfFpzgpVYyjaMhU4trDGQrbkkkAjnECZkwPCfDAfM8XYgi+gi2mVA5LMc48zJOD2Y4OadUqwUsJiAWnbvapIPhivxTgps1kvAGwJ3Fudt7eZwycboRGbzWZDO0H/aRsLDyxr/AIB469BDGkBtYBgEFiVgkHchdvDbFfgvwXTLtVzDEotwoiXsCb3CrfxONK3G8vl6T6Ka0qakAKLMxi9xLEzzYkRgTkmqiUtLot8d47TVFVJcgWiwJjdzykn1xQ4P8R1XrawqkgaQJJbQFiG8yoOowfDGa4h8bKQhVVuG1Fu+0sSDcWsIO03OCnwxxQIwAENYsTyW0cunP+mFS4RBco7ZQ+IaGrMMHTSCbiFJsRptMqNR2sTJxlP/AA0tWKNFMzYiy+G/I8vPG0+IsrNV2X7dyb2IMqRHQzgY3DC9RFX5ipQjnBvMdAZj+Xph4yXG2CM3Zn6tatR0fZCuSIa8yJgT3fOBPph3FM4a9Z3m0TAE94gao9ZM49N4r/hnlmyoqDXTqqe8SdWs6gDrA+Qne0R0wJX4fyLKClLs3iCe0qaZ5hhNvT2wizQe0VdWB+B5JTqJgGBBETIubDwEgcr41BzikdmqADvapkHfkPtRBHqMVuFZSlTZlqUKYKo5NtUaVGknXIa7iL8hGCGU4qprgBU1aVJ1KGMsoLaZAuBa24E4Ld9C8bfZYFViGY90CGBdhp0gmDczG24xYp5YSSCrMpJhTcEDVe8qdIP064PDP5dq/ZNQRSFkx3JOkFdJWw1XgeU4bV4Mjw06HBMABdR+ZW7w+YQcSlC+wrGvRmOK8Oo1yO2UuYBViolSCsEkGWQ6hKmQIMRgbnfheq69kgXQGuFASysC5Kn7oIi5sd+nKvFv2fWlUMaqDRfeNMNM+MTE7YWd+Ij2bVFIDT3BF3vpEEGyqokiPuwTho8lofQ3L/DzUqgYagGTUdZu2k94CRYwWUg9RgctdKbkOdQaWXaCosJWbnF/h/Fi5ftX16u98wWGJ5GZJM3BtiT9w06Eo6jMMYZmgwWlySBO3mOWKObXRytbIuH5imTYDSZgAmD1AnkfpHScXcxT0qy0W0ahKsG03HKT4bXjAXNZsrU+UFGPzRKo1p1CO6ZHKN8Wamc0kBVtJAKrMeIjcfQYRsHRnTlyah1hp1AFpILGbiOZvNrWODHB8jqp6ASuYkjSTuFLEKOaEQfMWPLFatxjXKEgaTEFQVseYI1Le9jiTL1ildiUKVHltQJKtPOLj1GKSbGtDHzbUiQ9MqBbUCCDzgxcc55jFJuIjMShXSQdQMyBG8He9sHeKDtUFdIYHuVQfum3e8Ji/I4zVHhdJW1EsEPdIMSjH5Wn7SyBv1w3JSQYqy5maB7EA6SNYEczEwxOzA352gYqHjdIOoUEQQSbA25XtyH44LcLy7MjBjqcPI1mFFxBN9yGNh05xgDxhEpmJLrsSqkLvYaiBN/fxxov0FK3sk+IVFRe0UrLnvaSCAenh54rUlIQEEyaarE7AzP0HPrinlK6knuFV2P2lO3zDkPLng3kcmTUhIfTpHZme8NpvEiDEfNblh3J0PxpUUu2oixRWPUafzM4WH1aVNGK99YO2iY8JIk+eFiejaC4RqdSlGqFncwCNWmQx3O4EjFxMzLsHBvyO4gb+dwTixVztNiTpqibwaRgHfnc+GFlM7RRizI7b/MjG0zFrkG0+UYtLw5t+iSmi1lcgrMrOxWkwMTYtpWwEdbX8MabMcPXLUkqUq3aI4KuoK6SyiTAAgm2nr+OBPC8/Tq5oB52PdKEKAKbMB0BsIXpHXBf4N4dSZVeo9KnQVGIDNpcOYBOggQQCQSZ3EY58nhNfk2Wi03Rn85m+zuACYtIkr1CqOfjilV4qQo7xP2mgk7GB4sWJgR0jHreSpZHKgGnVohiSvaVG1MSw1ESTzAmLDGVznC+Fs71XzaBmaQKaaQpHykookwSSSeZnGhjS7NKCZizw1hDVFYyO8mqNLN3R4mw672tOIOMAqdKDSKQDMA0gAm3M94nxk+UYl+JsplqRK0nGYmG1oGCxEd9m2tyEwT4YyeblZ7MCmWue8SdM2G0C3LnGH+Jp2SpdBXO/FWlQqC2kBp6AgxfrF8Bs3nmMs6rLSRI2B+0IuT0x1eFhtJdiFYTIBPptfnflhzZZVSEIN5mZIE2n6bdMakujKSBLVCHBIBE2tINumCAz7hAZ7xBUQbgHYEcx03Pti3Wy6tomPm7xFjfaP0xDWyaK4JkJa/Pw5Wxns3yJhD/AMzPojTyieneBBnc90EeuC3whxENFRnXWO6x3IAYBYXmCSPr44zGfEKCLsREDcARE9LWxWy/Dmibq0SDMcyb9bYDgpKgxaq2e6PngKSsjEg82uWLDepH3iptaARtjB8fzK06zKp0qwBCgcie9JFpBA9sDuFfEbmk1NjqiNhckEkX5mIk4rli1XVWBBMLIHOIXf62O2OeGLg2HLNPo1mQomvSMm9MhTe7ISDHQgEbHr4DGe4snZ1hDaoIbUDACwAB1PS9xJxf4LxfsZka1M6hIBgzM9DH5dcAuPVJc6O/c+AuLbbbA+uHjadCqRq344hYKxLdwKdtgsG/Mg7eeLWXzzKHVmmpR01AxMdohhlYmb287EztjA5AMO8wOw0g+J3PovlgvxPMGsKUAh11U7XDJqlQZ3gMy85AwXG2FT4uzZtTo1XdarXdbMwAN2ZIPOQClzyGMlxj4fbL9iH1Pl2DRVUg6pEqrA3Ui5K+BjbE+Qou0OzBoCuYWdQa0G8xA33mPPEtPjqiS0PT1B4G25giZhhqm2/LeMBKroZ5k49bM/xL4cNJGKMW0tEEbiFJDc5JaI5wTbFfg/CqlVuzCyzCQp7ogCdxjYVuMIigse1IiSigHTADbHflfmx6WG8Lzxeq9ZxpldII85ueselsBSlRKMm9MdwbhLAayS6C1RZOpX6EMfZvHBmhwunXX909xDKpOghiLwSIuLRO4w3LcQBzxJ+SpTKVBJ740nSYG7CAfTGdocRNOsypJAYjkSe8Sot0bpgSi2rRWSSZfznBWSqzVlIJEHULnYAhhIne5IFsS5vIhUVtalQVvOzbSOs9OgxpOH8R7RWp1wSC1tRj7ADaSLfMAZ8cDOK8EV0amSGWVYEiSCbLJW5EW253xoOTdMTjF7RnqHEaP7TVCCA6lg2oyrOveUrdSCROkjw5iBvEOL0qldiztWpKFBiaesSIVNQJXvQbzEH1J8c+G6y6DTy7r94orEX+WDsw5k/8iT4n+E+yyYNNQGD63IIJNmBO9lBx1xw7somlsL8BanmsvWqpRo0ylUKlNxqBQqQ0sbsZ0xfkRgbW4Jl81lTVph6RVGanT1VHSoRMDS3y3DCAem94F/Cudbs6kEkuL9JBmY25Ttgx8K1mahVXTKJVcISYADmSFU/NBCnkRrbri3FJaAnswppNRUlSysTpMCxBvE+V43wUod1dRCBl0AEiXlpnxI7sXFifHGm4b8PpU0vVu7VWbQxAAuBHdO+i/mPHAXLVUU1NVOq47Re8iaoKu8KSTaTyxLg66HTT7IaNTPEA0yCn2SVpkxPUibbY5ifMfFiqxGl1g7GmlvDfCxPiCmez1+HqgLFGaOQEnfx88DWpU2rFVWHRdBkLClirliRyFMTPUgY1OdqvUIiq1IAn5DuYIFyvjtjJ8V+BGr1Cz5k1BAB7Snqdo21srKD02sD649GWTI/R5EMWBLctlCk60XruzlaFGvSTtDBEdmYNt27yg9QZwZoV6lapSbKqHpMpHa1CAFZSdWi+oErafCMQL/h/R7N6bwyl9aooqBEIEQENQhotBJnlzw5fgUaezp1DTogk9kA+iTvY1Lc7i9ziXLJXE61LA5cnK2Zv4n4tUzOZp0aSrUp5eotR31wGIEMFLfZBMTfBVM02aepSeqUo0QalXSQ0gs50gj5upOwAFsdb/D5qLO4qSHKiDTJhVJNiakm8XPTHTwBaSmVliZZ7qSYXbTUFrbGRfElHLKW0dE5YPjUU6oLZj4bVKZZAdAWSugd5ZB+3AvaZIsMCa/CKeZyldhrUqzkzTAZaijumEBkDqpi7YGcTq1UQCio7WCC5eqSQykElWdlbcnTEYg+Gaz0KTU61EurMxDJUemyqQBGpbDmYjmcdDhkS/wBJxxhjW+ezB1qmgFQ4enJiJDQeZWJ9PEYH0V7V4AiwjqDHXpjU8Ty1CmSCtSTJUzJSNgAsKwjabzvbGarKDUMUmKE2hgLG1hO45XjHK4P2dap7RYdWXS4gqogzfewjxE+dsVs9m9VIKdI0tGoL3rWGq9p8uWKzVKgQr2bX8xyjYWw3tavyhHvGoQbxhOIVAmWtupMkwZNpPOZ333OLjIQxB7jrMqY0zBmLmN9sU6WoIS2XqGTCv3gNQ6yO8YMRbD+KZOsKalsrUpavtlag18xEgDx6741Id47K9SsCLWJIjznrsPPfBjMcZdgmkaSACYtqIEKZbrq+mAtN2ChdDDmRpO4nf0wmzTxpCMoiDY3uSJnz5Y3EVwsJVs7rU67kztZZiLHr/XHezdU3DSSN9JkSSSDuMUzVY6YpEDSoJKMO8u5sTM8/PYYuU8rqMtp5kkLUJuAAPkgSY9TONxN8dD81XL6VWFVzG0QZDQWM93b2w9g6JABDE2EnruD5kbRviD98Ss0iuhSoApmCJJ71xJkkT4DB1uLcQZAn7JAC6CadHQzIPmkC1wJLRyF8ZoHBoi4CtSihqGqISaeliSL76RvMm2+L3Ec0qlAxphyTIQ/KoAgMAL370j8sB6wzVWKbZcSEj7SHSIMn7LW+144jyHDcyxctlmrajIgkFTNoIBncCPLCOCvsV472x+edCs09YcC5mxAtZdxqa8HriHKVmV5CyRHhfmD6HlzxofhXhCjVTzGVftSGhqjwJII+RkC8/tMPMY3VHg2W7n/onXSRqb9nnWNNz3WhSWEyJ2xaGO9EskuCMPw/OKX7adJVdQmZBF1jzZY8mxkMojdqXggaiV1EqZDW1Gx57/pj3WnwDITqFIqd/wD5FjyjbEr/AAlkqp1HU58atSfq2KrA0qILz41TTMrlqOUXLvTenLslmVVJLMoZVpljAJnug7wJ3GL/AAyjSmglMMr6CzNVVVZgdSkNeJk7W+XwxoqPwTlgO6jbz8xaCBAI1THp4YlPwpT169VUtp0FiwJK9GLKdUcpmPfB4SRoeViS6Zn81mQid52YDSKgpT3JdllgDJUAXECfTAf4hrKE1JUNQakKnuwytq1LEQZC/KSYt1xvD8OLqLdpWBPRwIgyI7toMx0k9TgfX+BKBUhu1ddZeC406iCCYCgbH6YKgxn5uP8Ac8L4XxCWqR8rFoXaAQxEADkBtizlcw86tQVWI1JFgLAMsHcx+uPaMn8FZWn8uXpg8pQEj3GIc58BZapdqYUi3cCqR/t9Y8cU+Ng/XYu9nlT8Qd3Y0lU6IOogzAFzbbbnh+S+JD2Z7ZTVapURlbYoEdSfl+YGNN7g88b7M/4V5R/tVxIuAwAPmAuK6/4U0FM062ZTyKc9+U43xyD+twPtnm/EEWtVeqkIrsWCkyVBNgSb2wsbs/4R5cf/AD1fVUJ9bY7hfimN+sxfZ6mtFAdhviQUh03xC7kbnz2Av5Y7oJvH0Jt64oeVWywtMDYYkQ4q02ny9cWKfhhGVgWFOIKijnBxMr4r1DhF2VyPRFUyNNt0U+gxUq8Fpt1HkY/LFx3ImfSx6c42wO4pmXjSi1QZ+ZFVh5Q3I4rFv0Rojf4ao3lmjxIge4xnM3Q4ajlGzNMvfuhFc93edKn+uLVbKV9YqQzMJB7SlYqdw3eIKxsMVaKZhRNJUUyTKUlS/jpQE+N74drNWmn/AHOjGvH/AKmwHkOGK+fRnNL9ifL6lHcjWBBB7ovqncDpyxps1wvKUh+4y6tUgzCAlRBuAY1XgQp54izHBczUYsdILC57BdR8SdQE+I9t8EaHAsywphioWmQwkvMjawqGR4G3tjkyRypejuhLxp5L5OkloWU+FKVSmi1VAJEskAgOVGoD8PTBVPhbL6Ozamrp91gCLdOh8Ripw74WZW1VMxWqNJMagoGoyQNN49dsaM4pKnRwcnb2+zLVvgXLBjpVUB5QTvvu3PEH/kTKgE1ND/5iL+p1dLRjYlMMFFTuAfTA5I1S6sxPCfg+mWrytIUtf7nRqlki+u+84NZT4Ty6bUqc8+7vz5+ODgpX3wiuMmadt2tFP/w2iIHYof5B+mBvE6LBKi5XLxV0nQzQtPUbXk3jeI5DBqr/AH/ziIuf6/1weNi/LJMZkEcUaYqkNVCKHIsC0DVAFhfpiV6nifHEczf+x7TOIWMGZA8Dz9/xw6iTnJvdkppqb2J8emFTtYCBiu9bY6rdBf3scKkGk8vIAD9cNROmWFa1wPxx0m+y7bxiDQZEElvEsBHXbfEb5fqd+YJj2Nh542g8GXlf0+mF+1L1Hv0xWXLjzkX8vXEn7OAANif73GA6GUGS/tAnce4wxs4sbjEDZbbbpviKpRG9ulifwGN+JuDLa5tTsQcRLmh1XENKibd3THO4B/XD+ymYv6RseVr4OjfE2NfOKP7JxGuaU7OR1nb+mIzlTO0n+KfcTIw05XxHlf15fTDcom+BkgzC/wD5B7H9ccwz9kX72FjfJEb4GEVWWupjflH0F8WI23P988VarjUYG32jJGOJmbmdQPipv7fnhK9i3uiz2l/6Y65F9z4bYZSq8u94E7E9BhziDsWnx/U4AFaLAcYj1ifwxxX3GG1ng/TArY7docY6zjiuJi3hv+mOF/Mek4WsxIk+HP64wqHzHjjvajDNJIHL2xw0T1PpjUg2xzWO2HpV5fliF6Jtv7n+zjiqRab+/wBN8akZNosJUHL2wme+GIDzOHaZ64AbY8vbCV8cjxwj/ZwND7Fqjww7HQuGqkYwaZEyauWOlAOR/v6YnGE6YFh4aKPY3uD7fpbDxRi0esAYsFDHL1w7Rg8gfGVbjkSfOffCCneAD64suJsAMJUI6en9cbkZQIlHjB8P64j7IEyT9beomMWezPIgek4caOBZTgQUwOUDlb+mOnpv54nFMDHDREYFhUCs6COQ62/Q4irR4++/1GLqUALX9f1GOGmZ6D3xrG4lSnSEzH1H64S5fewI9D+AxbNEHlP1/HDOx8RHgB+eNYyiUzlxzIHSRb6nCCdJ/lEj6Yufso8PYfpiu1A8j6af6YVjpERJ6fjhYf2LeGFhLGoYlEDz6x+hxIKEzv8AQYWFjqZ56SFUphfve/8Ace2OUqtuce/4xhYWB6D7JHbTBMx12PqAMTLT+uFhYUJwLaB9cNPdtZfr+WFhYFhaVWSRNsJQZvHhvhYWMGhtRYMn0/uMShZxzCwLDxV0dFEHDuzjCwsCyvFJHAvSMNaheZ9OWOYWN7A1aJwmGKDzEYWFgWO0jseGHAThYWMFJHGtvjitNxhYWMD3R2MdC47hYzCkhrsFuTAxWHEKZ2b6N+mFhYAaLCVlNgZ98OC47hYwzSF2Q8ffHOyO+O4WANxRxU639cdItthYWMAhMdB4b/pjn7N/lA9ccwsZhQuzPhhYWFgCn//Z"/>
          <p:cNvSpPr>
            <a:spLocks noChangeAspect="1" noChangeArrowheads="1"/>
          </p:cNvSpPr>
          <p:nvPr/>
        </p:nvSpPr>
        <p:spPr bwMode="auto">
          <a:xfrm>
            <a:off x="63500" y="-8429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244" name="AutoShape 4" descr="data:image/jpeg;base64,/9j/4AAQSkZJRgABAQAAAQABAAD/2wCEAAkGBhQSERUUExQWEhQWFx0YGBgYGRoXGhoYGBcYHBodGBwYHCYeGCAjGRgcIC8gIycpLCwsFx4xNTAqNSYrLCkBCQoKDgwOGg8PGiokHyQpLCwsKSwsLCkpLCwsLCksLCwpKSksKSwpKSksLCwsKSkpLCksKSwpLCwtLCwsLCwqLP/AABEIALcBEwMBIgACEQEDEQH/xAAbAAABBQEBAAAAAAAAAAAAAAAFAAIDBAYBB//EAEMQAAIBAgQDBgMFBgUCBgMAAAECEQMhAAQSMQVBURMiYXGBkQYyoUJSscHRFCNyguHwB2KSovGy4hUWJDNDg1Ojwv/EABoBAAMBAQEBAAAAAAAAAAAAAAECAwAEBQb/xAAsEQACAgICAgIBAwMFAQAAAAAAAQIRAyESMQRBE1EiFGFxQoGhMpHB0eEj/9oADAMBAAIRAxEAPwDDZgD5W+VRLHoAL/7QB/8AZjuRQt+8axYSAbQvL6bYjFEu2k2B7z+QvHvpH8hxbzAmF2B7zeCr+rW9Dj2HG7k/XRx3X4r2Vq9PUrHaF1emw98UWEJfdiF8kX9Tf0wTdSaZO2siPAcvpgbmu88x3dl8Z/oPrjx80XBtv2dEdqhlNCxnmeX4D2/PF00gEkb7eZIuZ/Lph+XplST4fU7n8/XD3pjSsSYmfyA8+vljlTt7KS0tEdMbel+nh6WPq2KjUtD6Y7puPD7y+hv5HF5lIjnHL1IPuScLNZfUtrkQR427p9V7h8QMdkoKUa9ogm0zuXMjSefp5H8sXKIkaTuv5be2B2UcMtuWCAa2rmBBHh1wvjzp8ZddP+P/AAMl7RWztAsJAAYSR/EtyPTf3xbyFUNTVgLQTHSfmHoZxJWpzfdTEnp91x5EifPzxDw8aS6EQQ23iAA8esH1x6WDD8M6+0TlNziWjeD4DbnbD9Bw+moUSNxMDx8MB/8Axg9lr5yRfrjpy5/iaVHPQWAw9HM4E0+IGpUBFlCju7yxAn2wWcxfbBxeQp23o1E9Km7bAmb4J5f4dd0JmG6csQ5F3WymZ5+GNXkCwW56Yq5BSMpmfh+ogkgEc45YH5ijoJBiF3PgBjfZ+oNJFhP1xmeJcF7QyssDuPLlgqQaAlO4BgiRN8MqiZ8e773J9rYOjhboC0a7bc55D3xWXhJ7UoZOmxI6xqePcD+bHPn3FRQ8PsHVcuVQctcR5H/txXzH2osICD1ux9FH1wVzYOo6p0rI6QSJPsAPfAk0tRAPPf17x+mkYlNOCUYi3ezuWTRSLnnLeQ2UegjAzjjaKSrzIJ9W3+mDeYXUVXqdR8lwGz7dpmL/ACJ3j5Lf6mB64h5a4x4f2/5Y2P7OcKyEnSQYQX/iff2WB64dxmzKi7U6cgf5nIRPp+eDPB8uVSW3bvn+J7x6LpGKKUhUrzyaoT/JRGlf95PtikYccSiu2a9grilHTWVBtTpgDzAn8Ri32enWF+Zfl88utOR7Fvc4VFO0zBY7GoP9Kn9FOJMu4DZZzfX2jN/9j2+hGOfDucpfuO+ipn27M602VhXp+KPaovlJHvigP/T5kMvyGKieNNuXoJHpg3Xyn7pk3NBjA60nG3+k+6YEClqy6g3NI6lPWmx0uPRoPrhsy3/lBjtD8zS7GuYunzgdabfMPacc0hHKk93aetN9mHkYOLOjXQE/NQMMNyUiPwv6Y7+z9xdX2JpsetNvkPpIP/GIzir172g2CqwamxQ6e6YuMLBYcSSn3KlJWde6SRcxYfSMdwn6dfY/IsZTLmCxsWO3QCwH4n1wx01T/nb/APXT39z/ANWLjMQCRcgW8+X1wqFO556QF9Bdvc/hj3kvRx3WylnU1OiEwJEx4kz9F+oxRp0tbPUIhRCoPaP9oHti5nxIqN/nIHlTABPq8KMTDLEFUb7K66nLvNFvYY8fy4cm5I7cWqRFRWAPK/r+owqdKPxj8Pc3xYqUJYA2AGpvARJ9gIxPlKWrSTaRrI6A2QegvjlxYOTv0aTooGl3mHQD8p/M4kpraDsJn+Bj3o8m7w88RpUOone8+YF/wt64sNYyP+QZ/FZ/0jHRip2ycugeKZp1SDzv/X8/XBOkPGJ+m354gzmV7tt6d/4k5YnyySPMfQj9J9VxOOPhmp+xk7iyahRmaerTYkc7TDKfAT7HFSplnoVymoOCFKwZBLd0SSAPsgYuUgZBPzKdJ8+R9QfriTXD97vqVKkE92D3iIjkRO9px6GbHNJST6IJlatXBploIjcEbG0iBjLZzOTbbvEm3VQBMb+eDfEajUaxRDIdZW1iAJAv9oCVPpjPU6g7WZIhibCNovB2xz55/JFSGhCuwrw1ygMfMbW3nn5DBTL1Gcg3ZdW48bTtsfywFybwpAuzGd5sdrm20bxMRzxouEKZuukj0n03xPGnOSihZKtmgyeY06YAFo9sGctnBFzJOM4lTFnLjmce5x0iVhHP1iT/AJcS5TMwOuKNJxcFrYVKvExjUazRUc4FuY6nA3K55FZ3MElj9DL/AO638owLqZ5tsD6gJBHXf1Mn+/HCPFewpk/EcwGW+7Es38xn/pAGB+Xpzfmf7P5D0xJmiQwUiCwJ9AQP6emHhtInoPr/AM4Tj+d/QfRAaZhm5HuD0/rPtgXQy2on/O2n+RPmPqfwwZr1dKBeaqf9ZsD/AKiTivkcsFHgqhB6XY+rY5pY/kyIe+MR2YzBRKj8xMecAD64rZSn2es8qSLTHmo1P/uP0xK76tIIgCozN/DTuTbkSQPTEbyMvJ3fvHzc6j9LYrNp7XpCIo5VdNJ36I59TYfUnDuL/uxRH3Vj/Tp/MYsCj+7C/eaknuQ7fQ4h+JVlAek/UpjlWNxwP77KJ3KghXbTVVuTg02+rL//AEPXAgZfs2qIRITvx96i401FH0PmuCpXtKIjcopX+IAQfcYjzBBNKsI+638NS0HwDY6csOStfz/2KpArhjlK2g31DQT1I+U+oj/Vi7Ro6SUNx/7Z/gaTTP4r5jFHO5IrUgWIEr1OmSvqBI/kGCtVw6pU5MAG8mO/8r3xxQhacX3F2v49lG+mVmq01tUQs4gFhzAHdP8ApjCwRXNQO9AbntvhYssUX/Wjc2QlNsOSFBJ2En88O04bWQlYGPTrRzeymq6hTU82Vm/hVifrULEnwGJKS6mLNN2LHyWIHq2lf5T1xKlICRsCQg8hYf7QT64iU/u7bubf3/HUH+nwxyyx3HZdTO0ZYCZ/etF/uAksfEGI8iMXI7rvzOogeAEL7jveuGlO8dOyIEXwLf8AaBh2btTbyj8h+OCsccWN/sgOTkwPSWCvv7vH5YICkfl5gFR/Ke79I98VCRFjMCmPK5Jxfezpt3rD+IAg/SMed4yTf+3+Ss3pDaAkAgbD/advY29MSLkShKlh3eneGl/lIjo40/zY6qaWjkT/ANUsP9wb6Y7VeO9caTDAdDY+xIYHwx1z8eUqp7ROMq/ucqKoAbV8wvY90hiok3j15Yiz1xqBDEwZXvTP3fAnfwnC47+7KmTEBtQk6gRfUPtSfwOM8aaiSHVO5IBaDqa4G88x9cSlnlH8XsCgmGKhOaDLOirJqU5sA63IUjcGIjy6YFZXgnaOKrHQrAyCDIMQ09PPnghwzMo37o1dRNupUzeG3KnmJkb4k4zknoXPfUaQbz9kwGB8NQ8dWOCco9IptaIzw7LqlpMEgnVsBEGwho257YN1VWko1ECBv6DbmfLGWqIERgpF2gQdUKIJvzwQzud19mWXvWULzsDMjy/u2HwZXjdoSSLzcXQRufUWO8eNr2xPleJI8Qbnkbe3I+mMtW7QswVYXUSYuLHmbz3htiXKyrHnInTI36nlt0x2Y/LyN7EcUkbKcc1YqUM0pABJkdRfwxZAx6kJqSEHasPooJBO2Ixh4NsOAuZnhy1Sri2kc/C4+v4YHVKJ1Ku8kmfBRP1JAxbGagRiIvheIbKGajSTMiSf9J0D3Mn0xMlPSAOYH1xDWpiUXlqX1CKTHuRiyRO+IwhUmxm7BvZyH/zN2Y/mYkn2/DDuJJqCqOZj3IX8/piaikxPVm97D8cKuO+PC30ZvyGIqP4V9memRaNTU/F3qegBA+hGIOO0pot1AJ9tJ/LFxKcOP8tMD1Y3/wCkYWdpaqbDqrD3U/36YpKF4pIye7IOEN+5p+Aj2Yx9Ix39mBV6e3TwDSQfRp9sR8BvQXwJ/LFupYhthGk+twfeffAhvFGX7GepMo1QalJXj94l/wCZT3l9YnD8qohk+w3fX+B9x6H8cWNIRmJsGvvbVH54zCcVL6YBWTbw0m6eRtjmyTWOSk/4Y6XJB01aYtUBLCxPWNj6iDjmKNf4oQMR2WqDuRfCw3/zf0bkGBjunEgTDguPSIsqukDmTBPv3foCcKlSlltYAR5xq/Fh7YuaLY4LGf78B9MJJezJkBaO9pYrqLMQJgL3QT4TGKmezoKBlBKBtLEkGIvZd9xgiuQLUzJA0qLnqSJtPU/XFA8RTLvTJPdViXA7zKQjAFttidgL9ceb5Um043aLQW7AlKukhlkKZMci0rt6hsHs3WUJTZjcVRYdJIP4j2xleLJJp1VhKNUPoJMkEP3lPQgkehnF+lmHraEJVKYYlRIZmg6vlP8Ax1xxYZ/Hb+y81dGi0FlUzBYEW6/MpHqI9cXK9BWQlTBIEyJEMOY8rYZmszTpgd9NhpgggwBZQPa2OZWurKSpOkWk2gdD0jHtRlGXb7OPaIs/lalVIRikEgKpiQdPQTZtQHUHbGHqZA0XaaU6TEvIhp5czbHoNWoBSLh9Ivc7aQCSfOSo9cDv3eYEOT0Vxd1gXidxa4M7iMeV5LUJfhtFoSfsFcJyC06Zd0hmQCwEd6YEHckg9NsHK1H9oy6qWvOlnsSVTWUPiSWC+ETjLce7SnU7N5YKZkSQdgCNXkBbyxbfiwCg0yZUjVCySbdb39emOCScnY7RxiIuBa3WJEEEbi1owV4LnUqVWqsuoqoUE7aR0nnJA9cAXzcgkySzTf8AmPO/2hvi/lc5CBbAFgDJgR6CYnoMBpk/ZNU4aajQB2ek/IbUyYJsYJW/WRbAY5dqTEVATUjUQbiTOnaxAAm1jPhg3Sza6nadRKwwFxaw52M3nnix+wLXRRUBAkGneHW12WL6GjY+B8cPjm4PY3oq8IyLEAk+JPOfz8+WD8YoUqjU4UEEdYnrAJBsdsW6WcRoCupJAPvj3vHzY3pEGmS4Rw7TgPnuIfvgtwBv+vvGL5sscceTAgthEYr5vPClSNRtgB6k7D1OB3BeNGrqZ4VRa5uSeQHgOeBLNFNI3F9hc07z4R9f+MMq2B8vxxIjA7GcOIxVNPoBBTW7eBgeQUfniKot/Mt9IX88WlSPefrOIFSN7f8Ac6k/XE5Q1SHuzqp3nPjHsB+uHVFt+Plh1MW8yT9f6Y6yyCPDDcdUK3sFcASKZHQ/lH5YIvSBBBvNsVeHCCehn6O0/QjHM5SqAMxrBV5DR1Gxv9ccmCfHClJfZSa/IEDiHZnsnlV+ybGAfsmejSvlgDWy7ZdnplpU99H6wCLfdO09IwR41nQ6BXhtx2iyACYkkHcHb0wskKbA0HqGsmjUNNhrEhTe/TkJmDtjzc75PXReGkB6UEA6SfG/5YWDL5qmCQGWnFtJRSQRY3Bve/rjuMsq+gUzWKMO04cBYYkqVgilm2Ak8z7Y95yUVbORkWnEiEbFVYdGUN+O2IxnEaponvQGjqCJkemOU88paIPO8WMeWJSzY2qb7MR16InuUkQb9yZJ57mBy8oxmszwarUqNPeBaNR1KSLTJjb+7xbTniKhhcEG58PbA7iua1tGqwEDz6xtvjysuTBdJMpCUkVeEcGNNjTDJIViDGq7WsCYB23jlYzhZr4XWmyVVZiAjEkX74bSOZt/TEnGNNVKZCFgo0yJEgnvGYsPrYbDeUZhaa9mpHdQgyIJDHUIN7g8xjl5pS10WlLWgJUzymVA0ODZr325H5YI2AwayvEQcrULABlQ6zEAs3dB8Sbe3XGczfFjqG0yQ0gajcXJ+nvhtHipNKrT3ltuRvBnoOfni2LM4N/VCcQ9nMvUKUqSA6FWSOZZpZfSPWQMVuI1Dl41WgCIuSWuPa/v4YPZupqppJ0AU1IaYGoUxfrMTc9MY3j+dNU6mYEjkARc7SOgH44LmpQ2GKthnh+aXNqKbXdVYgmZjVOmdyeYxmszXKNBPeBuTMyIsd9o54t5GqaQDhe7YBjaSCCRINzyIF4N8U+K5xajl4hydrQBAjcX/G2OVRplEnY7L1GJUnvS0+ZiYEeWD2QhjUpGVVlFyOpESvK58/LADhqFoESF1WkA8tp3ucH+EUSWgn5lIEdQLC/eUz4ncYWQvRc4ZwkmunaMv3WSWCtH2TzW4Hvgl+y6G7Ss3a1iWIAtTWb6QBGuAAJssC3XHcpRCq1XZ3ZO6p53mObSQNuZ8Mdo0S7RULAgElQb8wQW+xA8DtvibkBsm7ckCynwi309pw3M8O1QynQekke0bYclZKJ0LT0gmCWLt3vG40k+IjaDi7RqBpEaTyvY++0HfHo+LLBruyUrI1EKJ5C+MjxNtWaaDEC0Xubet8avPkhDE6lvA3tvbnItjEZrS1Rqh7t7DxAiAdue9sdnnSXFRBjVlz4nzoASlJYUx5y5UQT5CbYCUKxAEkjmALknrH9+GOZh2dyWB5SOZ5W8/wBcXOF8GNSpNUQOmorABvMCwHX2x5rly2yqjoN/D1WpI7krO8xHnONHoxWy9SU001KKNom/mWOrD8sjK1wV5mSCpHUcwfA49Hx8zgqp0Rkt6JiMcNOf78Z/EYzT8V/esisRLRHUqRfw6e+CWb4uRogQCBqPiSYieoH44rDzIt0wOLCS0ox3Th+Sou6aiBvy6flh5okcsdkZKStClSlloJj7zEeTcvcTirxjiqUVIIDMVJCnaP8ANNowT0YB8Z+He2qq+q1tQIGwI29JxOacY1AZO3bMq/FKlesjMAtMMCdK6Rc+5knnitXpyzMQVSWURfbzsQCT43xofjKiFRKVJYgl4XpBO3hviqeCsuReZ1KyMT/ldFY+wOPKy4Zc6R1RmqsybaSZOqfT88dwRocBLrqUEgzv4GMLHPwZTmj0ZwVFjSWAI1lgDFj3gIX19YxXzNMH/wB3905t2Y7zEci7D5L7ASSOmDq8Jcqe8ilYlTdptAtZD4k2+uM9xqh2bBBqR5mk5uCxsynT8wO5YbbnGy+RKTcYytHMo/ZUzVVqZSqNAhCVmZMqQSOYB8emFwx2zFPRDawIOgSxNzMreBvihmMlXrks4YwbgbhVUCIgWBG/jgrwHiCZShUZSQWMSt4UEfaPUjfHO5NJVsbikBWq6Q2re41DYkbHeSd98dyRLFLkx3j5z0O+2wxP8U5VatN8xTMzpNRRA0MTvH3STuLgnocVsnwsuyuWATSI1MtPvQNix6XkDnhW+ezVqw1VpdoS7SraQFQCSeZcyYAuAPEEYF53JGoy9kanaMflKltRItZZYE+wwWzNAgd1lOoddUW5W28j1xJwrimkxMmNIYAWFtV16kf1w+uIED6n+H1VoarUo0Gbdbu48CEGkW5TiGh8MUaBM1ErTyKVEIna66trGPHBHinFkDCLtYBhGzE8+VxgSiftdXTRWrUcTPRT9mGPyi25gWwqt9lE29IbnKzmkQj0asiDonWLb97lAi8b4z2ZpsruJCyAIv8AaAMd4TbcnbHpvw9/hspps2ZRl7pB0ESSdjOsBQIBIM/MdoxS+IP8J2GpsoxrFfmouVDxFtBPzX/5xSM10VUaMxwnIU67sXJp0UF01SNQF4v9oiwHUY3/AAunlao7MpRNJhpZVUQkg6YYd8sCJLyMeWFmSm6EaSp0lTuAPmkcpMb4XDuKOgIUgSDv4QR5x0wk4OXTEaZqM98M/s+s06n7kvAkam2PdqCIsV35yIvID+G09COFE1ACYUnurpEA6ud5jdRPWxTg/GFzNBqTj/3FEMYALgLqA5/PEHlrwBbOhGZRp0yFMjvMw8r7z+eFVvsTYeRlYA6VZQBqmQwCwO7G0bkg+OJHy7UtIBDG4VvvLvYfe03tvPhBH5biqX0Ahp7jH5g0xBEwRbSZ3BwQyNB6h7UMUp2YCA4lCL3YXExECQThap2xX9MD1eOKDqG4OzWtzDfeFwY6YLcG4gtXuzIFhvMX5ncdJ6xyx2t8FUdTutZ1LQQGVXABNolgbSL4ocO+E6tKqWpMtZSpHcntARedDQT1hdWK482OMrM4qqL3Ei63kaOtgwt4ty/sYyGdrh3FtUF46EgiDy8MaGv8Sg2cKrH51YMpXwAg8uo9MZZHWozOF7vzHkFHMCLREY6884SX4CwTonqoRp5ztPdIA26G0k+2L+QytQtIEbblxqHLdTY8pvtjtKj2lKousMV0QCLot9QuL92DItgplO6CFiTaR3NPhAMFvTE8Ve/QzeqL65oUVPamWN1VAS0eW49bYFZr4orazNN1TbvAmBipWdtRiQJgzIMnk1yT/NvPLAs5Z1qRpczPygsZBvbexxaefmq6EUSWq4Z+2CgQRNpGo7X5E4n4UTWRSY7rXv8AYVT12uSb9cP4Vm4YrUE02XSxi4G+3gRIHXDMvw56bmioFcMdZCx3hPd1TAVTvvz8Mc0Hxlsb0GafEy6TJWnML5+R6/1wWynEgwAkk+PXAKhwwlv3zrI2RGDQLxEHrbe84We4ouWjs11MywJBBVpNyNrkifEY74Z+P5Jkmr0aY4bgRw7PsQWeoNK3Pl1vcmd/PFY/Fqy0A2B7u7EzYgDe3tjsXlwq2LxYaqZVWIZlBIBHoRB+mIcog1Vo21hQPBaagjArL/GFNlaQQwUkDaT93++mK+XzDVqSU0q6TVrS77N2XZyxPtHp44WXkQtNDqDfZoMvlEVQFUQNueOYH0viNYgIYFh3osDAtytjmE/VYgVILUsnV7TuK0ybu4pgNa63NQewmAOWLycMqhiSqk86qQ2wvJN4vO2MzkuLFNLhDG4WTJEbg8rfjjQZLigqEC9Mi4kyIEzpMCJPIjlj5ablEs9g7OcfKsoqawSNQcgEABjuDZli/hOAfFsujIVpOCTfTGgAG4gG/juRjUcY4elWkVmmzl+8naCmZGxHcbcQbRMxjJngFaoX1KQWFisuJ6T8s28IxbFKP8BcSnw3OVMvqGmYMkEQpUiGBB+aV/DBrNZellm1rTnWBYEMJi6rqBsPa5xLl+BOWSm506u6xgSVLTAgwZidxEb40HEPhum2paVVlNOFYMVjTEAhk5TBIg7zfFpzgpVYyjaMhU4trDGQrbkkkAjnECZkwPCfDAfM8XYgi+gi2mVA5LMc48zJOD2Y4OadUqwUsJiAWnbvapIPhivxTgps1kvAGwJ3Fudt7eZwycboRGbzWZDO0H/aRsLDyxr/AIB469BDGkBtYBgEFiVgkHchdvDbFfgvwXTLtVzDEotwoiXsCb3CrfxONK3G8vl6T6Ka0qakAKLMxi9xLEzzYkRgTkmqiUtLot8d47TVFVJcgWiwJjdzykn1xQ4P8R1XrawqkgaQJJbQFiG8yoOowfDGa4h8bKQhVVuG1Fu+0sSDcWsIO03OCnwxxQIwAENYsTyW0cunP+mFS4RBco7ZQ+IaGrMMHTSCbiFJsRptMqNR2sTJxlP/AA0tWKNFMzYiy+G/I8vPG0+IsrNV2X7dyb2IMqRHQzgY3DC9RFX5ipQjnBvMdAZj+Xph4yXG2CM3Zn6tatR0fZCuSIa8yJgT3fOBPph3FM4a9Z3m0TAE94gao9ZM49N4r/hnlmyoqDXTqqe8SdWs6gDrA+Qne0R0wJX4fyLKClLs3iCe0qaZ5hhNvT2wizQe0VdWB+B5JTqJgGBBETIubDwEgcr41BzikdmqADvapkHfkPtRBHqMVuFZSlTZlqUKYKo5NtUaVGknXIa7iL8hGCGU4qprgBU1aVJ1KGMsoLaZAuBa24E4Ld9C8bfZYFViGY90CGBdhp0gmDczG24xYp5YSSCrMpJhTcEDVe8qdIP064PDP5dq/ZNQRSFkx3JOkFdJWw1XgeU4bV4Mjw06HBMABdR+ZW7w+YQcSlC+wrGvRmOK8Oo1yO2UuYBViolSCsEkGWQ6hKmQIMRgbnfheq69kgXQGuFASysC5Kn7oIi5sd+nKvFv2fWlUMaqDRfeNMNM+MTE7YWd+Ij2bVFIDT3BF3vpEEGyqokiPuwTho8lofQ3L/DzUqgYagGTUdZu2k94CRYwWUg9RgctdKbkOdQaWXaCosJWbnF/h/Fi5ftX16u98wWGJ5GZJM3BtiT9w06Eo6jMMYZmgwWlySBO3mOWKObXRytbIuH5imTYDSZgAmD1AnkfpHScXcxT0qy0W0ahKsG03HKT4bXjAXNZsrU+UFGPzRKo1p1CO6ZHKN8Wamc0kBVtJAKrMeIjcfQYRsHRnTlyah1hp1AFpILGbiOZvNrWODHB8jqp6ASuYkjSTuFLEKOaEQfMWPLFatxjXKEgaTEFQVseYI1Le9jiTL1ildiUKVHltQJKtPOLj1GKSbGtDHzbUiQ9MqBbUCCDzgxcc55jFJuIjMShXSQdQMyBG8He9sHeKDtUFdIYHuVQfum3e8Ji/I4zVHhdJW1EsEPdIMSjH5Wn7SyBv1w3JSQYqy5maB7EA6SNYEczEwxOzA352gYqHjdIOoUEQQSbA25XtyH44LcLy7MjBjqcPI1mFFxBN9yGNh05xgDxhEpmJLrsSqkLvYaiBN/fxxov0FK3sk+IVFRe0UrLnvaSCAenh54rUlIQEEyaarE7AzP0HPrinlK6knuFV2P2lO3zDkPLng3kcmTUhIfTpHZme8NpvEiDEfNblh3J0PxpUUu2oixRWPUafzM4WH1aVNGK99YO2iY8JIk+eFiejaC4RqdSlGqFncwCNWmQx3O4EjFxMzLsHBvyO4gb+dwTixVztNiTpqibwaRgHfnc+GFlM7RRizI7b/MjG0zFrkG0+UYtLw5t+iSmi1lcgrMrOxWkwMTYtpWwEdbX8MabMcPXLUkqUq3aI4KuoK6SyiTAAgm2nr+OBPC8/Tq5oB52PdKEKAKbMB0BsIXpHXBf4N4dSZVeo9KnQVGIDNpcOYBOggQQCQSZ3EY58nhNfk2Wi03Rn85m+zuACYtIkr1CqOfjilV4qQo7xP2mgk7GB4sWJgR0jHreSpZHKgGnVohiSvaVG1MSw1ESTzAmLDGVznC+Fs71XzaBmaQKaaQpHykookwSSSeZnGhjS7NKCZizw1hDVFYyO8mqNLN3R4mw672tOIOMAqdKDSKQDMA0gAm3M94nxk+UYl+JsplqRK0nGYmG1oGCxEd9m2tyEwT4YyeblZ7MCmWue8SdM2G0C3LnGH+Jp2SpdBXO/FWlQqC2kBp6AgxfrF8Bs3nmMs6rLSRI2B+0IuT0x1eFhtJdiFYTIBPptfnflhzZZVSEIN5mZIE2n6bdMakujKSBLVCHBIBE2tINumCAz7hAZ7xBUQbgHYEcx03Pti3Wy6tomPm7xFjfaP0xDWyaK4JkJa/Pw5Wxns3yJhD/AMzPojTyieneBBnc90EeuC3whxENFRnXWO6x3IAYBYXmCSPr44zGfEKCLsREDcARE9LWxWy/Dmibq0SDMcyb9bYDgpKgxaq2e6PngKSsjEg82uWLDepH3iptaARtjB8fzK06zKp0qwBCgcie9JFpBA9sDuFfEbmk1NjqiNhckEkX5mIk4rli1XVWBBMLIHOIXf62O2OeGLg2HLNPo1mQomvSMm9MhTe7ISDHQgEbHr4DGe4snZ1hDaoIbUDACwAB1PS9xJxf4LxfsZka1M6hIBgzM9DH5dcAuPVJc6O/c+AuLbbbA+uHjadCqRq344hYKxLdwKdtgsG/Mg7eeLWXzzKHVmmpR01AxMdohhlYmb287EztjA5AMO8wOw0g+J3PovlgvxPMGsKUAh11U7XDJqlQZ3gMy85AwXG2FT4uzZtTo1XdarXdbMwAN2ZIPOQClzyGMlxj4fbL9iH1Pl2DRVUg6pEqrA3Ui5K+BjbE+Qou0OzBoCuYWdQa0G8xA33mPPEtPjqiS0PT1B4G25giZhhqm2/LeMBKroZ5k49bM/xL4cNJGKMW0tEEbiFJDc5JaI5wTbFfg/CqlVuzCyzCQp7ogCdxjYVuMIigse1IiSigHTADbHflfmx6WG8Lzxeq9ZxpldII85ueselsBSlRKMm9MdwbhLAayS6C1RZOpX6EMfZvHBmhwunXX909xDKpOghiLwSIuLRO4w3LcQBzxJ+SpTKVBJ740nSYG7CAfTGdocRNOsypJAYjkSe8Sot0bpgSi2rRWSSZfznBWSqzVlIJEHULnYAhhIne5IFsS5vIhUVtalQVvOzbSOs9OgxpOH8R7RWp1wSC1tRj7ADaSLfMAZ8cDOK8EV0amSGWVYEiSCbLJW5EW253xoOTdMTjF7RnqHEaP7TVCCA6lg2oyrOveUrdSCROkjw5iBvEOL0qldiztWpKFBiaesSIVNQJXvQbzEH1J8c+G6y6DTy7r94orEX+WDsw5k/8iT4n+E+yyYNNQGD63IIJNmBO9lBx1xw7somlsL8BanmsvWqpRo0ylUKlNxqBQqQ0sbsZ0xfkRgbW4Jl81lTVph6RVGanT1VHSoRMDS3y3DCAem94F/Cudbs6kEkuL9JBmY25Ttgx8K1mahVXTKJVcISYADmSFU/NBCnkRrbri3FJaAnswppNRUlSysTpMCxBvE+V43wUod1dRCBl0AEiXlpnxI7sXFifHGm4b8PpU0vVu7VWbQxAAuBHdO+i/mPHAXLVUU1NVOq47Re8iaoKu8KSTaTyxLg66HTT7IaNTPEA0yCn2SVpkxPUibbY5ifMfFiqxGl1g7GmlvDfCxPiCmez1+HqgLFGaOQEnfx88DWpU2rFVWHRdBkLClirliRyFMTPUgY1OdqvUIiq1IAn5DuYIFyvjtjJ8V+BGr1Cz5k1BAB7Snqdo21srKD02sD649GWTI/R5EMWBLctlCk60XruzlaFGvSTtDBEdmYNt27yg9QZwZoV6lapSbKqHpMpHa1CAFZSdWi+oErafCMQL/h/R7N6bwyl9aooqBEIEQENQhotBJnlzw5fgUaezp1DTogk9kA+iTvY1Lc7i9ziXLJXE61LA5cnK2Zv4n4tUzOZp0aSrUp5eotR31wGIEMFLfZBMTfBVM02aepSeqUo0QalXSQ0gs50gj5upOwAFsdb/D5qLO4qSHKiDTJhVJNiakm8XPTHTwBaSmVliZZ7qSYXbTUFrbGRfElHLKW0dE5YPjUU6oLZj4bVKZZAdAWSugd5ZB+3AvaZIsMCa/CKeZyldhrUqzkzTAZaijumEBkDqpi7YGcTq1UQCio7WCC5eqSQykElWdlbcnTEYg+Gaz0KTU61EurMxDJUemyqQBGpbDmYjmcdDhkS/wBJxxhjW+ezB1qmgFQ4enJiJDQeZWJ9PEYH0V7V4AiwjqDHXpjU8Ty1CmSCtSTJUzJSNgAsKwjabzvbGarKDUMUmKE2hgLG1hO45XjHK4P2dap7RYdWXS4gqogzfewjxE+dsVs9m9VIKdI0tGoL3rWGq9p8uWKzVKgQr2bX8xyjYWw3tavyhHvGoQbxhOIVAmWtupMkwZNpPOZ333OLjIQxB7jrMqY0zBmLmN9sU6WoIS2XqGTCv3gNQ6yO8YMRbD+KZOsKalsrUpavtlag18xEgDx6741Id47K9SsCLWJIjznrsPPfBjMcZdgmkaSACYtqIEKZbrq+mAtN2ChdDDmRpO4nf0wmzTxpCMoiDY3uSJnz5Y3EVwsJVs7rU67kztZZiLHr/XHezdU3DSSN9JkSSSDuMUzVY6YpEDSoJKMO8u5sTM8/PYYuU8rqMtp5kkLUJuAAPkgSY9TONxN8dD81XL6VWFVzG0QZDQWM93b2w9g6JABDE2EnruD5kbRviD98Ss0iuhSoApmCJJ71xJkkT4DB1uLcQZAn7JAC6CadHQzIPmkC1wJLRyF8ZoHBoi4CtSihqGqISaeliSL76RvMm2+L3Ec0qlAxphyTIQ/KoAgMAL370j8sB6wzVWKbZcSEj7SHSIMn7LW+144jyHDcyxctlmrajIgkFTNoIBncCPLCOCvsV472x+edCs09YcC5mxAtZdxqa8HriHKVmV5CyRHhfmD6HlzxofhXhCjVTzGVftSGhqjwJII+RkC8/tMPMY3VHg2W7n/onXSRqb9nnWNNz3WhSWEyJ2xaGO9EskuCMPw/OKX7adJVdQmZBF1jzZY8mxkMojdqXggaiV1EqZDW1Gx57/pj3WnwDITqFIqd/wD5FjyjbEr/AAlkqp1HU58atSfq2KrA0qILz41TTMrlqOUXLvTenLslmVVJLMoZVpljAJnug7wJ3GL/AAyjSmglMMr6CzNVVVZgdSkNeJk7W+XwxoqPwTlgO6jbz8xaCBAI1THp4YlPwpT169VUtp0FiwJK9GLKdUcpmPfB4SRoeViS6Zn81mQid52YDSKgpT3JdllgDJUAXECfTAf4hrKE1JUNQakKnuwytq1LEQZC/KSYt1xvD8OLqLdpWBPRwIgyI7toMx0k9TgfX+BKBUhu1ddZeC406iCCYCgbH6YKgxn5uP8Ac8L4XxCWqR8rFoXaAQxEADkBtizlcw86tQVWI1JFgLAMsHcx+uPaMn8FZWn8uXpg8pQEj3GIc58BZapdqYUi3cCqR/t9Y8cU+Ng/XYu9nlT8Qd3Y0lU6IOogzAFzbbbnh+S+JD2Z7ZTVapURlbYoEdSfl+YGNN7g88b7M/4V5R/tVxIuAwAPmAuK6/4U0FM062ZTyKc9+U43xyD+twPtnm/EEWtVeqkIrsWCkyVBNgSb2wsbs/4R5cf/AD1fVUJ9bY7hfimN+sxfZ6mtFAdhviQUh03xC7kbnz2Av5Y7oJvH0Jt64oeVWywtMDYYkQ4q02ny9cWKfhhGVgWFOIKijnBxMr4r1DhF2VyPRFUyNNt0U+gxUq8Fpt1HkY/LFx3ImfSx6c42wO4pmXjSi1QZ+ZFVh5Q3I4rFv0Rojf4ao3lmjxIge4xnM3Q4ajlGzNMvfuhFc93edKn+uLVbKV9YqQzMJB7SlYqdw3eIKxsMVaKZhRNJUUyTKUlS/jpQE+N74drNWmn/AHOjGvH/AKmwHkOGK+fRnNL9ifL6lHcjWBBB7ovqncDpyxps1wvKUh+4y6tUgzCAlRBuAY1XgQp54izHBczUYsdILC57BdR8SdQE+I9t8EaHAsywphioWmQwkvMjawqGR4G3tjkyRypejuhLxp5L5OkloWU+FKVSmi1VAJEskAgOVGoD8PTBVPhbL6Ozamrp91gCLdOh8Ripw74WZW1VMxWqNJMagoGoyQNN49dsaM4pKnRwcnb2+zLVvgXLBjpVUB5QTvvu3PEH/kTKgE1ND/5iL+p1dLRjYlMMFFTuAfTA5I1S6sxPCfg+mWrytIUtf7nRqlki+u+84NZT4Ty6bUqc8+7vz5+ODgpX3wiuMmadt2tFP/w2iIHYof5B+mBvE6LBKi5XLxV0nQzQtPUbXk3jeI5DBqr/AH/ziIuf6/1weNi/LJMZkEcUaYqkNVCKHIsC0DVAFhfpiV6nifHEczf+x7TOIWMGZA8Dz9/xw6iTnJvdkppqb2J8emFTtYCBiu9bY6rdBf3scKkGk8vIAD9cNROmWFa1wPxx0m+y7bxiDQZEElvEsBHXbfEb5fqd+YJj2Nh542g8GXlf0+mF+1L1Hv0xWXLjzkX8vXEn7OAANif73GA6GUGS/tAnce4wxs4sbjEDZbbbpviKpRG9ulifwGN+JuDLa5tTsQcRLmh1XENKibd3THO4B/XD+ymYv6RseVr4OjfE2NfOKP7JxGuaU7OR1nb+mIzlTO0n+KfcTIw05XxHlf15fTDcom+BkgzC/wD5B7H9ccwz9kX72FjfJEb4GEVWWupjflH0F8WI23P988VarjUYG32jJGOJmbmdQPipv7fnhK9i3uiz2l/6Y65F9z4bYZSq8u94E7E9BhziDsWnx/U4AFaLAcYj1ifwxxX3GG1ng/TArY7docY6zjiuJi3hv+mOF/Mek4WsxIk+HP64wqHzHjjvajDNJIHL2xw0T1PpjUg2xzWO2HpV5fliF6Jtv7n+zjiqRab+/wBN8akZNosJUHL2wme+GIDzOHaZ64AbY8vbCV8cjxwj/ZwND7Fqjww7HQuGqkYwaZEyauWOlAOR/v6YnGE6YFh4aKPY3uD7fpbDxRi0esAYsFDHL1w7Rg8gfGVbjkSfOffCCneAD64suJsAMJUI6en9cbkZQIlHjB8P64j7IEyT9beomMWezPIgek4caOBZTgQUwOUDlb+mOnpv54nFMDHDREYFhUCs6COQ62/Q4irR4++/1GLqUALX9f1GOGmZ6D3xrG4lSnSEzH1H64S5fewI9D+AxbNEHlP1/HDOx8RHgB+eNYyiUzlxzIHSRb6nCCdJ/lEj6Yufso8PYfpiu1A8j6af6YVjpERJ6fjhYf2LeGFhLGoYlEDz6x+hxIKEzv8AQYWFjqZ56SFUphfve/8Ace2OUqtuce/4xhYWB6D7JHbTBMx12PqAMTLT+uFhYUJwLaB9cNPdtZfr+WFhYFhaVWSRNsJQZvHhvhYWMGhtRYMn0/uMShZxzCwLDxV0dFEHDuzjCwsCyvFJHAvSMNaheZ9OWOYWN7A1aJwmGKDzEYWFgWO0jseGHAThYWMFJHGtvjitNxhYWMD3R2MdC47hYzCkhrsFuTAxWHEKZ2b6N+mFhYAaLCVlNgZ98OC47hYwzSF2Q8ffHOyO+O4WANxRxU639cdItthYWMAhMdB4b/pjn7N/lA9ccwsZhQuzPhhYWFgCn//Z"/>
          <p:cNvSpPr>
            <a:spLocks noChangeAspect="1" noChangeArrowheads="1"/>
          </p:cNvSpPr>
          <p:nvPr/>
        </p:nvSpPr>
        <p:spPr bwMode="auto">
          <a:xfrm>
            <a:off x="63500" y="-8429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246" name="AutoShape 6" descr="data:image/jpeg;base64,/9j/4AAQSkZJRgABAQAAAQABAAD/2wCEAAkGBhQQEBQUEhQUFBQUFBQUFRQVFxQUFRQVFBQVFBQUFRQXHiYeFxkjGRQUHy8gIycpLCwsFR4xNTAqNSYrLCkBCQoKDgwOGA8PGiwkHyQsLCwpLSwpLCwqLCwsLCksLC8pKSwvKSwsLCw0LCwsLCwsLCwpKSwsLCwsKSkpLCwsLP/AABEIAMIBAwMBIgACEQEDEQH/xAAbAAABBQEBAAAAAAAAAAAAAAACAAMEBQYBB//EAD0QAAEDAQUFBAYIBwEBAAAAAAEAAhEDBAUSITEGQVFhcSKBkaETMlKx0fAUFRZCU5LB8SMzYnKisuGCQ//EABoBAAMBAQEBAAAAAAAAAAAAAAECAwAEBQb/xAAwEQACAQMCBAQFBAMBAAAAAAAAAQIDERIhMQQTQVEUUmGhIoGR0fAyscHhIzNxBf/aAAwDAQACEQMRAD8AqmhOtXGhGAvrD41BtTjQgYE60LDoJoTrQgaE41KyiDARgIQEYCBRHQEYC4AjAQCIBGFwBFCAToXUgEqj8InxSPQKCXQogtrHHIyuCuQY3ee9Ll2DdE1JNWatiGeoyPxHIiD3rtetgGaXmLHINh2Eg2VWWe2Yped5hv8AaN/eRPgip3kC6OHmeCk6rxua6vYsCFwpyozQ8Qm1eElKKaBJWdgSuFEhKohbgrhRISEQAFAU4QgIRQo2UBThCAphGNuQFOkICERGNlJEQkiIQGhGGrjQjaEQBNanWtXGhONCBRHWtTgauAJxoQHQmtTgak0IwErY6EAjAXGhGAlCIBEAkAiCARNalaKDHAB7Q4TIDgCAeMHJDXr4GzlKrn3oDlp1yLSOq5qzvoOpKI3brqpioC2mG56sGEiRwb+qjscWu1kRGZ0zyPmrFlrxtIOo6Ed0quttbs6Z8944SuNWjrHdDN33J5GGrTcD6xwOHGWlzepn3qHtDbuyA0wXYsukNBn+5w8OecKnfMQ3VzHscNxPaDgfDXw4pm39q0RBwh0DWO04uI46NGv6Lzq3G4zt03/g6Y0/hH61rwtAG5ob0jeq6nehY8DME6E89cu5FTrGpVgNJEk7tSCQJ6D5lW9O42VSPShwcCC12jhnyOYy3qlKvKsslsSlTUWT7rvXE3Nrx/UWuw/mzHmrMhBYqLaVMM1wz5kkD54KQACOHuXp0J4q7uCUOgyQhITj2wgJXcndXRBq2gMISEaEpgAEICE4UBRFY2QgITjk2UyEAKAhGVxEVgEJLpCSIhDDUbWog1G1q1wpHWtTgak1qca1LcdI4GpxrV1rU41iDY9jgajDUTWowEtxkCAiDUQajDUtxrA4F0NRhq6Ahc1il2hrYae7vlZI3t2ex2ZyB3wPWdnpuy4kLWbVWTG1oHBxPhkOuniVU2bZV+GXNg6Dlvk+PkvJ4hSqzxWxamsW2QmXyHCNSIzPx3fAEqZZnFwEklpGU+sIy1+8OuaA3SxoP4bD2joXHXD1OU8BHAyFpteASwY3uIA+41usNnpAjh4nzas1S/1vVHZFZr4kR7fYSKzXYdYGfXEOpyOSm35Sdjc/T0jgQDlq0Enkcz4KNZ6tV1T+IHNLYxAkAEHIOBnQwdPHcLa202hswJ7UlhY53eRJA+K8viamUskWpw+HFkfZ+xkAOIDi45YSDGpI58MuCuBbMhMA6DnMwcue7oqZ9dtJoxzn90iS465bvgq37Rlz5aMbs44DjhJOZ0z3+atw/EuC0jclOKe7sbKm8DMkCST+qatN6ADLuByHU8eizLLQ6rHpgMLgQwtETxYY36c+qqrVaKlneWFxIMQTMOadCfd1BXfHiqtTexPGK2PQrvqPc3ta68PAJ6Fn9l7QDDhhAmDl2geBM+a0z6cL2+DrKcWck4u1xiFyE7hQlq7rkhohCQnS1AWo3EYy4ICE8WoS1MmAYIXIThC4QiKNEJIy1JG4thkMRtajDEbWKdyiQLWp1rETWJxrEGx1EBrE4GI2sTgYluNiNBqcDUYYjFNC42I2GIg1Oimi9GlyDYaDUWFOYExVtQa4NGbiCY4AZyTuClUrQpxym7IeNNydkEaQJk7kT6DiOy0uJyyB35TO4BOWOqJmMR5zE8huHNQ7dUtDycLyAcuQE/dHfqvHn/6U6qaow+b+x2Lh4ws5y+SKe+LnqOLv4bgxkhjey3FOZOZ3njwKpr0sPoqjGA/yG4nZ5emdm5xG+AR4jgVo2bPNpYXOkuNRsF5nUjE8A6Q3F5Jhlkc4n7xMOc4j1nEDPI7t2e4b15VOlKc8F03OiajbJ9SgpWkgCpj9IXGGhv3Txe9ubATGW7KQZKsbDev0poc0jKcbS3+IzfhIE7xqNQFWXzZXisaNNgDqjS91VgeC1hdGB+ekgRyUi8rh9F2qbAwuYwFzXHC92FrsREuh0knml4lUqVRQa17fncvCN4ZIavmnSewYSS4uDfWlpbvHZlxMkEkQ3smSq43W5gDCIaDkQJxRMTG/X36FWOzlubRdVNSO3ILWCBMmSZiMUjJXpt9CoyQ4N4gzlGeZEjTmu+lSpyinkl6HDWetoopKN3BwLTizGIjj2d0+7dHPKJe11nE0uktPZnwzjcdfEb1orNaKIIw1Gugx3HMCTzkd6n17KKtMtYQcsnZSDqDyzXT4anJWg19TlTe7M9s9ZfR1S13qugHeCddev+y2VKkIIG45LPfQ3tg5glumonKQPAq6ut7oOLOd/vVOGpTpzvfRhyi1a2o4WoSE8WoS1ezc52hkhAWp8sQlqNxbDBam3BPuamy1MmK0MEICE+WoS1NcWw0QknMK6tcFgWtRtanGsTtMDeFJyLqI21icDU7M5LrWJch8QWsVlZLrxwZy3xqFEbTV5dFUYcJHeoVZtRujooQjKVpFe67HBpdGQMHj1TIprSVrO4jC3Mb+fVQKt3lpHPvUYV77lqnD22KrCu4VeCwNIiM95Uetdbp7DS4dP1TKtFk5UJIrMKZpWPOo8/ehjen3z/qO4q4+qXjUAdSP0VXXumrUIx16NClOjXF1R/EYiAG9BxXHxlWnKKW/ojo4ehO7urCsrQG8IAxdYEjryRVrVGVMcsWrieQ8fBOOtNloAtxOqFpgNaMiYnKMzrBz1C4b7rOEUKLaLfadkdBuEE7/ABXkxp1qqUXpHsv5fX9vQ7XCENb29WQal1VnE1XjA3tAY8nE4SGnDqM8+igXptFTsQ7Aa94gODjJE6EAZO04zy3qyo3S4/zajn5uOEEtYMUyA3o48FmdtaDGlrGtAyxZAAmcszqdDmf36nSlw6ctEtF+5zSqU7aav1KxtodVl7iAXuDjMka9kCJHdlvVtbLVhcBqC1gIbmD2G5YTqq6nSwtAOoyMb4yiOmvDvVlbmgPM7sGXAhozB3aL59vmVW5a7nXTdqehy7LG2qXEAYsOsZf0nPMA58dd2+ovCzMa/wDigsqCSXsluEAmMohxIjIamd2avbLeps0vdNRurmz2sBMF7Z1gnONOGq7fNmZaGY6RxNJB5t18+86r1eGpZ6L6/c4q2iuZmhelSm6DgrNI/mNEuGmVSmDPCR5rV3faaRGbWNjQgODXA/8ArXqsJbbA6k+YMQCRnn7Xx7ldXTaBWGF/rN7TXTk5ujg5o0cMu0MtJiV0xxoytJadzlU89jdmm1zRw7yO6VxlINEDjKj3I3skZgfO791YFi9yk9CUtdRgtQlqfLUBarXJ2GCEDgny1CWprgsRy1AWp9zUBCa4rRHc1DhT5CAhG4lhohJOEJI3FsOAI2tXWsTrGKGR2YnGsTjWIms37uKCvaW0xJk9PmFJ1Et2UjSctkSaLoVjZba1v3VDu60UHMx1HwOGnidUNfa2z0iRTZiIMAgSc+Z3aLiqcRB6JNndT4acdW0jQ07xkZNIUC33yKbcRjMxEiR3T3qjqW61V4gCk3i7XpGqGls6wnFULqjuMlo8AZ3DepRhOWysVdSEetxyz7ZPbU7LTVmRhDQIzyIjuUmtelsrGRgoiMt7hIz0lP0KDWCGtDRyEfun2sVVQjvIi+Ik/wBJnrfYK0S60VHHMkCWgzvJndwj4FuxXSxzJcCTqASYAnh3HyWirUQ4QdFHpWPMHdw81GdK0tNjKpJrcaslkDHSGgAtw6bxvlS8CdDF3AuqlBU1/wBITeTIF5WttCi+o6Ia0kTvP3R3mAsVZcdqqOrVBkZDRnpBERyJjvCm7a2h1SuKQPYptaS0b3vBMno2I7+Ku7guoMotaRmAMzxgZ94hc1SPOqWeyBHTQzAoF1YMjOQSeEnRTb5py92H1hJ/uE6x5HhkrkWBrKjXR6zxmdct/l8wqO/K38YwcJEHFua6SGyfZMFp4ZHevFr0MKmh6FC7jqZjaa2tpmkJzxk1G7sOGJ8yOIwwdArG47eaTxTqjsmMFQCAQdNOyd4iBJB1Wevug6s5zozc5pcfZHsd3ubyz0Nw0BVotL3SKQwCIxNg5luWembTLTGm8epQg4Oxw1ms2jV2m6GV2DfMieoiD4+S8+tdifZbQWTDgZadP7T36dCV6jc1nDWZHE06H/hmOk9OAz2211NfVa8TIou8fSNA8nLqrU1Ugc842+Jbj+yN8i0Mgtw1AM4iHDcQBod0fsr8tWJ2RMVTlGjgeGISWnlJPzC3bgjweUYWYzakrjBahLU8WoCF3XJ2GS1AQniEBCZMWwwWoHNT5am3BOmCwwQgIT7gghG4jQ1CSMtSTZC4k/6seBJAEbpzVPeF5FkhpExqIcR3HJQ/tJXtBIZTJGgJ0G4yTA4I7LcJdDqziTEFrdI4F29eRGVepqz3JKhT21ZR2i21qjs3HTIEl3Q4d3FWX1ZarQxoktyzeex4gySOELRWG7qdIdhgHPMn8xzU5pVHSv8AqZLxFv0oorFscG4TUqFxDSHQNZJMBxJgcoV9ZbEymIa0DnvJ4kpxqdDuQTKCjsRlUct2IBGAhBRApgBsbnmrmzV2NECPiqULocpzhkUhPEt7Uym4dkQeSr2WYkwAgbVKkU7VA1KVJxWhRuMnqDVspbr8UDKcpxtoO8rvpQP2RvIFomOp3d6a86wPqy1s86TWkxzhx8FtRZGMADASdBMH5hUN0Oi02pxH/wBpHDtUmAx+UK6Zaek8f0U0pGhikRrVYdJB+QvNdpQ5toAPquDct2bQXDmCWNPVep1LVi1Xm+3LJtbQMg4EjgCAyIHX3oSpptSktTopSSukQzdOOzvcMi6JI3CMRI5x7gFVbNVjTmQQ30gEjRmWU8hEL0a67uFSg7IdpojhOfwCzt3XaKT3NiQXgH+3MAnkSI80ZKzy7HBWg89DW3VT7Ajfw0z4J68rqxsk6wct8H9kdhhlNrRoNOKfdWnir6lEo9TNXHdWGq/LJoYRlxmQrtzVKa8NJIGoA+fFMkhaF0LgkkkxgtXBTlSckLyOSfIHLRDcE2U+9qYcqJkWhtyByNyBydMSw2UBRuQlw4JxbAlJdL+ngksCyKhm0tnAycQP7H/BPM2os/tn8r/gjGxTOPkibsWzj5IOVP1OJcZPsEzamz/if4v+CebtTZvxP8X/AAQDYynzR/Y6lwd4lJel6jeKqdl7ht2os/t/4v8AgnmbS0D9/wDxd8Ew3Y6lwd4o27I0+B80G6XqPHiaj6IlN2gofiDwd8EQv+h+I3zUJ2ybeB8Vz7JN5+KH+LuxvEVOy/PmWP15Q/Fb4om31R/Eb4qt+yLfn9kQ2Rb8x8Fv8XdjKvV9Pz5lmL2pfiM8QjF50vxGfmb8VTP2Obx9yEbHN4jwC1qXf2N4ir2Rei8af4jPzN+KIW9ntt8Qs+djB/T+UIPsYOLfyrY0vN7G8RV7I0NO0UwXHE3tGTnyA/RH9OZ7TfFZ37Gjl4Lp2OHLwWxpeb2CuIq9kaD6cz2m+Ko9o7Oyq+hUDhLHw7+12Xz1TDtkigOyhGkJsaXm9jeJqrojQWa0U6bA0OaBwnTkmHCljLsTe1r895VEdlTvI8/gh+yrvmVuVStbIR8XWbvZGm+nsH3wgN50/a8j8FmnbKn5JXDsofklNhS8wPE1uy/PmaU3lT9oITeNP2h5rLu2SPLxTJ2SPAfm/wCJsKXmFfE1uy9/uaz6zp+0PNC69KfteTvgsg7ZM8B4oTsk7h5o8un5geKrdvb+zXuvBntDzTTrxZ7Q81kXbKP4HxCadss/2T4hMqdPzCvi6vb2f3Ncbxp+0PA/BA68aftDwPwWRdsw/h5pp+zT+B8k3Lp+YXxVTt7P7mvdeLPaHgfgm/rFntDwPwWPds0/gfEIHbOv4I4Q7m8TL0+j+5szeDPaHn8FxYs7Pv5pI4R7g8Q+6+n9nrVC003+o9joyOFzXQeGRUkU15RZ7FaWt/klo0nCe7OFYXXY7VTAON2s+u6RywgwvJcWup3KlF7HpTaaMUlkqN+125Y5I1kDzLlMo7TVvvCnlx1/xKldjchGkFJGKao6W0zyRLGAdXSfJWNmvsH1mx0IPvSuTDySb6JL0S7StrHaFH9LZ7QCGZuSB6Hku+hHBPMqtdo4HvCcwLZh5JENAcEvow4KXgXCxHMXlEX6MFz6KOCl4EsCOYOURPooXDZApmFcLVszcpEL6IFw2MKaWrmFHIV00QfoQXPoIU7CkWI5i8pdiAbEFz6Gp2BcwrZg5aIBsaB1jViWISxHMDplabGm3WI8laFiH0aOYjplS6wHkmH3c7gFduppt1NMpsk6ZRuu88k06wO5FXjqSbNFOqhN0yhfd7uSaN2nkr6pZgUwbKNydVCEoMo3XZyCSuHWczqkn5rJcv0NILO2PVB5QFCtN0sccmRxwnD5aKhbtHU4p+ntURrHivO5M0fTeIpsnDZinwcD1/4o9ouDCRgZPNxnyhNv2pJGnmoT73edCWjll5plSmLLiKaJ9W7CxuJxY0DWcU/oq820AkM7XQSB3qLXtJPrOcesu96foGd7h5KnKtuS8Rd6IebanxmIHzuOa4XzoSOgaYRtoNP3jKbZYJPquJ4hwHekaSLRnc7S3wc98/AJwV3tMipMZQD8T+qZq3Q6n2iwdXOb7hmmcIMQaYO/9pEJGUTLRt5VQPXd7wjZflUb57v1VW6qNJBjnHknHWGY/iD/AMyhp1M12LQbUOb6zfMFddtTkZBEbwR5yqO2WVujXOJG4CSfAqD9WPMnBJ1ggD/Y/oqKMdyLy2NJ9tqYyc4jq0H/AFK63a5pzFRp6gt96y5uAkSW4eJzPkAAoD7rJMNJ14Bv/VaMKbOWpzUbv7WTuHUEJ6zXu53PnuWAfdr2DUeRT9jsjtW1cMbhOfhCMoQS0JR5zerPRG3hxJ7gnWWyeJ7ljLPSfTIw1Hg6xJE57wSrmlflZpjCx3l5rnePQ64xmt/uX/p/6XeCJtWdyp/tSAYewjpmPJEdpWzDWz0nzU3fsVSv1LlCQq9l/t3t80+29WkSQR1hDIbAkYVwtTAvikTGLTXVdF40jo9qNxcEOFqBzVxlsY7Rwnhp704jkI6Yw5qbc1SS1A5qbIm6ZGLEBYFJhAWplIm6RHwJJ0t6JJsifKRhcUo2s5J6nYXHcVNoXQ/hCu6iQ6oyfQi0qYnPJWEUg3syXc0TrrIGZQNoQVNzT6lOW47o42xuKkMu9w1CnWC0hm5WjLax26e5RlVki8KMGtyno2Yj7inWemBmZ8FZNpOdoA0Jxt2g6knv/QKTnfc6I0bbFfaK7Y9UHuUR1NtTIM8lfi72gZBG2yjgEmSQ7pye5nKWzpcc5A4CFJobJUgZc3EeZV62zwnMKzmxlRXVFeLqa0dkARwEIm2AH1hPVT4ShIUxKy3XUHsIGUqks2zbKch2/ktdhTNSzAnWE2TSshJU03cx94bJioIY4tPQEKHZNjKlM9kgnvC3zaMfsiwJlUlaxPkRvexj7RdT4AcO9MiyOAiSY00nvyW1qUQdVFddw+YSXHcDIODgQHDnPzEJ11lafWxOO7LTvV/VuoHgFHfRwaEdyFxcSnqWR0ZeE5rtJri0ggjmdFNqtLc8jK5kfmEbgskVnZZk8Ak5CMyO8JmtYJHZPeNys3WJjzw5gqQ26BGuus/BHJgxTMqyjUB9YOjPFo4dQpzrdUa3N0TvH6q6NxsOkg9FDt12FojUHimcriY2Kn69rgQDinRwP66T3qJQvu0tJl5G+HZ9wOYU0WEhvY7JHHNMPs5dOI58svcmTFaHrJtsScL2GRxgTzEaqa3bKlMb+Ej9lnKtJ2k+HrBN/VYBxek7XMDPrCf4Sdmar7Us9j/NqSyTrNnpPSY966jZCnodnpgDIeSMsAzce5FZ7se71nQOAyU6ldDBunqua67nqYt9CorHHkwEpp10OAkwtMyzRuASNllFVLbCSo5blBYruk5hW9K7w3RS6dnATrWpXNsaFFRAYxFCMNXcKUriBgXQ1HCSwcQYShElCJrA4UoRQurGxAhchGlCxsQYXMKLCktcFgYXC1GuELXBYbfTnVR6lkbGilwuYFriuJU1LrEyFHtF1l3/ADJXuBIoWEwMyLrdx+eqmWegRqrcsCbNNEXAr3sdKj2lsa5q2LEJohEziZy0tyxNbmmW0C/UDwzWmdTHBNmmERHEy1S52nWJUN1zEEFoBHCVrqtJp4KI67huKKkxXEyb7hqSYGXcktZ9GPH3LibNk+WjQsToSSXMeoEEkklghJJJIowkkkkwDqSSSxhJJJLGEkkkiYSSSSxjiQSSQMJdSSWMCkVxJYUIJty6ksZ7AICkkiTY2kkksA44JlySSKEZAqesiYkksKEUkkkRT//Z"/>
          <p:cNvSpPr>
            <a:spLocks noChangeAspect="1" noChangeArrowheads="1"/>
          </p:cNvSpPr>
          <p:nvPr/>
        </p:nvSpPr>
        <p:spPr bwMode="auto">
          <a:xfrm>
            <a:off x="63500" y="-8969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248" name="AutoShape 8" descr="data:image/jpeg;base64,/9j/4AAQSkZJRgABAQAAAQABAAD/2wCEAAkGBhQQEBQUEhQUFBQUFBQUFRQVFxQUFRQVFBQVFBQUFRQXHiYeFxkjGRQUHy8gIycpLCwsFR4xNTAqNSYrLCkBCQoKDgwOGA8PGiwkHyQsLCwpLSwpLCwqLCwsLCksLC8pKSwvKSwsLCw0LCwsLCwsLCwpKSwsLCwsKSkpLCwsLP/AABEIAMIBAwMBIgACEQEDEQH/xAAbAAABBQEBAAAAAAAAAAAAAAACAAMEBQYBB//EAD0QAAEDAQUFBAYIBwEBAAAAAAEAAhEDBAUSITEGQVFhcSKBkaETMlKx0fAUFRZCU5LB8SMzYnKisuGCQ//EABoBAAMBAQEBAAAAAAAAAAAAAAECAwAEBQb/xAAwEQACAQMCBAQFBAMBAAAAAAAAAQIDERIhMQQTQVEUUmGhIoGR0fAyscHhIzNxBf/aAAwDAQACEQMRAD8AqmhOtXGhGAvrD41BtTjQgYE60LDoJoTrQgaE41KyiDARgIQEYCBRHQEYC4AjAQCIBGFwBFCAToXUgEqj8InxSPQKCXQogtrHHIyuCuQY3ee9Ll2DdE1JNWatiGeoyPxHIiD3rtetgGaXmLHINh2Eg2VWWe2Yped5hv8AaN/eRPgip3kC6OHmeCk6rxua6vYsCFwpyozQ8Qm1eElKKaBJWdgSuFEhKohbgrhRISEQAFAU4QgIRQo2UBThCAphGNuQFOkICERGNlJEQkiIQGhGGrjQjaEQBNanWtXGhONCBRHWtTgauAJxoQHQmtTgak0IwErY6EAjAXGhGAlCIBEAkAiCARNalaKDHAB7Q4TIDgCAeMHJDXr4GzlKrn3oDlp1yLSOq5qzvoOpKI3brqpioC2mG56sGEiRwb+qjscWu1kRGZ0zyPmrFlrxtIOo6Ed0quttbs6Z8944SuNWjrHdDN33J5GGrTcD6xwOHGWlzepn3qHtDbuyA0wXYsukNBn+5w8OecKnfMQ3VzHscNxPaDgfDXw4pm39q0RBwh0DWO04uI46NGv6Lzq3G4zt03/g6Y0/hH61rwtAG5ob0jeq6nehY8DME6E89cu5FTrGpVgNJEk7tSCQJ6D5lW9O42VSPShwcCC12jhnyOYy3qlKvKsslsSlTUWT7rvXE3Nrx/UWuw/mzHmrMhBYqLaVMM1wz5kkD54KQACOHuXp0J4q7uCUOgyQhITj2wgJXcndXRBq2gMISEaEpgAEICE4UBRFY2QgITjk2UyEAKAhGVxEVgEJLpCSIhDDUbWog1G1q1wpHWtTgak1qca1LcdI4GpxrV1rU41iDY9jgajDUTWowEtxkCAiDUQajDUtxrA4F0NRhq6Ahc1il2hrYae7vlZI3t2ex2ZyB3wPWdnpuy4kLWbVWTG1oHBxPhkOuniVU2bZV+GXNg6Dlvk+PkvJ4hSqzxWxamsW2QmXyHCNSIzPx3fAEqZZnFwEklpGU+sIy1+8OuaA3SxoP4bD2joXHXD1OU8BHAyFpteASwY3uIA+41usNnpAjh4nzas1S/1vVHZFZr4kR7fYSKzXYdYGfXEOpyOSm35Sdjc/T0jgQDlq0Enkcz4KNZ6tV1T+IHNLYxAkAEHIOBnQwdPHcLa202hswJ7UlhY53eRJA+K8viamUskWpw+HFkfZ+xkAOIDi45YSDGpI58MuCuBbMhMA6DnMwcue7oqZ9dtJoxzn90iS465bvgq37Rlz5aMbs44DjhJOZ0z3+atw/EuC0jclOKe7sbKm8DMkCST+qatN6ADLuByHU8eizLLQ6rHpgMLgQwtETxYY36c+qqrVaKlneWFxIMQTMOadCfd1BXfHiqtTexPGK2PQrvqPc3ta68PAJ6Fn9l7QDDhhAmDl2geBM+a0z6cL2+DrKcWck4u1xiFyE7hQlq7rkhohCQnS1AWo3EYy4ICE8WoS1MmAYIXIThC4QiKNEJIy1JG4thkMRtajDEbWKdyiQLWp1rETWJxrEGx1EBrE4GI2sTgYluNiNBqcDUYYjFNC42I2GIg1Oimi9GlyDYaDUWFOYExVtQa4NGbiCY4AZyTuClUrQpxym7IeNNydkEaQJk7kT6DiOy0uJyyB35TO4BOWOqJmMR5zE8huHNQ7dUtDycLyAcuQE/dHfqvHn/6U6qaow+b+x2Lh4ws5y+SKe+LnqOLv4bgxkhjey3FOZOZ3njwKpr0sPoqjGA/yG4nZ5emdm5xG+AR4jgVo2bPNpYXOkuNRsF5nUjE8A6Q3F5Jhlkc4n7xMOc4j1nEDPI7t2e4b15VOlKc8F03OiajbJ9SgpWkgCpj9IXGGhv3Txe9ubATGW7KQZKsbDev0poc0jKcbS3+IzfhIE7xqNQFWXzZXisaNNgDqjS91VgeC1hdGB+ekgRyUi8rh9F2qbAwuYwFzXHC92FrsREuh0knml4lUqVRQa17fncvCN4ZIavmnSewYSS4uDfWlpbvHZlxMkEkQ3smSq43W5gDCIaDkQJxRMTG/X36FWOzlubRdVNSO3ILWCBMmSZiMUjJXpt9CoyQ4N4gzlGeZEjTmu+lSpyinkl6HDWetoopKN3BwLTizGIjj2d0+7dHPKJe11nE0uktPZnwzjcdfEb1orNaKIIw1Gugx3HMCTzkd6n17KKtMtYQcsnZSDqDyzXT4anJWg19TlTe7M9s9ZfR1S13qugHeCddev+y2VKkIIG45LPfQ3tg5glumonKQPAq6ut7oOLOd/vVOGpTpzvfRhyi1a2o4WoSE8WoS1ezc52hkhAWp8sQlqNxbDBam3BPuamy1MmK0MEICE+WoS1NcWw0QknMK6tcFgWtRtanGsTtMDeFJyLqI21icDU7M5LrWJch8QWsVlZLrxwZy3xqFEbTV5dFUYcJHeoVZtRujooQjKVpFe67HBpdGQMHj1TIprSVrO4jC3Mb+fVQKt3lpHPvUYV77lqnD22KrCu4VeCwNIiM95Uetdbp7DS4dP1TKtFk5UJIrMKZpWPOo8/ehjen3z/qO4q4+qXjUAdSP0VXXumrUIx16NClOjXF1R/EYiAG9BxXHxlWnKKW/ojo4ehO7urCsrQG8IAxdYEjryRVrVGVMcsWrieQ8fBOOtNloAtxOqFpgNaMiYnKMzrBz1C4b7rOEUKLaLfadkdBuEE7/ABXkxp1qqUXpHsv5fX9vQ7XCENb29WQal1VnE1XjA3tAY8nE4SGnDqM8+igXptFTsQ7Aa94gODjJE6EAZO04zy3qyo3S4/zajn5uOEEtYMUyA3o48FmdtaDGlrGtAyxZAAmcszqdDmf36nSlw6ctEtF+5zSqU7aav1KxtodVl7iAXuDjMka9kCJHdlvVtbLVhcBqC1gIbmD2G5YTqq6nSwtAOoyMb4yiOmvDvVlbmgPM7sGXAhozB3aL59vmVW5a7nXTdqehy7LG2qXEAYsOsZf0nPMA58dd2+ovCzMa/wDigsqCSXsluEAmMohxIjIamd2avbLeps0vdNRurmz2sBMF7Z1gnONOGq7fNmZaGY6RxNJB5t18+86r1eGpZ6L6/c4q2iuZmhelSm6DgrNI/mNEuGmVSmDPCR5rV3faaRGbWNjQgODXA/8ArXqsJbbA6k+YMQCRnn7Xx7ldXTaBWGF/rN7TXTk5ujg5o0cMu0MtJiV0xxoytJadzlU89jdmm1zRw7yO6VxlINEDjKj3I3skZgfO791YFi9yk9CUtdRgtQlqfLUBarXJ2GCEDgny1CWprgsRy1AWp9zUBCa4rRHc1DhT5CAhG4lhohJOEJI3FsOAI2tXWsTrGKGR2YnGsTjWIms37uKCvaW0xJk9PmFJ1Et2UjSctkSaLoVjZba1v3VDu60UHMx1HwOGnidUNfa2z0iRTZiIMAgSc+Z3aLiqcRB6JNndT4acdW0jQ07xkZNIUC33yKbcRjMxEiR3T3qjqW61V4gCk3i7XpGqGls6wnFULqjuMlo8AZ3DepRhOWysVdSEetxyz7ZPbU7LTVmRhDQIzyIjuUmtelsrGRgoiMt7hIz0lP0KDWCGtDRyEfun2sVVQjvIi+Ik/wBJnrfYK0S60VHHMkCWgzvJndwj4FuxXSxzJcCTqASYAnh3HyWirUQ4QdFHpWPMHdw81GdK0tNjKpJrcaslkDHSGgAtw6bxvlS8CdDF3AuqlBU1/wBITeTIF5WttCi+o6Ia0kTvP3R3mAsVZcdqqOrVBkZDRnpBERyJjvCm7a2h1SuKQPYptaS0b3vBMno2I7+Ku7guoMotaRmAMzxgZ94hc1SPOqWeyBHTQzAoF1YMjOQSeEnRTb5py92H1hJ/uE6x5HhkrkWBrKjXR6zxmdct/l8wqO/K38YwcJEHFua6SGyfZMFp4ZHevFr0MKmh6FC7jqZjaa2tpmkJzxk1G7sOGJ8yOIwwdArG47eaTxTqjsmMFQCAQdNOyd4iBJB1Wevug6s5zozc5pcfZHsd3ubyz0Nw0BVotL3SKQwCIxNg5luWembTLTGm8epQg4Oxw1ms2jV2m6GV2DfMieoiD4+S8+tdifZbQWTDgZadP7T36dCV6jc1nDWZHE06H/hmOk9OAz2211NfVa8TIou8fSNA8nLqrU1Ugc842+Jbj+yN8i0Mgtw1AM4iHDcQBod0fsr8tWJ2RMVTlGjgeGISWnlJPzC3bgjweUYWYzakrjBahLU8WoCF3XJ2GS1AQniEBCZMWwwWoHNT5am3BOmCwwQgIT7gghG4jQ1CSMtSTZC4k/6seBJAEbpzVPeF5FkhpExqIcR3HJQ/tJXtBIZTJGgJ0G4yTA4I7LcJdDqziTEFrdI4F29eRGVepqz3JKhT21ZR2i21qjs3HTIEl3Q4d3FWX1ZarQxoktyzeex4gySOELRWG7qdIdhgHPMn8xzU5pVHSv8AqZLxFv0oorFscG4TUqFxDSHQNZJMBxJgcoV9ZbEymIa0DnvJ4kpxqdDuQTKCjsRlUct2IBGAhBRApgBsbnmrmzV2NECPiqULocpzhkUhPEt7Uym4dkQeSr2WYkwAgbVKkU7VA1KVJxWhRuMnqDVspbr8UDKcpxtoO8rvpQP2RvIFomOp3d6a86wPqy1s86TWkxzhx8FtRZGMADASdBMH5hUN0Oi02pxH/wBpHDtUmAx+UK6Zaek8f0U0pGhikRrVYdJB+QvNdpQ5toAPquDct2bQXDmCWNPVep1LVi1Xm+3LJtbQMg4EjgCAyIHX3oSpptSktTopSSukQzdOOzvcMi6JI3CMRI5x7gFVbNVjTmQQ30gEjRmWU8hEL0a67uFSg7IdpojhOfwCzt3XaKT3NiQXgH+3MAnkSI80ZKzy7HBWg89DW3VT7Ajfw0z4J68rqxsk6wct8H9kdhhlNrRoNOKfdWnir6lEo9TNXHdWGq/LJoYRlxmQrtzVKa8NJIGoA+fFMkhaF0LgkkkxgtXBTlSckLyOSfIHLRDcE2U+9qYcqJkWhtyByNyBydMSw2UBRuQlw4JxbAlJdL+ngksCyKhm0tnAycQP7H/BPM2os/tn8r/gjGxTOPkibsWzj5IOVP1OJcZPsEzamz/if4v+CebtTZvxP8X/AAQDYynzR/Y6lwd4lJel6jeKqdl7ht2os/t/4v8AgnmbS0D9/wDxd8Ew3Y6lwd4o27I0+B80G6XqPHiaj6IlN2gofiDwd8EQv+h+I3zUJ2ybeB8Vz7JN5+KH+LuxvEVOy/PmWP15Q/Fb4om31R/Eb4qt+yLfn9kQ2Rb8x8Fv8XdjKvV9Pz5lmL2pfiM8QjF50vxGfmb8VTP2Obx9yEbHN4jwC1qXf2N4ir2Rei8af4jPzN+KIW9ntt8Qs+djB/T+UIPsYOLfyrY0vN7G8RV7I0NO0UwXHE3tGTnyA/RH9OZ7TfFZ37Gjl4Lp2OHLwWxpeb2CuIq9kaD6cz2m+Ko9o7Oyq+hUDhLHw7+12Xz1TDtkigOyhGkJsaXm9jeJqrojQWa0U6bA0OaBwnTkmHCljLsTe1r895VEdlTvI8/gh+yrvmVuVStbIR8XWbvZGm+nsH3wgN50/a8j8FmnbKn5JXDsofklNhS8wPE1uy/PmaU3lT9oITeNP2h5rLu2SPLxTJ2SPAfm/wCJsKXmFfE1uy9/uaz6zp+0PNC69KfteTvgsg7ZM8B4oTsk7h5o8un5geKrdvb+zXuvBntDzTTrxZ7Q81kXbKP4HxCadss/2T4hMqdPzCvi6vb2f3Ncbxp+0PA/BA68aftDwPwWRdsw/h5pp+zT+B8k3Lp+YXxVTt7P7mvdeLPaHgfgm/rFntDwPwWPds0/gfEIHbOv4I4Q7m8TL0+j+5szeDPaHn8FxYs7Pv5pI4R7g8Q+6+n9nrVC003+o9joyOFzXQeGRUkU15RZ7FaWt/klo0nCe7OFYXXY7VTAON2s+u6RywgwvJcWup3KlF7HpTaaMUlkqN+125Y5I1kDzLlMo7TVvvCnlx1/xKldjchGkFJGKao6W0zyRLGAdXSfJWNmvsH1mx0IPvSuTDySb6JL0S7StrHaFH9LZ7QCGZuSB6Hku+hHBPMqtdo4HvCcwLZh5JENAcEvow4KXgXCxHMXlEX6MFz6KOCl4EsCOYOURPooXDZApmFcLVszcpEL6IFw2MKaWrmFHIV00QfoQXPoIU7CkWI5i8pdiAbEFz6Gp2BcwrZg5aIBsaB1jViWISxHMDplabGm3WI8laFiH0aOYjplS6wHkmH3c7gFduppt1NMpsk6ZRuu88k06wO5FXjqSbNFOqhN0yhfd7uSaN2nkr6pZgUwbKNydVCEoMo3XZyCSuHWczqkn5rJcv0NILO2PVB5QFCtN0sccmRxwnD5aKhbtHU4p+ntURrHivO5M0fTeIpsnDZinwcD1/4o9ouDCRgZPNxnyhNv2pJGnmoT73edCWjll5plSmLLiKaJ9W7CxuJxY0DWcU/oq820AkM7XQSB3qLXtJPrOcesu96foGd7h5KnKtuS8Rd6IebanxmIHzuOa4XzoSOgaYRtoNP3jKbZYJPquJ4hwHekaSLRnc7S3wc98/AJwV3tMipMZQD8T+qZq3Q6n2iwdXOb7hmmcIMQaYO/9pEJGUTLRt5VQPXd7wjZflUb57v1VW6qNJBjnHknHWGY/iD/AMyhp1M12LQbUOb6zfMFddtTkZBEbwR5yqO2WVujXOJG4CSfAqD9WPMnBJ1ggD/Y/oqKMdyLy2NJ9tqYyc4jq0H/AFK63a5pzFRp6gt96y5uAkSW4eJzPkAAoD7rJMNJ14Bv/VaMKbOWpzUbv7WTuHUEJ6zXu53PnuWAfdr2DUeRT9jsjtW1cMbhOfhCMoQS0JR5zerPRG3hxJ7gnWWyeJ7ljLPSfTIw1Hg6xJE57wSrmlflZpjCx3l5rnePQ64xmt/uX/p/6XeCJtWdyp/tSAYewjpmPJEdpWzDWz0nzU3fsVSv1LlCQq9l/t3t80+29WkSQR1hDIbAkYVwtTAvikTGLTXVdF40jo9qNxcEOFqBzVxlsY7Rwnhp704jkI6Yw5qbc1SS1A5qbIm6ZGLEBYFJhAWplIm6RHwJJ0t6JJsifKRhcUo2s5J6nYXHcVNoXQ/hCu6iQ6oyfQi0qYnPJWEUg3syXc0TrrIGZQNoQVNzT6lOW47o42xuKkMu9w1CnWC0hm5WjLax26e5RlVki8KMGtyno2Yj7inWemBmZ8FZNpOdoA0Jxt2g6knv/QKTnfc6I0bbFfaK7Y9UHuUR1NtTIM8lfi72gZBG2yjgEmSQ7pye5nKWzpcc5A4CFJobJUgZc3EeZV62zwnMKzmxlRXVFeLqa0dkARwEIm2AH1hPVT4ShIUxKy3XUHsIGUqks2zbKch2/ktdhTNSzAnWE2TSshJU03cx94bJioIY4tPQEKHZNjKlM9kgnvC3zaMfsiwJlUlaxPkRvexj7RdT4AcO9MiyOAiSY00nvyW1qUQdVFddw+YSXHcDIODgQHDnPzEJ11lafWxOO7LTvV/VuoHgFHfRwaEdyFxcSnqWR0ZeE5rtJri0ggjmdFNqtLc8jK5kfmEbgskVnZZk8Ak5CMyO8JmtYJHZPeNys3WJjzw5gqQ26BGuus/BHJgxTMqyjUB9YOjPFo4dQpzrdUa3N0TvH6q6NxsOkg9FDt12FojUHimcriY2Kn69rgQDinRwP66T3qJQvu0tJl5G+HZ9wOYU0WEhvY7JHHNMPs5dOI58svcmTFaHrJtsScL2GRxgTzEaqa3bKlMb+Ej9lnKtJ2k+HrBN/VYBxek7XMDPrCf4Sdmar7Us9j/NqSyTrNnpPSY966jZCnodnpgDIeSMsAzce5FZ7se71nQOAyU6ldDBunqua67nqYt9CorHHkwEpp10OAkwtMyzRuASNllFVLbCSo5blBYruk5hW9K7w3RS6dnATrWpXNsaFFRAYxFCMNXcKUriBgXQ1HCSwcQYShElCJrA4UoRQurGxAhchGlCxsQYXMKLCktcFgYXC1GuELXBYbfTnVR6lkbGilwuYFriuJU1LrEyFHtF1l3/ADJXuBIoWEwMyLrdx+eqmWegRqrcsCbNNEXAr3sdKj2lsa5q2LEJohEziZy0tyxNbmmW0C/UDwzWmdTHBNmmERHEy1S52nWJUN1zEEFoBHCVrqtJp4KI67huKKkxXEyb7hqSYGXcktZ9GPH3LibNk+WjQsToSSXMeoEEkklghJJJIowkkkkwDqSSSxhJJJLGEkkkiYSSSSxjiQSSQMJdSSWMCkVxJYUIJty6ksZ7AICkkiTY2kkksA44JlySSKEZAqesiYkksKEUkkkRT//Z"/>
          <p:cNvSpPr>
            <a:spLocks noChangeAspect="1" noChangeArrowheads="1"/>
          </p:cNvSpPr>
          <p:nvPr/>
        </p:nvSpPr>
        <p:spPr bwMode="auto">
          <a:xfrm>
            <a:off x="63500" y="-8969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250" name="Picture 10" descr="Tropical Island"/>
          <p:cNvPicPr>
            <a:picLocks noChangeAspect="1" noChangeArrowheads="1"/>
          </p:cNvPicPr>
          <p:nvPr/>
        </p:nvPicPr>
        <p:blipFill>
          <a:blip r:embed="rId2" cstate="print"/>
          <a:srcRect/>
          <a:stretch>
            <a:fillRect/>
          </a:stretch>
        </p:blipFill>
        <p:spPr bwMode="auto">
          <a:xfrm>
            <a:off x="1691680" y="1988840"/>
            <a:ext cx="5867161" cy="3672408"/>
          </a:xfrm>
          <a:prstGeom prst="rect">
            <a:avLst/>
          </a:prstGeom>
          <a:noFill/>
        </p:spPr>
      </p:pic>
      <p:sp>
        <p:nvSpPr>
          <p:cNvPr id="8" name="Title 1"/>
          <p:cNvSpPr txBox="1">
            <a:spLocks/>
          </p:cNvSpPr>
          <p:nvPr/>
        </p:nvSpPr>
        <p:spPr>
          <a:xfrm>
            <a:off x="323528" y="3356992"/>
            <a:ext cx="8229600" cy="1143000"/>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0" i="0" u="none" strike="noStrike" kern="1200" cap="none" spc="0" normalizeH="0" baseline="0" noProof="0" dirty="0" smtClean="0">
                <a:ln>
                  <a:noFill/>
                </a:ln>
                <a:solidFill>
                  <a:schemeClr val="dk1"/>
                </a:solidFill>
                <a:effectLst/>
                <a:uLnTx/>
                <a:uFillTx/>
                <a:latin typeface="+mn-lt"/>
                <a:ea typeface="+mn-ea"/>
                <a:cs typeface="+mn-cs"/>
              </a:rPr>
              <a:t>Does it exist?!</a:t>
            </a:r>
            <a:endParaRPr kumimoji="0" lang="en-GB" sz="44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fade">
                                      <p:cBhvr>
                                        <p:cTn id="7" dur="2000"/>
                                        <p:tgtEl>
                                          <p:spTgt spid="8">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smtClean="0"/>
              <a:t>Perfect?</a:t>
            </a:r>
            <a:endParaRPr lang="en-GB" dirty="0"/>
          </a:p>
        </p:txBody>
      </p:sp>
      <p:sp>
        <p:nvSpPr>
          <p:cNvPr id="3" name="Content Placeholder 2"/>
          <p:cNvSpPr>
            <a:spLocks noGrp="1"/>
          </p:cNvSpPr>
          <p:nvPr>
            <p:ph idx="1"/>
          </p:nvPr>
        </p:nvSpPr>
        <p:spPr>
          <a:xfrm>
            <a:off x="457200" y="1600200"/>
            <a:ext cx="8363272" cy="4853136"/>
          </a:xfrm>
        </p:spPr>
        <p:txBody>
          <a:bodyPr>
            <a:normAutofit fontScale="92500"/>
          </a:bodyPr>
          <a:lstStyle/>
          <a:p>
            <a:pPr algn="ctr">
              <a:buNone/>
            </a:pPr>
            <a:r>
              <a:rPr lang="en-GB" dirty="0" smtClean="0"/>
              <a:t>Gaunilo also points out that we are human and all our experiences gained through the senses has shown us that things are not perfect. They always have the potential to improve. It is impossible for humans to think of a fully perfect being.</a:t>
            </a:r>
          </a:p>
          <a:p>
            <a:pPr algn="ctr">
              <a:buNone/>
            </a:pPr>
            <a:endParaRPr lang="en-GB" b="1" dirty="0" smtClean="0"/>
          </a:p>
          <a:p>
            <a:pPr algn="ctr">
              <a:buNone/>
            </a:pPr>
            <a:r>
              <a:rPr lang="en-GB" b="1" dirty="0" smtClean="0"/>
              <a:t>‘Of God, or a being greater than all others, I could not conceive at all, except merely according the word. An object can hardly or never be conceived according to the word alone...’</a:t>
            </a:r>
            <a:endParaRPr lang="en-GB"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GB" dirty="0" smtClean="0"/>
              <a:t>Write a letter..</a:t>
            </a:r>
            <a:endParaRPr lang="en-GB" dirty="0"/>
          </a:p>
        </p:txBody>
      </p:sp>
      <p:sp>
        <p:nvSpPr>
          <p:cNvPr id="3" name="Content Placeholder 2"/>
          <p:cNvSpPr>
            <a:spLocks noGrp="1"/>
          </p:cNvSpPr>
          <p:nvPr>
            <p:ph idx="1"/>
          </p:nvPr>
        </p:nvSpPr>
        <p:spPr/>
        <p:txBody>
          <a:bodyPr/>
          <a:lstStyle/>
          <a:p>
            <a:pPr algn="ctr">
              <a:buNone/>
            </a:pPr>
            <a:r>
              <a:rPr lang="en-GB" dirty="0" smtClean="0"/>
              <a:t>Write a letter to Anselm from Gaunilo setting out his criticisms of Anselm’s argument for the existence of God.</a:t>
            </a:r>
            <a:endParaRPr lang="en-GB" dirty="0"/>
          </a:p>
        </p:txBody>
      </p:sp>
      <p:sp>
        <p:nvSpPr>
          <p:cNvPr id="19458" name="AutoShape 2" descr="data:image/jpeg;base64,/9j/4AAQSkZJRgABAQAAAQABAAD/2wCEAAkGBhAQDw4NDRAQDRAPDw8PDw0PDQ4QDw0QFBAVFBMQEhIXHCYeFxkjGRISHy8gIycpLCwtFSoxNTAqNSYvLCkBCQoKDgwOGg8PGikkHyQvLCwpKSkqLywpLCwuLC81KSksMCk1LCksKSo0NTUsLCkpLCwsLCwsLCwvLCwsLCksLP/AABEIANUA7AMBIgACEQEDEQH/xAAbAAEAAgMBAQAAAAAAAAAAAAAAAgMEBQYBB//EAEEQAAIBAgIGBggDBQgDAAAAAAABAgMRBCEFEjFBUWETIjJxgZEGBxRSYqHB0TNCsXKCorLwNENTc6Oz4eIVFiT/xAAYAQEAAwEAAAAAAAAAAAAAAAAAAQIDBP/EACcRAQEAAgEEAQQBBQAAAAAAAAABAhEDEiExQQQTUWGxgSNScZGh/9oADAMBAAIRAxEAPwD7iAAAAAAAAAAAAAAAAAAAAAAAAAAAAAAAAAAAAAAAAAAAAAAAAAAAAAFdbERgryfct7Jykkm3klmzSYmu5ycvBLgi2OO2eefTGxhpOD23jza+xkwmmrpprkzQEoTad02nyZpeOemc5b7b8Gro6Uku0tbnsZm0cZCWx2fB5MzuNjWZyrwAVXAAAAAAAAAAAAAAAAAAAAAAAAAAAAMfGYnUjl2nkvuTJtFupti6SxN30a2Ltc3wMANg6JNRx5Xd2AAlAAALqOMnHY8uDzRm0tKRfbWrzWaNYCtxlXmdjfwqKSvFp9zJHPxm07ptPimZlHScl2lrLyZncL6azlnttAUUcbCWx2fB5F5SzTWWXwAAhIAAAAAAAAAAAAAAAAAAIzmkm3klmzS4iu5ycn4LgjJ0libvUWxbeb4GCbYY67ubky3dAANGQCjGY6nRg6lacacFtlJ/JcXyRzT9Lq+Jk4aMwzqJOzxFbq014fd35FscLl4Z58mOPa+ft7dYDl46B0hVzxGPdK/5MPCyX73VJf8Ap9ZZw0ji1LjJtry1i3Tj/d+1fqZesb/x0wOVnV0nhOtPU0jRXacVq1orjZf9jd6H01RxVPpKMr2ynB5TpvhJfUi4WTfpbHkluvF+1Z4AKNAVNKSoq+tl7rzRXWrKKbZrsHhXip688qMXs/xGt3dx8hqa3Ubu9Y+XR6H0vKvHWlTdNPsyvlPmltSNmayDta2VrZfQ2SZz5eeztx3ru9ABVYAAAAAAAAAAAAADGxuJ1I5dp5LlzL5zSTbySNJiKznJyfguC4F8Mds+TLpisAG7lDB0zpinhaMq1XdlGC7VSW6KM4+c6SqvSeko4eLfQUnKN17kfxKne2rLwNOPDqvfxPLDm5LhO3m9oytEaJraTqe2Y5tUE2qVFNpSs9keEeL2s7mjRjCKhTioRirRjFJRiuSQpUowjGEEoxilGMVsikrJI1+nvSClg6evV60pXUKUe1N/Rcxllc7qfxDDDHix3le/utmeSmkryaSW1tpJeJyOjcdpPGx6enOjg6Lb1L09eU7Zb9q3XyNL6X6XrSpex4uMY16VaM9enfo69NwklNLva/pFseG3LW1cvkTHHq1fx+X0HCaRpVXNUakKuo0paktZRb2K67jnfSLAvCVVpTCq1mli6Uco1abdnO3G/wBHxMH1XvqYtfFRfyn9jtMRh41ITpzV4zjKElykrP8AUWfTz0Y363HMvF9fgoV41IRqQetGcVKL4pq6JTmkrs570HxD9lnQqPrYWtUovuTuv1a8DNqyniKnQ0sorOc90I/fgilx1bGuOfVjL7pCnLFVHFXjSg+vJb/hXP8AQ6GnTUYqMUoxirJLYkQw2GjTgqcFaMfN8W+LLTDPLbr48Omd/IZ+GneK5ZGAZODnm1xM61jLABVYAAAAAAAAAAAA12mtKqhBWTlOWxRTeqt8nYmTd1EZZTGbqGkcVd6i2LbzZhGBR0xTlvszLhiIvY0dMx6eziufVdrALgDW+keOdHCYiqspKm1F8JS6sX5yOV9WOFX/ANNZ7V0dKL5O8pfpE3Xp9f2Crb36V+7XX1sa31Y1F0OJjvVWD8HCy/lZ049uG38uLO7+TjL9nZykkm3kkm2+CW1nx3TulZYzEyqZ2lLUpR92F7RX172fUfSSo44LFyjtVCpbldW+p8m0PG+Jwyex16K/1Il/jTtcmXzcrbjg+zYTDKlTp0o5RpwjBd0Vb6HD+s/DK+Frb2qlN9ycZL+aR3rOH9Z9TqYWO9yqy8EoL6mPBf6kdHypPo1X6r3/AGtf5D/3DvGzgPVhLr4tfBSf8UvudRpnSUoro6MXUqz6tOC2ym9i7t7e5Jsnnm+So+LdcM/n9tBoCpOpiNI0qGevi5Z7opX1pPlmd3gMDGjBQjnvlJ7Zy3tmu9FfRyOCoajfSVajdSvV9+o9qXwrd57zcnPy8nVe3h3cHF0Y7vkABi6AlTlZp8GRAG0BXQneK8iwouAAAAAAAAAAAY2MjknwyMkhVheLXIDUV8FTqfiQjPm4q/ntMCp6PU9tOU6T5S1o+T+5tQaTKzwyuGOXmNHLRmJh2Jwqrg24S+eXzK5Y+rT/ABqU4/Fq3j5rI6AF/qfeMrwz1XJafxEMRg8RSi+s6blFcZQaml/Ccp6t9JKGJnRbsq1PL9uD1l8nI+n19G0anbpxb961peazOVxHqwoKoq+ErVcLUjLXinarTTvfY7O3idGHNh03G+3Jy/G5LnjyY+m/xuGVWlUovZUhODfDWi1f5nxdxnQrWkrTo1FdPdKEvuj6+8DiobNSqvheq/KX3Oa9JNARxEukqRnha1knUdNuFRLZrc+afmacHJMbZfFYfL4cs5LJ3jsMLio1YQq03eNSKlFrgzjtMYD/AMljalKErU8LQlDpFnHp5Xsuee39lmNon0crxi6Xt/RUnthR6S7vtteyR1GAwtPD0eiwdOdRK7coxc3OW+Upb2V7cd3jf8L9+aSZTU9/l8+0bLGaPxEksPUqOa6NwjGTVTPJxkk08z6b6P6KnTj0+JS9oms4p3jQi/7uL3vi9/ciOhcH1umrfivs05ZOkuLT/N+hujLn5eq/t0/F+POOb/0AA5naAAAAAMrBT2x8TKNfRnaSZsCtWgACEgAAAAAAAAB42BgV4Wk14lZk4yOx+BjForQAEoAAAAIVqlllnJ5RXFgYOI0XRqTs6cerZzlFat+EcuJsVFJJJJJZJJWSXBIjSp6qtte1vi3tZMm3aJjJ3RqU1LtJPv3dxX0Ml2JfuzzXnt/UuBCdKPaLduLj8W2PmtniWxknmndcUSKpYaO1Xg+McvNbGEd1gKuvHhUXLqy8tjPYYiLdtj92Ss/IaNrAAEhsaU7xT5GuMvBTya8SKmMkAFVgAAAAAAIVJ2A9lIrcyqVQ81gJ1M00Yhk6xjyWZMRXgALKgAAN2zZVQWs+ke/KK4R497PJ9eWp+WOc+b3R/r6l4R5AAEgAAAAARnBNWkk1zRIAU9A12JNfDLrR+6POna7cWvij1o/dF4CNIwmmrpprky7DztJc8jGnh4vPsv3o5P8A58T2nCa36/haQS24PIvJN5ZbD0ouAAAAABXUhcsAGBUjYhrGdUp3MKrTsB7rEZFese3JiK9ABZUK61Syss5SyiufHuJylZXexFdCN30j39le7H7sIqdKnqq23e3xe9kwAkAAAAAAD1Qb2IDwFscPxZdGjFc+8jadMWMW9iuXRwje2y+ZkpnqZG06VxwkVtzLYxS2KwTPSEgAAAAAAAAAAEKlNMmANZXotFOsbadO5rsThms0ATBCi8rcDytUtZRzlLKK+r5IvFL2Rn15av5Y5y5vdH6svI0qaikl4ve3vbJAgAea6IS9BHWJJMbNFiSiFBk1SZG06IpE1I9VFk1RISipHtyapElTArRJE9U9sBFExYAAAAAAAAAAAAAAAjOFyQA11bD6ruthTTp5ub2vJL3Ym2lFPaRVJcCZUWbYGo+B6qEnyNhqno2aYCwT3lscEjKBCVCwqJqiiwARUEe2PQAsAAAAAAAAAAAAAAAAAAAAAAAAAAAAAAAAAAAAAAAAAAAAAAAAAAAAAAAAAAAAAAAAAAAAAAAAAAAAAAAAAAAAAAAAAAAAAAAD/9k="/>
          <p:cNvSpPr>
            <a:spLocks noChangeAspect="1" noChangeArrowheads="1"/>
          </p:cNvSpPr>
          <p:nvPr/>
        </p:nvSpPr>
        <p:spPr bwMode="auto">
          <a:xfrm>
            <a:off x="63500" y="-981075"/>
            <a:ext cx="2247900" cy="2028825"/>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9460" name="AutoShape 4" descr="data:image/jpeg;base64,/9j/4AAQSkZJRgABAQAAAQABAAD/2wCEAAkGBhMSEBMUEhEQFRUTFRcSGBYVEhYQFxUUFBUVFRMSGhkYHyYfFxkjGhgaHy8iIycqLi0sFx4yNTAqNyYtLCkBCQoKDgwOGQ8PGikkHCU1MS0qKSwsLSwsLiktNSkpKTU0KSkqLC0tLDUpLC81Ly8tLyoqNSoyKi41LywuKS01Lf/AABEIAOcA2gMBIgACEQEDEQH/xAAbAAEAAgMBAQAAAAAAAAAAAAAABAUBAwYCB//EAEwQAAEDAQMGBwwIBQMDBQAAAAEAAhEDBBIhBRMxUVOTBhQVIkGR0RcyNFJhY3FzgaOy0gcWQpShsdPwIyQztMFUYrNDksJEcnSC4f/EABoBAQADAQEBAAAAAAAAAAAAAAABAwQCBQb/xAAxEQACAAMFBAsAAgMAAAAAAAAAAQIDEQQSEyFRMlJxkQUVFiIxM0FhgdLwsdEjQvH/2gAMAwEAAhEDEQA/AKDg/wAHzWgMo2drQ0uL6rWMY0DTL3BebTZix9RjrNSDqU3xmGG7BAkwIjEY6DeGsLpci8MadHJdayZusX1GVg1zc3cmoyGyS8GJ04dagUsuubWtFa4wOrU83daOZi+k55cDpDg18jpvr7CVMtMVpjgwVhw5JtUro17eP7x+djgkKCF4jvMoqpDTDrPRaRGBoMacRIwI1EH2pTcHGG0KJOOAoMJwEnQNQldZV4TWdxl1kZDnc8FjHk0yy5zahN5rgIAwPeNMgyow4Q0xamVm2emwMpPbm2taAatVj77v/befAE4NaAFuhcbWcnOnt4lLhlp5TP5Oce4CJoURIBE0GCQRIOjQRivOebsbPuWdi660cJLO6YsrR/TaC6nTq/w6XNY0y4RDGt1yZkRC11cvWZ3/AKaP4jqghlJsTSLQDEXwHw4NkCJBc44oo4vWT/BLgg9Jn8nK55uxs+5Z2Jnm7GhuWdi7mvluxXQ9tKiJL3ZvMMc9rnutEamw1rmSCYMMiIK420sDnvcA1oc5zg0C6GguJDQMYAGGk6FZIamt1l0pqkcTYVLSpFXgaM83Y0NyzsTPN2NDcs7F7zATi61YMGiM9/3Z4zzdjQ3LOxM83Y0NyzsXvi/7hOL/ALhMCDRC/wC54zzdjQ3LOxM83Y0NyzsXvi/7hOL/ALhMCDRC/wC54zzdjQ3LOxM83Y0NyzsXvi/7hOL/ALhMCDRC/wC54zzdjQ3LOxM63Y0NzT7F74v+4WMx+4TAg0Qv+54zrdjQ3NPsTOt2NDc0+xe8wmYTAg0XIm+eM63Y0NzT7EzrdjQ3NPsXvMJmEwINFyF8t8jZGp1qbqjxRaA66ALPTcTAaScYjvh+KV8lUBIYGFwa5wmzUQOYxzyDBkSGn8FK4POaGNa5tV7M5ULxSi+A6nTDCJwxLTidR8izbaIFZzqdOuylcqCawAIvUXtxIABJcYEawvOiSUxw8skbVDC4E/7JreAMg3KWcglpNOyUiLw74YlQbNwWZUquZFNgbfa69ZqV8PYWAtiY+2MZ6DgrC2Vs4HCLQBnKpBp0xUa5r3S1wN9vQtdG1c+qS1wc+pUqBhHPzb30DN3XzXf9p6MV51pmTZciOOGjiSf+q/M3WaRJmT4IIvBterIlo4H02h0jvHBjv5OlzXOJABxwOB6lxFpsdNr3NNGlIcQYYIkGCvqWWcqmsxrc1Wbm3AsJJi7AaTVvYF0NHOwjEaIXza30Q6rUIxBe4g6wXEgqjoGdOtjmK0ZpUpWFLxrX0Ru6Ws1nsyluTk3WtIm/ClPV/uB9z4N8GbI+y2YusllcXWek4uNBhJcWiSXEYn8V6ypk6wUHsa6wUDfa98ts9IhraWbvEyJ+2NGoqw4LD+Tspg+DUm/Z8QHTpVjWoNf3zAea6njdPMfdvt06DdbPoC8adOmKZErz8X6s6gghup0ObyNZMm2mRTstkvta1zmZhktvdE3YJHkW/KuRbDQp3zYLO6XNYA2z0iSXkNGkBW9kyfTpTm6QZIA5sAQNQmB7NPTK92qytqNuvZeEh0TGLTIIIIIIKpx5m8+bO7kOiOWjJvGG0eIUS5xDZFlaRfvVGvb3uIaaZBc2R1Eq7+qdi/0dk3FPsW0ZDoB9/MMvyDewmQb2BvYYyTGmTMyZnXvIfw7Ux5m8+bFyHRHIZzJQdD7LZqeNznWen/UEX6fNB5zZx1KfYMl5MrkilZ7G4gBxizsEBwBGlvl0K2qZLouMmi2ZLpwBlxlxkHp6dfStlCysYSWU2tJEGLokAucBp1vcf/sUx5m8+bFyHRFPlHIFhpMDjYbMRfYzChSwzj2sDjIGALhPTHQVAfySGkmhZRAa4h1kukB5AZLSyQXSIBxIx0Lp7XZW1W3ajLzZDoJES0hzTgeggH2KM/IlAmTRbMQDMEd6JEHmmGNEiDDRjgmPM3nzYuQ6IqbBk/J1Z7mU7JZ3XW3r3FQGHn1KZAcW6b1N3p6JgxuylkOw0aTqjrDZ3BpaIbQpkkve1giQOlwVtRsNNhllNrTBHNhuDnF5GB8Yk+STGkrbVphwhzQRIdBjS1wc06ehwB9iY8zefNk3IdEcs5mSwBestnaYJg2S93rDUqCWsIN1oN6CYOBxIC8Wp2SmNvGzWeeeA3iga4uY0OLA1zBjjhOk4aV0VXJFFznOdRYXPkOJgyHNLHdOEtJBjTOMrXUyFQcZNCmSSSdGJOvHH26OhQ58zefNi5DojSOC1j/0dl9tnYPwLZHtVbaLFYKdR7KlhoNDWtdf4vSeHXxUMBrAX4ClUJloADCV0zWwAAMBhpB0ekqPacnU6k36bXTAMxJDb10TP+949D3DQSox5m8+bFyHRHOtZkw1W0xZbMb45p4sOcZAbAuS5pBLg4c2GHFW44J2P/R2XcU+xbRkOhM5inM3ujSCHDCYgEAhugECAp8n9kdqjHmbz5sXIdEcVRtuSiQH2OjTnQX2akAXXu8F2STcipquvaZnATM1kqHHi9lhrb5PFR3t64Hd5iC4EDXBhXzslUjdmkzmCG6BAOkDHQYgjpGBwWo5CoEzmWziZvSZcQ5zg69IcSBzhjgBMABQ58zefNi5DoijHJN5rczZJeWhv8rg+8XNBabkOF5pBIMA6YVuOCdj/wBHZdxT7F6s/Bygx5e2kJN2BeENDJutaAQA2SSRjJMmYEWQn9kdqjHmbz5sm5DojjeMZK0Gy2dpLWuAdZWi8XF7bo5p0FmJ0c5uKsMlZKydXbep2OzaASDZmsIvXgIvMF4S1wvDA3TCtn5IomJos5oDRoENBJDcDi2XEwcMfQs5OyXToNLaTLoJJOMnEudEk6AXGBoEnWmPM3nzYuQ6IiHgnYv9HZNxT7E+rFhaHOdY7JDWOdjQpxhHkVr+9I7Vh9FrgWvBukQYIB0g6/IkM+ZeVY3TiHBDTJI4KytoB5nJ9gqNLroizUhBa2XYtbgZLRBHQVCylkWgK1UZigIqPECm0AQ44DDQu7sfByjSqX6d8A6Wkh32i44z0kgewLjssVRxit61+rxyvQ6ImTVNmKKKJwql2rq+JnttIqR0Sr6JUSOw4Ln+Usv/AMal8I8v+Pb0K2e8AE6gT1CVUcF/BLNp8Gpa470ez8VaVqd5rm6LwLZ1SCJWSd5kXFlsvYXA81LQW6W6BMXmk+wAyfYs2e0X2hwBEzgdOBI/wq635HfUEivm34c9tIEiPI5xb+C9ZAyXUoUiyraHVyXucHOaG3WuMhojr9pAgQEcMN2tVXTP/h1V1pQsXnFvpPwlelrecW+k/CV6vKmp0Q61vuX2mL32B40jAewqY3QJOPT6elUNez13vc85wXHC6AGaL5m6D3/Ng87pJVvZHONNpeIddF4ajGKVBIJXi/icT0aI6SR0rK0V2kSRo5siCTg6cI9OroSoMio5sCoMSSARiPJMaCtyjPfMQHd837DhheBJkjUpKhknmo6B1fiYVa91dpJLhDSbxulzQ3TgG0wZiPtlWFYS0x+4IKrePwXglzTe0EkSCxkHSJXECcc256U8feoid2GpZWesHsa4RDgDgZGI1r3Ki5NjNiBAvVIwjDOvj2QpSmLJ0CK6vlgNc9t0lwIDQMS4mfJh+OlZsmUXmrm6lMMcW32wZBHSPT2LNfItN7y837xxkPLeiMI0YLxk2xvvuq1cHEXGtm9dYPL0k9p6cIJLF2g+hGaB6B+SO0H0LDNA9AXIOTy1w9zVqfZ6NHOvpNa58uuCXAEMBOAwIxPSYjBdJRykxzKT5u54NuA6SXNvhuHTE9S4XhbwXdVt7qrLNaBLGtdUomM9zdLpkAtwboBgaThHScGsi1GNpvrueXsaWMpuLSKQJjmxraGiMYEjyDuZKmQQqOsNHT1z96r96FkDkxKjqolX0yelP3hX2L9EKxeVRwZlYJWFhAVluyGKldtbO1mlmb5rHXWnNue7HpM3rp/2lzftFcdlg/zNb1tT4yvoi+dZY8JretqfGV6/RW3FwMdr2UdpwY8Es2jwalqnvR7f8KblJrjSfcLw6MCwAu0jQC5vRh3wMEwQYKr+DTDxOzG87+hS9HeDoVldPjO/DsWKfEsWLizRLXcXAoKVbKOPMpgNEgG7UJu0nENLy+SXVA0E9E4HpVlkPP8A8U2gEEvF0S26AKVMODLrjzL4dBME6SMVNunxnfh2JdPjO/DsVV9HdD252LfSfyK9XlGe4A4vM6ejpkTo9KZ0eOeodiVYyPRc6MAZOEkiJkYjHARPl0aVuY7ATMx5P8KPnR456h2JnR456h2JnoRkSby0uvY6esRGHQSMdOleM6PHPUOxM6PHPUOxM9BkZYX4TGmNGoukjyQBE6S5blozo8c9Q7Ezo8c9Q7Ez0JqRcsWes/NCi80+eb7p0NzVSDH24fcN3QYxwlVr7VlFxIuCm3OSLubLhTBpuiS6HmL7AIbe0khXedHjnq//ABZzo8c/v2JnoMjRkeraCKnGWtBvm7djvfSHGRqJgqfeUfOjxz+/YsZxvjnqHYuaMVR7Jf0dF7TGOJLRp9ASmXzjonyahPTonR0npXjON8c/h2JnG+Ofw7Eo9BVEhzsCvLdA9AWk1G+Ofw7EFRvjn8OxRdegqijLLYIcwPL20yHtqvaaT6zn0gSyHcymBfcMAYERjBCpbyaZc0c1943QxodTzdUGefjUkthveyGkkYxeZxvjnqHYmcb456h2KaPQVRvQlaM43xz1DsTON8c9Q7FF16CqN15Ly05xvjnqHYmcb456h2KLrFTdeXzrLHhFb1tT4yvoLIMw8mPR2L59lhv8xWxP9V+rxyvW6LXfi4GS17KOrya15yXTFIkVDZAGEQCKho8w44d9GlYe22U5a0tqAOAabuLhdDpcalUuDbxLSZvANwBnCTwbdFisxOAFCmSdQFMSV5PCqy3C/PtuCJddfdaCQA8m7DWEnB55vlXnzvNi4s0y9hcDGSqlqkCuGxDSSGsGJbVvAw/AAimZAPfRokttloFupmoad9t9rQ4tnENOAcRqJW9UnZEt2UalEPfSpGq6KYuyQAC6rLjAJjCMBpIVc/hNbM/hZnZsDnMzdTAjOi7fLBz3HNxpaJGskWb6lTO3aQxuBxOcFMQHOAGLHSZJ1LbctXij7wP0VfC8jhlTlHhTaRRc4UW0w1zW5x1+CCKhLw17BDZa0YySXwBMS+sVtzdSLKSWtF1xY8FxcIY64G9EXnCZEx5FbXLVqH3gfopctWofeB+ipqCGzhJaXOeBYyA0uhznPAcA9rGmAw6bwfGm7PSF4ZwitTqzWcULGioGOcb7rzbrhebzRAL7oBOrGAZE+5atQ+8D9FLlq1D7wP0UqCBaOF9RtV7OLElrXOLQXve0hk0w4MYQQ90NBaTHSo9LhRa842bK8gim0tLXtuOJfecXXMS4AEAaAcYKtRRtUk3WydJz7ZMaJ/g4r1ctXij7wP0UqDTbuEVVhdcsz3gFobzajXPBpl97vMJd/DE6HYmAvGVuEFZrwyjQqOOcGNx4mkLt5xJZAF4ubpmGyJkKTctWofeB+ily1ah94H6KVBOt9qc2z1KlNt5zabntbBF5waXNbGnEwFzdp4TWm5UbTouMC6ytdc/Oc03XhrGFsvgOb0c4TCtrlq1D7wP0VgU7V4rd+P0UqCss3Ce13Reshc8k4RUp4Fzrkm4YutDS4/7xAkEDQ/hRaxVrBtEvzRE0msMht5wBvAEguhsAgkh5cAAFd3LVqH3gfopctWofeB+ilQQKnCK1te4Gy3oexgu5wCDnL9QOLcW81rRhMu1JV4S2oUw/iRxDeaDUJaXMY8udLBzQHwemWkKfctWofeB+ily1ah94H6KVBCdwlr06DqlWgGlr3gudeaym0OObDsC8ktuiWtIlw0YgRLXwttJYc3ZajTmXOLiyo9rKhLrgwp8/ANiJk1B0AlWzqNqIgtaRqNdpH/CvVy1ah94H6KVBHs3CKsaVRzrM9r2uutaQ93NvMa57iGYXQ68QJkAxoK20uEFT+Jes7xce0CG1DLDULaju90tYM5hgQ4AYyvdy1ah94H6KXLVqH3gfopUEDJeX69R9POU3079YhrXNIvUjTe68JaCLpa3TjiZGIKzwitVVtQ5qmHzzcXXbpLW3XH/ZpmMdESpubtXit34/RWqpYK7jJpsJPSa7f0VZLmKF1aOIoW0LATBnTA/N64TLHhNb1tT4yvoNCzOYOcACegOvgAaMQ1us9C+fZY8JretqfGVu6PivTo2UWhUghR1+Qqd7J9Bo0uszG+00gFyVr4BWp7ajf5MX6Qph9+reaQ4nQKYDpBAvOk6YAwjrsgVLtgoO03bMx0a7tMGFztp4f1mU3vNnYSxgrEAuLTTLg24X/Yd/uIxlvMxleZNriR01Zpg2IeB0uUchtrXrziLzWN0Ne3+Ga0G64Qf6ztOghpGIU2yWYU23QZEuOgA85xdjAEnHScTpMkkqHXyxdc/mAtY5lM86Kjn1BTuBrSA26TUaLznjEO1Sp1GteEwRBc3GDi1xadBOrtg4KgsPVkYRaC497mg2fLfJjqVln26wqUWfOV7pfUaBSvQx1zG+RJ9il8hN2to3pVsNaHLJ+fbrCZ9usKByE3a2jelOQm7W0b0rrvDIn59usJn26woHITdraN6U5CbtbRvSneGRPz7dYTPt1hQOQm7W0b0pyE3a2jelO8Mifn26wmfbrCgchN2to3pTkJu1tG9Kd4ZE/Pt1hM+3WFA5CbtbRvSnITdraN6U7wyJ+fbrCZ9usKByE3a2jelOQm7W0b0p3hkT8+3WEz7dYUDkJu1tG9KchN2to3pTvDIn59usJn26woHITdraN6U5CbtbRvSneGRPz7dYTPt1hQOQm7W0b0pyE3a2jelO8Mifn26wmfbrCgchN2to3pTkJu1tG9Kd4ZG21uBOC+Z5Y8JretqfGV9HdZhTF0FztJlzrx6184yx4TW9bU+Mr0ejPMi4GW1bKOy4OsDrDZwdBs9MH0GmAVAqcAbG69LKhDhdcM9UukAkiWzEy486JxOKmZDaTk+gAXAmzMALbt4E0hBbe5t6dE4TpVdVo266xobUAbUDy5tSk5+bBbDCa1R0vm8SCXNggBxgAebO82LizTL2FwOiqWVjjLmMcYLZcxrjdOlskaPItjWgaAB6BGnErnKJyhedN25PQ2nP9T+JcNRwggSGXm3SACTJlWuSWVmiKpee+xcaZ01HlsFuMXC0Y6lSdkg2ynSq3nvAcWXQD4ocTe68Fu+stHaM615sXhR9SP8AkKuFbCnQ5ZU/WWjtGdafWWjtGdatkXVHqCp+stHaM60+stHaM61bIlHqCp+stHaM60+stHaM61bIlHqCp+stHaM60+stHaM61bIlHqCp+stHaM60+stHaM61bIlHqCp+stHaM60+stHaM61bIlHqCp+stHaM60+stHaM61bIlHqCp+stHaM60+stHaM61bIlHqCp+stHaM60+stHaM61bIlHqCp+stHaM60+stHaM61bIlHqCr422qLzSCMRI0YaV85yx4TW9bU+Mr6bbNK+ZZY8JretqfGV6PRnmRcDLatlHU8G8ojilBoZWddo0mktplwnNMdEjyEdasuUPM2ncuVbwK8EZ6Gf8FnV6vOnpYsXFmiXsIicoeZtO5cnKHmbTuXKX7E9ipyLCI3KMGRRtE6JzBmNS9cqnZWnclSfYnsSqBG5VOytO5KcqnZWnclSfYnsSoI3Kp2Vp3JTlU7K07kqT7Fms5rQJHticV0lUgi8rHZWnclOVTsrTuSpdM46NIH5la2jAegfkjVAaOVjsrTuSnKx2Vp3JUum0YyOj/IWoVGmYBwB6IgwcPSiVVUGnlY7O07kpysdnadyVvtg5joJHTgSD+BBSztIkc4gHAuvE6T0u0+xKe4NHKx2dp3JTlY7O07kqUw4n0/+LVBsVvc+oWm7H8TQPEeGt6TpB6Y8iinuDZysdnadyU5WOztO5K3Wy0hjHOPQMPKegda2Upui9F6MY0T0x5EBF5WOztO5KcrHZ2nclZ4yc7dw76IgzczZeXafGEStlqqENhvfON1ujA6ScdQBPsQGrlY7O07kpysdnadyVtsdcuYCRiJa7yObg7t9oSq8hjiDEE46ftalANXKx2dp3JTlY7O07kreHc49909LI/DnLW95vnF0XAcCwY3tPOxmPZ7UJNTspzppWjclcJlnwmv62p8ZX0VrsOnp0lv/AI4L53lrwmv62p8ZXrdF7cXAx2rwR03Au9xVsNJwp/29BX0P2blXfR94G30U/wC3oLpljnQ1mRcWXy33UVUP2bkh+zcrVFVcO6lVD9m5Ifs3K1RRcFSqh+zckP2blaolwVKqH7NyyS/ZuVoim6KlUA/xHfuV5DX7Nyt0S7UVKpt8f9Nyw4PP/Td+CtkS6KlTUplwh1Ikai0OHUV4bZoiKMXZiGhoE6cBgrlFFwVKoB+PMfjjoGoD/CzL/Ef+/arREuCpVy/xH/v2rEP8R/4dqtUTDFSozbpnNGdcBYqUC7B1Nx/fkKuES4KlMyzEGRScIF0eQEzrXo0nQRm3QfR0mdat0TDFSpuO2bv+0LBpGZzZmIm6NEyB6JVuvNTQUuCpVQ7xD1Af5Xz3LXhNf1tT4yvoZLsZiCDhBwwwx6V87y14TX9bU+Mr1OjFSOIyWrwR2n0feBt9FP8At6C6Zcz9H3gbfRT/ALegumWOb5kXFl8GygiIqzsIiIAiIgCIiAIiIAiIgCIiAIiIAiIgCIiAIiIAsOWVh3Z+aA8PpNg80aNQXyrLXhNf1tT4yvq79B9C+UZa8Jr+tqfGV6XR21EZbT4I7P6PvA2+in/b0F0y5n6PvA2+in/b0F0ywzfMi4svg2UERFWdhERAEREAREQBERAEREAREQBERAEREAREQBERAFh3Z+aysO7PzQGH6D6F8oy14TX9bU+Mr6u/QfQvlGWvCa/ranxlel0dtRGW0+COz+j7wNvop/29BdMuZ+j7wNvop/29BdMsM3zIuLL4NlBERVnYREQBERAEREAREQBERAEREAREQBERAEREAREQBYd2fmsrDuz80Bh+g+hfKMteE1/W1PjK+rv0H0L5Rlrwmv62p8ZXpdHbURltPgjs/o+8Db6Kf9vQXTLmfo+8Db6Kf9vQXTLDN8yLiy+DZQREVZ2EREAREQBERAEREAREQBERAEREAREQBERAEREAWHdn5rKw799aAw/QfQvlGWvCa/ranxlfVX1RBxGgr5Vlrwmv62p8ZXpdHbcRltPgjs/o/P8AJt9FP+3oLpbw1hctwbsk2OzG/WE0KWAqvA7xugA4Kx4j5yvvn9qwTn/ki4svl7CLi8NYS8NYVKbF5yvvn9qwbH5yvvn9qocdCyhd3hrCXhrCpOJ+cr75/anE/OV98/tTEFC7vDWEvDWFScT85X3z+1OJ+cr75/amIKF3eGsJeGsKk4n5yvvn9qcT85X3z+1MQULu8NYS8NYVJxPzlffP7U4n5yvvn9qYgoXd4awl4awqTifnK++f2pxPzlffP7UxBQu7w1hLw1hUnE/OV98/tTifnK++f2piChd3hrCXhrCpOJ+cr75/anE/OV98/tTEFC7vDWEvDWFScT85X3z+1OJ+cr75/amIKF3eGsJeGsKk4n5yvvn9qcT85X3z+1MQULu8NYS8NYVJxPzlffP7U4n5yvvn9qYgoXd4awvFRwg4hU/E/OV98/tTifnK++f2qMQUNkmTzwRBgSJx/PyL57lrwmv62p8ZXemy+dr75/avn+VqP8xWxd/Vf9on7RXqdGOscXAy2pZIs8i/SHYqVmo031odTpMY4ZuoYc1oBEhsHFTO6dYNud1V+VZRfS9QWeY3E4os/df0edDbpiSVF++TyfpNsO391V+VO6bYdv7qr8qIo7OWXej5r6nXWEzRfvkx3TLDt/dVflTumWHb+6q/Ksoo7N2Xej5r6k9YTdF++THdMsO391V+VO6ZYdv7qr8qyidm7LvR819R1hN0X75Md0yw7f3VX5U7plh2/uqvyrKJ2bsu9HzX1HWE3Rfvkx3TLDt/dVflTumWHb+6q/KsonZuy70fNfUdYTdF++THdMsO391V+VO6ZYdv7qr8qyidm7LvR819R1hN0X75Md0yw7f3VX5U7plh2/uqvyrKJ2bsu9HzX1HWE3Rfvkx3TLDt/dVflTumWHb+6q/KsonZuy70fNfUdYTdF++THdMsO391V+VO6ZYdv7qr8qyidm7LvR819R1hN0X75Md0yw7f3VX5U7plh2/uqvyrKJ2bsu9HzX1HWE3Rfvkx3TLDt/dVflTumWHb+6q/KsonZuy70fNfUdYTdF++THdMsO391V+VO6ZYdv7qr8qyidm7LvR819R1hN0X75PD/pKsJHhGv/p1h9lw8TXH7GPIZS4U2d9aq5tSQ6o9wNx4kFxIOIlEWiR0JZ5DbhcWerX9Fcy1xzFnQ//Z"/>
          <p:cNvSpPr>
            <a:spLocks noChangeAspect="1" noChangeArrowheads="1"/>
          </p:cNvSpPr>
          <p:nvPr/>
        </p:nvSpPr>
        <p:spPr bwMode="auto">
          <a:xfrm>
            <a:off x="63500" y="-1065213"/>
            <a:ext cx="2076450" cy="2200276"/>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9462" name="Picture 6" descr="http://www.internet-guide.co.uk/email.gif"/>
          <p:cNvPicPr>
            <a:picLocks noChangeAspect="1" noChangeArrowheads="1"/>
          </p:cNvPicPr>
          <p:nvPr/>
        </p:nvPicPr>
        <p:blipFill>
          <a:blip r:embed="rId2" cstate="print"/>
          <a:srcRect/>
          <a:stretch>
            <a:fillRect/>
          </a:stretch>
        </p:blipFill>
        <p:spPr bwMode="auto">
          <a:xfrm>
            <a:off x="3347864" y="3284984"/>
            <a:ext cx="3168351" cy="3360859"/>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dirty="0" smtClean="0"/>
              <a:t>Stretch yourself: Anselm’s response..</a:t>
            </a:r>
            <a:endParaRPr lang="en-GB" dirty="0"/>
          </a:p>
        </p:txBody>
      </p:sp>
      <p:sp>
        <p:nvSpPr>
          <p:cNvPr id="3" name="Content Placeholder 2"/>
          <p:cNvSpPr>
            <a:spLocks noGrp="1"/>
          </p:cNvSpPr>
          <p:nvPr>
            <p:ph idx="1"/>
          </p:nvPr>
        </p:nvSpPr>
        <p:spPr/>
        <p:txBody>
          <a:bodyPr/>
          <a:lstStyle/>
          <a:p>
            <a:pPr marL="342900" lvl="2" indent="-342900" algn="ctr">
              <a:buNone/>
            </a:pPr>
            <a:endParaRPr lang="en-GB" sz="3200" dirty="0" smtClean="0"/>
          </a:p>
          <a:p>
            <a:pPr marL="342900" lvl="2" indent="-342900" algn="ctr">
              <a:buNone/>
            </a:pPr>
            <a:r>
              <a:rPr lang="en-GB" sz="3200" dirty="0" smtClean="0"/>
              <a:t>Anselm's Reply: There is no contradiction in denying the existence of a perfect island, but there is in denying God's existence. </a:t>
            </a:r>
          </a:p>
          <a:p>
            <a:pPr marL="342900" lvl="2" indent="-342900" algn="ctr">
              <a:buNone/>
            </a:pPr>
            <a:endParaRPr lang="en-GB" sz="3200" dirty="0" smtClean="0"/>
          </a:p>
          <a:p>
            <a:pPr marL="342900" lvl="2" indent="-342900" algn="ctr">
              <a:buNone/>
            </a:pPr>
            <a:r>
              <a:rPr lang="en-GB" sz="3200" dirty="0" smtClean="0">
                <a:solidFill>
                  <a:srgbClr val="FF0000"/>
                </a:solidFill>
              </a:rPr>
              <a:t>What do you think he means?</a:t>
            </a:r>
            <a:endParaRPr lang="en-GB" sz="4800" dirty="0" smtClean="0">
              <a:solidFill>
                <a:srgbClr val="FF0000"/>
              </a:solidFill>
            </a:endParaRPr>
          </a:p>
          <a:p>
            <a:pPr>
              <a:buNone/>
            </a:pP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a:latin typeface="Calibri" pitchFamily="34" charset="0"/>
              </a:rPr>
              <a:t>Equation</a:t>
            </a:r>
          </a:p>
        </p:txBody>
      </p:sp>
      <p:sp>
        <p:nvSpPr>
          <p:cNvPr id="43011" name="Rectangle 3"/>
          <p:cNvSpPr>
            <a:spLocks noGrp="1" noChangeArrowheads="1"/>
          </p:cNvSpPr>
          <p:nvPr>
            <p:ph type="body" idx="1"/>
          </p:nvPr>
        </p:nvSpPr>
        <p:spPr/>
        <p:txBody>
          <a:bodyPr/>
          <a:lstStyle/>
          <a:p>
            <a:pPr algn="ctr">
              <a:buFontTx/>
              <a:buNone/>
            </a:pPr>
            <a:r>
              <a:rPr lang="en-GB" sz="2800" dirty="0">
                <a:solidFill>
                  <a:srgbClr val="FF0000"/>
                </a:solidFill>
                <a:latin typeface="Calibri" pitchFamily="34" charset="0"/>
              </a:rPr>
              <a:t>Write an equation showing your learning…</a:t>
            </a:r>
            <a:endParaRPr lang="en-GB" dirty="0">
              <a:solidFill>
                <a:srgbClr val="FF0000"/>
              </a:solidFill>
              <a:latin typeface="Calibri" pitchFamily="34" charset="0"/>
            </a:endParaRPr>
          </a:p>
          <a:p>
            <a:pPr algn="ctr">
              <a:buFontTx/>
              <a:buNone/>
            </a:pPr>
            <a:endParaRPr lang="en-GB" sz="2800" dirty="0">
              <a:latin typeface="Calibri" pitchFamily="34" charset="0"/>
            </a:endParaRPr>
          </a:p>
          <a:p>
            <a:pPr algn="ctr">
              <a:buFontTx/>
              <a:buNone/>
            </a:pPr>
            <a:r>
              <a:rPr lang="en-GB" sz="2800" dirty="0" smtClean="0">
                <a:latin typeface="Calibri" pitchFamily="34" charset="0"/>
              </a:rPr>
              <a:t>For </a:t>
            </a:r>
            <a:r>
              <a:rPr lang="en-GB" sz="2800" dirty="0">
                <a:latin typeface="Calibri" pitchFamily="34" charset="0"/>
              </a:rPr>
              <a:t>example </a:t>
            </a:r>
            <a:r>
              <a:rPr lang="en-GB" sz="2800" dirty="0" smtClean="0">
                <a:latin typeface="Calibri" pitchFamily="34" charset="0"/>
              </a:rPr>
              <a:t>:</a:t>
            </a:r>
            <a:endParaRPr lang="en-GB" sz="2800" dirty="0">
              <a:latin typeface="Calibri" pitchFamily="34" charset="0"/>
            </a:endParaRPr>
          </a:p>
          <a:p>
            <a:pPr algn="ctr">
              <a:buFontTx/>
              <a:buNone/>
            </a:pPr>
            <a:r>
              <a:rPr lang="en-GB" sz="2800" dirty="0" smtClean="0">
                <a:latin typeface="Calibri" pitchFamily="34" charset="0"/>
              </a:rPr>
              <a:t>Eggs </a:t>
            </a:r>
            <a:r>
              <a:rPr lang="en-GB" sz="2800" dirty="0">
                <a:latin typeface="Calibri" pitchFamily="34" charset="0"/>
              </a:rPr>
              <a:t>+ flour + milk + sugar X oven = cake</a:t>
            </a:r>
          </a:p>
          <a:p>
            <a:endParaRPr lang="en-GB" sz="2400" dirty="0">
              <a:latin typeface="Calibri" pitchFamily="34" charset="0"/>
            </a:endParaRPr>
          </a:p>
        </p:txBody>
      </p:sp>
      <p:pic>
        <p:nvPicPr>
          <p:cNvPr id="43013" name="Picture 5" descr="mathbord">
            <a:hlinkClick r:id="rId2"/>
          </p:cNvPr>
          <p:cNvPicPr>
            <a:picLocks noChangeAspect="1" noChangeArrowheads="1"/>
          </p:cNvPicPr>
          <p:nvPr/>
        </p:nvPicPr>
        <p:blipFill>
          <a:blip r:embed="rId3" cstate="print"/>
          <a:srcRect/>
          <a:stretch>
            <a:fillRect/>
          </a:stretch>
        </p:blipFill>
        <p:spPr bwMode="auto">
          <a:xfrm>
            <a:off x="755576" y="5013176"/>
            <a:ext cx="1295400" cy="1209675"/>
          </a:xfrm>
          <a:prstGeom prst="rect">
            <a:avLst/>
          </a:prstGeom>
          <a:noFill/>
        </p:spPr>
      </p:pic>
      <p:pic>
        <p:nvPicPr>
          <p:cNvPr id="43014" name="Picture 6" descr="mathbord">
            <a:hlinkClick r:id="rId2"/>
          </p:cNvPr>
          <p:cNvPicPr>
            <a:picLocks noChangeAspect="1" noChangeArrowheads="1"/>
          </p:cNvPicPr>
          <p:nvPr/>
        </p:nvPicPr>
        <p:blipFill>
          <a:blip r:embed="rId3" cstate="print"/>
          <a:srcRect/>
          <a:stretch>
            <a:fillRect/>
          </a:stretch>
        </p:blipFill>
        <p:spPr bwMode="auto">
          <a:xfrm>
            <a:off x="7020272" y="5085184"/>
            <a:ext cx="1295400" cy="1209675"/>
          </a:xfrm>
          <a:prstGeom prst="rect">
            <a:avLst/>
          </a:prstGeom>
          <a:noFill/>
        </p:spPr>
      </p:pic>
      <p:pic>
        <p:nvPicPr>
          <p:cNvPr id="43016" name="Picture 8" descr="1503011"/>
          <p:cNvPicPr>
            <a:picLocks noChangeAspect="1" noChangeArrowheads="1"/>
          </p:cNvPicPr>
          <p:nvPr/>
        </p:nvPicPr>
        <p:blipFill>
          <a:blip r:embed="rId4" cstate="print"/>
          <a:srcRect/>
          <a:stretch>
            <a:fillRect/>
          </a:stretch>
        </p:blipFill>
        <p:spPr bwMode="auto">
          <a:xfrm>
            <a:off x="3276600" y="4724400"/>
            <a:ext cx="2743200" cy="1831975"/>
          </a:xfrm>
          <a:prstGeom prst="rect">
            <a:avLst/>
          </a:prstGeom>
          <a:noFill/>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
            </a:r>
            <a:br>
              <a:rPr lang="en-GB" dirty="0" smtClean="0"/>
            </a:br>
            <a:r>
              <a:rPr lang="en-GB" dirty="0" smtClean="0"/>
              <a:t>The challenge </a:t>
            </a:r>
            <a:r>
              <a:rPr lang="en-GB" dirty="0"/>
              <a:t>from Gaunilo</a:t>
            </a:r>
            <a:br>
              <a:rPr lang="en-GB" dirty="0"/>
            </a:b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Learning Outcomes</a:t>
            </a:r>
            <a:endParaRPr lang="en-GB" dirty="0"/>
          </a:p>
        </p:txBody>
      </p:sp>
      <p:sp>
        <p:nvSpPr>
          <p:cNvPr id="4" name="Content Placeholder 3"/>
          <p:cNvSpPr>
            <a:spLocks noGrp="1"/>
          </p:cNvSpPr>
          <p:nvPr>
            <p:ph idx="1"/>
          </p:nvPr>
        </p:nvSpPr>
        <p:spPr/>
        <p:txBody>
          <a:bodyPr/>
          <a:lstStyle/>
          <a:p>
            <a:pPr marL="0" indent="0">
              <a:buNone/>
            </a:pPr>
            <a:r>
              <a:rPr lang="en-GB" dirty="0" smtClean="0"/>
              <a:t>To be able to explain Gaunilo’s challenge to the</a:t>
            </a:r>
          </a:p>
          <a:p>
            <a:pPr marL="0" indent="0">
              <a:buNone/>
            </a:pPr>
            <a:r>
              <a:rPr lang="en-GB" dirty="0" smtClean="0"/>
              <a:t>ontological argument.</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en-GB" dirty="0"/>
              <a:t>Gaunilo’s analogy of the island in </a:t>
            </a:r>
            <a:r>
              <a:rPr lang="en-GB" dirty="0" smtClean="0"/>
              <a:t>‘On </a:t>
            </a:r>
            <a:r>
              <a:rPr lang="en-GB" dirty="0"/>
              <a:t>Behalf of the </a:t>
            </a:r>
            <a:r>
              <a:rPr lang="en-GB" dirty="0" smtClean="0"/>
              <a:t>Fool’</a:t>
            </a:r>
            <a:endParaRPr lang="en-GB" dirty="0"/>
          </a:p>
        </p:txBody>
      </p:sp>
      <p:sp>
        <p:nvSpPr>
          <p:cNvPr id="3" name="Content Placeholder 2"/>
          <p:cNvSpPr>
            <a:spLocks noGrp="1"/>
          </p:cNvSpPr>
          <p:nvPr>
            <p:ph idx="1"/>
          </p:nvPr>
        </p:nvSpPr>
        <p:spPr/>
        <p:txBody>
          <a:bodyPr/>
          <a:lstStyle/>
          <a:p>
            <a:pPr algn="ctr">
              <a:buNone/>
            </a:pPr>
            <a:r>
              <a:rPr lang="en-GB" dirty="0" smtClean="0"/>
              <a:t>Gaunilo responded with his own written argument which he called ‘On Behalf of the Fool’ following on from the idea of the atheist being the fool.</a:t>
            </a:r>
            <a:endParaRPr lang="en-GB" dirty="0"/>
          </a:p>
        </p:txBody>
      </p:sp>
      <p:sp>
        <p:nvSpPr>
          <p:cNvPr id="1026" name="AutoShape 2" descr="data:image/jpeg;base64,/9j/4AAQSkZJRgABAQAAAQABAAD/2wCEAAkGBhQSEBQUEhMVFBQUExQWFhQVFBQVFhgVFBYYFhQYFhQYGyYfGBkjGhQUHy8gIycpLC0sFx8xNTAqNSYrLCkBCQoKDgwOGg8PGiwgHyQtKS8sNSwwLDUyLCosLDUsLCosMSwsLCopLCw0KiksLCwpLy0tLCwpNC8sKi8sLCwsKf/AABEIALwBDAMBIgACEQEDEQH/xAAbAAEAAgMBAQAAAAAAAAAAAAAAAgUBAwQGB//EAEMQAAEDAgQDBAcGBQIEBwAAAAEAAgMEEQUSITEGE0EiUWFxBxQygZGxwSMzcqHR8BVCUoLhYvEWkrPCJDRTVGODov/EABoBAQEAAwEBAAAAAAAAAAAAAAABAgMEBQb/xAA4EQACAgECAgUJBgcBAAAAAAAAAQIRAwQhEjEFE1Fx8BQzQWGBkbHB4SIyUqHC0SMlNDVicvEV/9oADAMBAAIRAxEAPwD5Odz5lYWTufMrCwMwiIgCIiAIhWSgMIiIAiIgCIiAIiIAiIgCIiAIiIAiIgCIiAIiIAiIgCIiAKbFBTYgInc+ZWFk7nzKwgCIiALLTqsIgMgLCkR2R4k/l/uooAEREACIhQBERAEREARFNsdxp+/LxQEEWSw/vw3WLoAiIgCIiAIiIAiIgCIiAIiIApsUFNiAidz5lYWTufMrCAIiIAiIgOqkkFrW1FyFzPGtuut1Onks4X/d10VkdhcDc6lAcaIBdEABREQGVhEQBERAFON+U3HvCgiAsmPDx5W+K4ZocpPnp81Olks7z08F1zQ5rX6FAVqKcjO0Rv8Ar1UEAREQBERAEREAREQBERAFNigpsQETufMrCydz5lYQBERAEREAXfRuJbqb6/ouBdVE83t0tf3oCNY6xt32+H+60A9PFdU0F3EnbT36bLQJMu2/y8UBsLGsGvad3dAtL3km5UUQBERAEREAS6IgMg+YVnEeyL93dZVrXkbEhTbVOHX46oDu5A103v8Amq6UWJutoqnnQfkFOOiJ1cf35oDlAUnMI3BCsmRgbCy11cd2+WqoK9ERQBERAEREAREQBTYoKbEBE7nzKNFyB3/VDufMqUMJc4BouT+9ShUm3SN+KYTLTSGOeN0cgAJY617O2OhVjS8D10jGvjpJnscA5rmtu0g6ggg6r0/pfw978UJY0kciAZiRa9nD9FY47WVUGBYX6vLLC8c3Py5Cw2Fy29jrbu1U4o9ps6jLSfC9+Wz3PmMlI9snLcx4kDsvLLXB+b+nJa9/BWGIcJVkEfNmpZo49LvcwgC+2b+n32X2elo2y4jQ1UsY9YOFPle0jV8zQwN8A+z5Ldw8l470dcVVVZVzxVEjp4pqWdz436sFgPYbswdot0sNfALI1NNczwM+BzshZO+F7YZNGSkdhxN9A7v0OngVZ0fCtUDGDA/NM0uibpmexouXAXva2vkvpmBNhnwXD6GazRWMqWxyHXLNG9zoreNze/8Apt/MqnjeSWi/hdrNmhoMh1vZwAYTodbG5HTQXulEPKRcH1kjGvjppXNeAWuDbgggEEfEKjxnBpqZ7WTxPiLm5mh4s5zbkZviCvqHow4gnf6xG+ZxjgoHmNvZswsIDS3Te197r5hjOMTVEgdUSOlc1oaHOtcN3toEB20nAlfKxr46SZ7HAFr2gFrgRcEG+oXJFwzVOqHU7aeQzsBLosvbAFrm3UdoajoV9abiEUWD4YZcSnoQYNBA0u5mWxOazT7On/Md10wF/wDxTG4huSSgPKe0g8yPLo92gsS4EW7gEoWfIcR4QrKdjpJ6aWNjbZnuADRcgDW+9yPiuXE8FmpiwTxujMjM7A61ywmwdYHQaHdev44la6FwgxOqrS+TK+KRjwwNbc3uRY2cGrb6ZI7S0NxqaCO/ucbA+Smxk4yVNo8bFgE7o45BE4xzScqN+lnSE2yDXe4Vg/0f4gBc0U4G+rNh466L1GHTWwTDtyRjDDb+936L0HpNxGOOonti1RFO1gLKNrXcoO5YyjMBYB1gT4uVMT5JV4NNFHHLJE9kcv3byOy/S/ZPUWXZTcHVkhjDKaRxlYZIwALvjGW7mi+re23XxXteGcNOJYGaa15KWrjdH3iOZwadP6QHyn+xeswuua7iNsMWkdNSOp2joMgDjp5kN/tShZ8mrOBquBhfPBJGxtruLQALkAa33uQtOHcPPmz8qN0nLYXvsR2WDdx20XruMa+PllsWJ1FWXPDXxShwaGgk31FjZzW7d6l6LnWmq7/+wqP+1AeWmwWaOFkronNiktkkt2XXFxY9dAfgs4hhE0AYZoyzmNzMzWuW3te19l9UwyKKowigopbA1VPNynkXyzRG8YHj2ifJpHVeZ9KVKWOoI3Cz2UMbXAakFpsRceIKBbnkMMwqWok5cEZkfYnK217Dc6nxSlwaaaQwxxOfIM12NsTpo74XXu/RZRyQx1lWyF0r2BkMcYGri5wdLbyGRcXH8MuHYpJLTuMXPYZGuaBccw2laLg27TSf7kDtOmeNl4Er2hxNJMGtDiXFlhlaLk37rKunwSdkjI3wyMfLl5bXtLS/Mcrct9wTpdfS/SlxFUx01By53t51DeYAizy5rLlwt1ufiu/HcEpp58OmkqxA+OmpA2PlOeXhhD2nOHDLe+XbojpFinLZKz5jS8HVkj3xspZXPjy52Ze0zOCW5mnUXsVip4PrI3MbJTSMdK8RxhwAzvN7NbrqdCvseHDLiWO5pHQN5ELjM0dqMCJ13tsN2i5HXReCqsQY7EaBsWIz1zPW4nuMwc3I/mMAyh3eHO18EIeWpOFqqWofTxwPdNH7cYAuy1r5jew3G5Wuq4eqI5xBJBI2Y7RlvaduBlA9q9jtfZfT3YzC2sxinnlmpG1M7S2sjY4hvLABY54HZaSR3aOIuLhYxeOdsuDufJBWQMqoWRVkZfzXXfq2W7iDfKCDfTl95KUD5dLgVQ2ZsLoJWzO9mIscHnc6M3Ox+C01lDJC8slY6N4AJY9pa4Ai4uDqLhfeOIYB/EY8QyXFJDWxvIvYvic2OD3/APiHf8vgvm3pkitjE9tiyD/pNHyAQqtniVNigpsUBjLfMe79bKVN7bfxD5p/K78X6rEHtt/E35hHyMofeR9E4nx4VMpnMfLAjaMgObRg77Dp8lOl9K8MdPFC6iZOIr5XSuBtmJzGxb1B0Hda/VU9Swua9o3LSPeQQvNNwWU/ygebm/quDA4u5Se59T0nDLFQxYYNxXftW3iz6CONZX1bKtpaHNa0Ma3Nk5dj2CCb2N3X+i0Y36TmNjnbSUMVLNMXMknBaXltyXWysbqb7knyuqeipskbWk3sNT8SfdqvOvbzZ7DQSPPwJIv8As9PN3LfY5+lMEerwpRSm9qXw9jLyLil76ajgjiLDQvdIyUPLnFzjmOmUWs4gjXYdVY8b8XOxCWKR0PKMcZYRmzA3dmuOyLLjJZCwACwuAAOp8fHTdShnEjTp4EHVXymVcXDsYf+PjtYnl/iVdV48egcNcSmj59mB/PgdCbuLcodu4WBuV56amz+yLuFhp9V3VFKWvyjrt71YPlbEDtoBoBrbQa950K2ZM1JcO9nHpejnknJZXwqPP6e4tIuOctLT08uFxVDadjWsdMS89MxADLC5HwAXI70pzfxL10wsDmQmCOHM4MY0nXW1yblx6bqupsXzSBhbbN7JBJ+K08QQDlh2lw7ut7V+7yHwUWaSkoTVG3J0fhlgefBNtLtX/PgeoHGcdVTvjbQ09OS6+aGwN8zXE+zfXY69V0Yh6UonSMjlwuCoMIbGx0rw9+WzbgExnUrx3Dg7D/xAfkuGrlLasn/AOQfT6LGMn1su42ZsUPIcLfpl8b/AGLubjUGCOFtMGiKvdWaPt/MSIg0MADQCBfw2V1J6U2VD3umw2ke9wGaXd9mize05h8FVvj1t0N9Pff6ELEQAu0EXG4FvkNlj5X6jY+gt64/y+p0cEcYHDpXyBnMD4wwtzZRo4OBvY9A4e9RwTi99NWyVjWB75Obo5xAHNdmNyBrYeS0eqsvmsPp8NltyAjoQfK35KvVrsMY9Bzd3Nerx6PzOrG+M46iB0TaCngc4g8yIAOBzBx/kvra2/VV/DXEHqj5XcvmcyCSG2bLl5lru2N9B4bqurIsr7DawP7/ADWhdcZcStHh5cbxTcJc06PRnilz4qKGNnLdROLo5M5JcSQ437OnaHw0VhxVjxr545nxiMxx5MofnB7RcDfKO/ZePikLTcbrro6pzngE6a93ctGbjp09qPS6OemU4rJFuXFt2eirL/FOI3toooIc0QZI57nskcC9z772tYC+1+gVZjfFTqmmgimbd1OHATl7i9zXbh999m2P+nxWrFD2P7h9VUuYDuLppm3DcvTEIw1LUey/ay1x3iR2IiBgjDBBA2BpzF2YAAZiCBY6XsF6CtxoSSU7shaIIoo7B2rhCRY5sosSPBedpIhEwvdppfyHd5lSwupL48x6ud89vkufPkcrrkvier0ZpYYeHrF9uSb7o/XxyLeo9Jhhrq6VtNG/1sRMfHI8luRkeUjRozXDjuuOr4rZUugfFh8EPq08UhbAWtL2tucpOS4FxvruvL40207/AHH/APIXRw/IGucXOABaNyBrfTRdTm1j4lz2PEhp8ctY8Mto3Jd1XR6in9IEkVRVPnpRJS1khdJTPcbB2W12PtbW+uljp1AKzU8XesGlFNTMgpqSpbMIBJYuffNdz8lh/NsD7RuT081xBM14YWua6xdexB3t+irqbEHxizDa5udB3W6qRlOcLWzMsuHT4NS4SuUK9HPl7j6kzjVxhqGGPWoqBOSH3DDmjc9jez7JMZ137S8xxZxYyaqq3yUzHPqIY2MJdfkOa22eO7dyLd2y4sDqHPjJc4k5iNfIFVOOn7d3k35LVilPrXGTO/XYcC0UMmKNW/ivoivU2KCmxdZ88Scex4lxUaf22/ib8wou395WYz2h5j5o+RlB1JHr6ibK17rXytvbba/VVJ4jF/utPxf471aV33Un4XD32/yvHhcGnxxmnxI+p6W1mbTziscqTXYu0ta3HS9haG5b7nNfTu2XHBIWZZB/K7Y/vxXOu7C6wMdZ3snfS+661BQi1FHz8tRk1GWMss99t+z11sXkOKRSC2Ya7tdpb46KZoWnVpLfwnRa6zDWytGU5eoI2PmFjDMO5JIzF19tLAWt+f6Lz7jFXFtPsPreDJkmo5oRlH8S2/d+5ldXAxmx1OmXxvsuqnwVjO1Kbkam5s2/1965MYqxz29QzL8b3P0VpUBs0YF9H2sRbTqL+8Wst+ScuGN7XzPM0mmwLLmpKTi/sp+O2lYpsQjccrLbnYW6X/NaOIT9iNf5x79x9VOkwlkb82YnQAA95636n9VDHISYb/0uv7tRc/Fao8HWR4Tuy9f5HkWVK99l2eLZp4dbdj/xt/IXXLVttWf/AGMPxsuzhw2Y7Q+13dzQq/FP/Mu/E35Nst0fOy7jzc1R0GF/5L9RfVrTkkINvszr1uLlUeBS2lN79pp+Oh+i9FUscYpHBpLcrhextex0vtcrzWCNvM3yd07hf6LXh83Kzr6Q21eHh7fn9S6xN3Yb5n8v8rOFeyfA/MBc+Pxu5TJGtdlDyM+U2Bc29idr+C3YKbsPu+SrX8Dx2mMZfzT2fp/c14oO0PL5EqlnqHE2Fx7tSrvFR2h5fUrhXVh82jxOklWqn3/I56aEjVxPlf5qxw/7we/5LmXVh33g8j8lll+4+41aL+ox/wCy+J2Yn937wuLD2gvF+428wu3Ez2P7h9VWRyFpuNCufAm8TSPW6TyRx66M5K0qv3lliVIZWhuawvc+7b3LOG0fKblvfVxva3cuD15/9R/JWNBKXNu43NytOTHOEKdUd+k1en1Op44xfFXN9nv+RXY1h4OaW+wAtYd4F7qiVtjNY8SObc5C0adNQO8d6jw996R0yHTyIsunG5Qx29zydXDHqNb1cPs22n33z58irRXfEbQAwAWBLjoANbBUi2458ceI8/V6fyfK8V3VfCz0XDn3R/GfkFXY/wDfH8LVZcO/dH8Z+QVZjrvtj+FvyXLj8/I9vV/2zH7PmV6mxQU2LtPmyJ3PmUa8jYkeRsh3PmVhAnXI3vrXlxdmNzfqbWPTyWlzidyT5rCKJJcjKU5S+87CIipiddJXvaCGuI7tjt01UnYzKRbPv4AfRcSnIb69+/n+9Vi4Rbto3x1OaMeGM2l3sgtsFW9nsuI+XwWpFk0nzNUZSg7i6fqNpq3lwcXEkbEm9vJYdVPIsXOI/Ef30WtFKRetn+J+89LgOJxtpJxJHG+Rr4RE575Q+0rsslg2QAhjWgjTQnXQq7ruHqF8s0grHNawPdGzmwuLcktQy9yRnZaGEho7REzdTufn9liytLsHWTaq2fTeE8aifQ0cdS6IN/iEvMD32NjA50TpRm+7MpDC4i1mgd66IWQCe1sPFeKF3Za5gofWDMAzrkMghvcbL5XZYslInHJu7Z7/AI0rYDS1Lad8eX+IQkMjd2CRSESmMXuYuaSAf8Lsj4apWtcG1ZLW0+dn28F8+WUi7RpYljBlBuM41Oi+a2XXQHce/wChSkFkmnabs99VcN02aVhqH3jpmzNEj42dqQOkYxwcLlwZywQBqX9NL8eHYPSyU8TpJMkjmkdl8Ys8vqSHSh19A2KIWFvbHeF5qSQuJLiXEm5JJJJ7yTqSo2VSS5ElKUncnbPVYLhdLJBA+RzWyAkyNc9uVzTK5gzNOocBlNwQLDbqsRYRTxVFF9rnjma0zXlj0uBmuWewLk2uT7PuXlkslWRNp2tj2P8Aw9SmMu9cdq6GzTLD2WyNhJEne77WUZmizeUbjcDc7h7D4pog6V8jZJQwgTQ5WAwhxL3gf+o7LfQaa9V4iyWRJLkWUpS+87LjBsPjc2Z0wOXlTCH7SNp50Ya8A3NnHKT4E3tc2C9DUcPUTpJC2qMcYEpbGJYjYtkcwuBcdY8oa4N9oh268OSsWSrIm1yZ6Ou4bonc93rTwYoYiLvhOZ7oTI5wBsXMDskeVt3XJPcFzYLhkDqbPzxFK2kfIWiSJt5GzTgcwPuScjIgGgD2hqLi/na2O7fL9lcFlKVUZRnKMuJN2exwrCKaeGIzVMgkcM72Omha0nPPGyNpeOw88qM5nXAEgJChh2FUraupYDHOI2x8kTStDDdzOfd7XxtldG0vAAc0OykheRss2RUuRJSlJ3J2e/l4cpB2W1mQGoc0FlREWW5rm8tjHdsfZtY8Sudk7YB6leY4riYypLInF0YjgIvI2WznQxmQF7SWkh5cDY2vtpZU1llKRXOTVNugpsUFNiGJE7nzKwsnc+ZWEAREQBERAFlpt5dVhEAKIlvggCIiAIiIAiIgC20rrPHjotSy02I80BaoiKgIiIAiIgCIiAEKtmiym3wVi51t9FwVU2Y6bBAaURFAEREAU2KCmxARO58ysLJ3PmVhAEREAREQBERAFsgfZw7jofJa0QHe+iadtCuKSMt3XXDWA2B37+i6SFQVKKwfSNI2t4hanx/1Nzf6hv7woDkRdrKRp1F7eak6kGttLge4jqgOABSjZcgBWEcOXbrv71NrANgAqDKIhKAItTqpo6/DVaXV/cPigOtCVXuq3HrbyWpxvvqgLB1U0db+Wq1+t3uGjW2l/DdcSnD7Qt3hQEXPJ3N1hbqtlneeq0oAiIgCIiAKbFBTYgInc+ZWFk7nzKwgCIiAIiIAiIgCIiALbHUuGx9xWpEBYQVQdvof3styqbLaypcOvxQFii1QVId4Hu/RbVQEWmpny203WIasO02P76oDesPYCLFZRAcklB/Sfcf1Wh1M4dPhqrJEBUkJdWyxlQFYyMnYXXbTU2XU7/Jb1yVVT0HvP0QGiokzOJ+HuWtEUAREQBERAFNigpsQETufMrCydz5lYQBERAEREAREQBERAEREAREQGWusQR0VhFUg+B7iq5EB11/TuXIsl5tbosIDdHVuHiPH9V0evN8VwogLFtU09fjosSVQB7/EKuRUFj623v8AyKg+uHQE/kuJFAbZaou8B3LUiIAiIgCIiAIiIApsUFNiA//Z"/>
          <p:cNvSpPr>
            <a:spLocks noChangeAspect="1" noChangeArrowheads="1"/>
          </p:cNvSpPr>
          <p:nvPr/>
        </p:nvSpPr>
        <p:spPr bwMode="auto">
          <a:xfrm>
            <a:off x="63500" y="-866775"/>
            <a:ext cx="2552700" cy="1790700"/>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1028" name="AutoShape 4" descr="data:image/jpeg;base64,/9j/4AAQSkZJRgABAQAAAQABAAD/2wCEAAkGBhQSEBQUEhMVFBQUExQWFhQVFBQVFhgVFBYYFhQYFhQYGyYfGBkjGhQUHy8gIycpLC0sFx8xNTAqNSYrLCkBCQoKDgwOGg8PGiwgHyQtKS8sNSwwLDUyLCosLDUsLCosMSwsLCopLCw0KiksLCwpLy0tLCwpNC8sKi8sLCwsKf/AABEIALwBDAMBIgACEQEDEQH/xAAbAAEAAgMBAQAAAAAAAAAAAAAAAgUBAwQGB//EAEMQAAEDAgQDBAcGBQIEBwAAAAEAAgMEEQUSITEGE0EiUWFxBxQygZGxwSMzcqHR8BVCUoLhYvEWkrPCJDRTVGODov/EABoBAQEAAwEBAAAAAAAAAAAAAAABAgMEBQb/xAA4EQACAgECAgUJBgcBAAAAAAAAAQIRAwQhEjEFE1Fx8BQzQWGBkbHB4SIyUqHC0SMlNDVicvEV/9oADAMBAAIRAxEAPwD5Odz5lYWTufMrCwMwiIgCIiAIhWSgMIiIAiIgCIiAIiIAiIgCIiAIiIAiIgCIiAIiIAiIgCIiAKbFBTYgInc+ZWFk7nzKwgCIiALLTqsIgMgLCkR2R4k/l/uooAEREACIhQBERAEREARFNsdxp+/LxQEEWSw/vw3WLoAiIgCIiAIiIAiIgCIiAIiIApsUFNiAidz5lYWTufMrCAIiIAiIgOqkkFrW1FyFzPGtuut1Onks4X/d10VkdhcDc6lAcaIBdEABREQGVhEQBERAFON+U3HvCgiAsmPDx5W+K4ZocpPnp81Olks7z08F1zQ5rX6FAVqKcjO0Rv8Ar1UEAREQBERAEREAREQBERAFNigpsQETufMrCydz5lYQBERAEREAXfRuJbqb6/ouBdVE83t0tf3oCNY6xt32+H+60A9PFdU0F3EnbT36bLQJMu2/y8UBsLGsGvad3dAtL3km5UUQBERAEREAS6IgMg+YVnEeyL93dZVrXkbEhTbVOHX46oDu5A103v8Amq6UWJutoqnnQfkFOOiJ1cf35oDlAUnMI3BCsmRgbCy11cd2+WqoK9ERQBERAEREAREQBTYoKbEBE7nzKNFyB3/VDufMqUMJc4BouT+9ShUm3SN+KYTLTSGOeN0cgAJY617O2OhVjS8D10jGvjpJnscA5rmtu0g6ggg6r0/pfw978UJY0kciAZiRa9nD9FY47WVUGBYX6vLLC8c3Py5Cw2Fy29jrbu1U4o9ps6jLSfC9+Wz3PmMlI9snLcx4kDsvLLXB+b+nJa9/BWGIcJVkEfNmpZo49LvcwgC+2b+n32X2elo2y4jQ1UsY9YOFPle0jV8zQwN8A+z5Ldw8l470dcVVVZVzxVEjp4pqWdz436sFgPYbswdot0sNfALI1NNczwM+BzshZO+F7YZNGSkdhxN9A7v0OngVZ0fCtUDGDA/NM0uibpmexouXAXva2vkvpmBNhnwXD6GazRWMqWxyHXLNG9zoreNze/8Apt/MqnjeSWi/hdrNmhoMh1vZwAYTodbG5HTQXulEPKRcH1kjGvjppXNeAWuDbgggEEfEKjxnBpqZ7WTxPiLm5mh4s5zbkZviCvqHow4gnf6xG+ZxjgoHmNvZswsIDS3Te197r5hjOMTVEgdUSOlc1oaHOtcN3toEB20nAlfKxr46SZ7HAFr2gFrgRcEG+oXJFwzVOqHU7aeQzsBLosvbAFrm3UdoajoV9abiEUWD4YZcSnoQYNBA0u5mWxOazT7On/Md10wF/wDxTG4huSSgPKe0g8yPLo92gsS4EW7gEoWfIcR4QrKdjpJ6aWNjbZnuADRcgDW+9yPiuXE8FmpiwTxujMjM7A61ywmwdYHQaHdev44la6FwgxOqrS+TK+KRjwwNbc3uRY2cGrb6ZI7S0NxqaCO/ucbA+Smxk4yVNo8bFgE7o45BE4xzScqN+lnSE2yDXe4Vg/0f4gBc0U4G+rNh466L1GHTWwTDtyRjDDb+936L0HpNxGOOonti1RFO1gLKNrXcoO5YyjMBYB1gT4uVMT5JV4NNFHHLJE9kcv3byOy/S/ZPUWXZTcHVkhjDKaRxlYZIwALvjGW7mi+re23XxXteGcNOJYGaa15KWrjdH3iOZwadP6QHyn+xeswuua7iNsMWkdNSOp2joMgDjp5kN/tShZ8mrOBquBhfPBJGxtruLQALkAa33uQtOHcPPmz8qN0nLYXvsR2WDdx20XruMa+PllsWJ1FWXPDXxShwaGgk31FjZzW7d6l6LnWmq7/+wqP+1AeWmwWaOFkronNiktkkt2XXFxY9dAfgs4hhE0AYZoyzmNzMzWuW3te19l9UwyKKowigopbA1VPNynkXyzRG8YHj2ifJpHVeZ9KVKWOoI3Cz2UMbXAakFpsRceIKBbnkMMwqWok5cEZkfYnK217Dc6nxSlwaaaQwxxOfIM12NsTpo74XXu/RZRyQx1lWyF0r2BkMcYGri5wdLbyGRcXH8MuHYpJLTuMXPYZGuaBccw2laLg27TSf7kDtOmeNl4Er2hxNJMGtDiXFlhlaLk37rKunwSdkjI3wyMfLl5bXtLS/Mcrct9wTpdfS/SlxFUx01By53t51DeYAizy5rLlwt1ufiu/HcEpp58OmkqxA+OmpA2PlOeXhhD2nOHDLe+XbojpFinLZKz5jS8HVkj3xspZXPjy52Ze0zOCW5mnUXsVip4PrI3MbJTSMdK8RxhwAzvN7NbrqdCvseHDLiWO5pHQN5ELjM0dqMCJ13tsN2i5HXReCqsQY7EaBsWIz1zPW4nuMwc3I/mMAyh3eHO18EIeWpOFqqWofTxwPdNH7cYAuy1r5jew3G5Wuq4eqI5xBJBI2Y7RlvaduBlA9q9jtfZfT3YzC2sxinnlmpG1M7S2sjY4hvLABY54HZaSR3aOIuLhYxeOdsuDufJBWQMqoWRVkZfzXXfq2W7iDfKCDfTl95KUD5dLgVQ2ZsLoJWzO9mIscHnc6M3Ox+C01lDJC8slY6N4AJY9pa4Ai4uDqLhfeOIYB/EY8QyXFJDWxvIvYvic2OD3/APiHf8vgvm3pkitjE9tiyD/pNHyAQqtniVNigpsUBjLfMe79bKVN7bfxD5p/K78X6rEHtt/E35hHyMofeR9E4nx4VMpnMfLAjaMgObRg77Dp8lOl9K8MdPFC6iZOIr5XSuBtmJzGxb1B0Hda/VU9Swua9o3LSPeQQvNNwWU/ygebm/quDA4u5Se59T0nDLFQxYYNxXftW3iz6CONZX1bKtpaHNa0Ma3Nk5dj2CCb2N3X+i0Y36TmNjnbSUMVLNMXMknBaXltyXWysbqb7knyuqeipskbWk3sNT8SfdqvOvbzZ7DQSPPwJIv8As9PN3LfY5+lMEerwpRSm9qXw9jLyLil76ajgjiLDQvdIyUPLnFzjmOmUWs4gjXYdVY8b8XOxCWKR0PKMcZYRmzA3dmuOyLLjJZCwACwuAAOp8fHTdShnEjTp4EHVXymVcXDsYf+PjtYnl/iVdV48egcNcSmj59mB/PgdCbuLcodu4WBuV56amz+yLuFhp9V3VFKWvyjrt71YPlbEDtoBoBrbQa950K2ZM1JcO9nHpejnknJZXwqPP6e4tIuOctLT08uFxVDadjWsdMS89MxADLC5HwAXI70pzfxL10wsDmQmCOHM4MY0nXW1yblx6bqupsXzSBhbbN7JBJ+K08QQDlh2lw7ut7V+7yHwUWaSkoTVG3J0fhlgefBNtLtX/PgeoHGcdVTvjbQ09OS6+aGwN8zXE+zfXY69V0Yh6UonSMjlwuCoMIbGx0rw9+WzbgExnUrx3Dg7D/xAfkuGrlLasn/AOQfT6LGMn1su42ZsUPIcLfpl8b/AGLubjUGCOFtMGiKvdWaPt/MSIg0MADQCBfw2V1J6U2VD3umw2ke9wGaXd9mize05h8FVvj1t0N9Pff6ELEQAu0EXG4FvkNlj5X6jY+gt64/y+p0cEcYHDpXyBnMD4wwtzZRo4OBvY9A4e9RwTi99NWyVjWB75Obo5xAHNdmNyBrYeS0eqsvmsPp8NltyAjoQfK35KvVrsMY9Bzd3Nerx6PzOrG+M46iB0TaCngc4g8yIAOBzBx/kvra2/VV/DXEHqj5XcvmcyCSG2bLl5lru2N9B4bqurIsr7DawP7/ADWhdcZcStHh5cbxTcJc06PRnilz4qKGNnLdROLo5M5JcSQ437OnaHw0VhxVjxr545nxiMxx5MofnB7RcDfKO/ZePikLTcbrro6pzngE6a93ctGbjp09qPS6OemU4rJFuXFt2eirL/FOI3toooIc0QZI57nskcC9z772tYC+1+gVZjfFTqmmgimbd1OHATl7i9zXbh999m2P+nxWrFD2P7h9VUuYDuLppm3DcvTEIw1LUey/ay1x3iR2IiBgjDBBA2BpzF2YAAZiCBY6XsF6CtxoSSU7shaIIoo7B2rhCRY5sosSPBedpIhEwvdppfyHd5lSwupL48x6ud89vkufPkcrrkvier0ZpYYeHrF9uSb7o/XxyLeo9Jhhrq6VtNG/1sRMfHI8luRkeUjRozXDjuuOr4rZUugfFh8EPq08UhbAWtL2tucpOS4FxvruvL40207/AHH/APIXRw/IGucXOABaNyBrfTRdTm1j4lz2PEhp8ctY8Mto3Jd1XR6in9IEkVRVPnpRJS1khdJTPcbB2W12PtbW+uljp1AKzU8XesGlFNTMgpqSpbMIBJYuffNdz8lh/NsD7RuT081xBM14YWua6xdexB3t+irqbEHxizDa5udB3W6qRlOcLWzMsuHT4NS4SuUK9HPl7j6kzjVxhqGGPWoqBOSH3DDmjc9jez7JMZ137S8xxZxYyaqq3yUzHPqIY2MJdfkOa22eO7dyLd2y4sDqHPjJc4k5iNfIFVOOn7d3k35LVilPrXGTO/XYcC0UMmKNW/ivoivU2KCmxdZ88Scex4lxUaf22/ib8wou395WYz2h5j5o+RlB1JHr6ibK17rXytvbba/VVJ4jF/utPxf471aV33Un4XD32/yvHhcGnxxmnxI+p6W1mbTziscqTXYu0ta3HS9haG5b7nNfTu2XHBIWZZB/K7Y/vxXOu7C6wMdZ3snfS+661BQi1FHz8tRk1GWMss99t+z11sXkOKRSC2Ya7tdpb46KZoWnVpLfwnRa6zDWytGU5eoI2PmFjDMO5JIzF19tLAWt+f6Lz7jFXFtPsPreDJkmo5oRlH8S2/d+5ldXAxmx1OmXxvsuqnwVjO1Kbkam5s2/1965MYqxz29QzL8b3P0VpUBs0YF9H2sRbTqL+8Wst+ScuGN7XzPM0mmwLLmpKTi/sp+O2lYpsQjccrLbnYW6X/NaOIT9iNf5x79x9VOkwlkb82YnQAA95636n9VDHISYb/0uv7tRc/Fao8HWR4Tuy9f5HkWVK99l2eLZp4dbdj/xt/IXXLVttWf/AGMPxsuzhw2Y7Q+13dzQq/FP/Mu/E35Nst0fOy7jzc1R0GF/5L9RfVrTkkINvszr1uLlUeBS2lN79pp+Oh+i9FUscYpHBpLcrhextex0vtcrzWCNvM3yd07hf6LXh83Kzr6Q21eHh7fn9S6xN3Yb5n8v8rOFeyfA/MBc+Pxu5TJGtdlDyM+U2Bc29idr+C3YKbsPu+SrX8Dx2mMZfzT2fp/c14oO0PL5EqlnqHE2Fx7tSrvFR2h5fUrhXVh82jxOklWqn3/I56aEjVxPlf5qxw/7we/5LmXVh33g8j8lll+4+41aL+ox/wCy+J2Yn937wuLD2gvF+428wu3Ez2P7h9VWRyFpuNCufAm8TSPW6TyRx66M5K0qv3lliVIZWhuawvc+7b3LOG0fKblvfVxva3cuD15/9R/JWNBKXNu43NytOTHOEKdUd+k1en1Op44xfFXN9nv+RXY1h4OaW+wAtYd4F7qiVtjNY8SObc5C0adNQO8d6jw996R0yHTyIsunG5Qx29zydXDHqNb1cPs22n33z58irRXfEbQAwAWBLjoANbBUi2458ceI8/V6fyfK8V3VfCz0XDn3R/GfkFXY/wDfH8LVZcO/dH8Z+QVZjrvtj+FvyXLj8/I9vV/2zH7PmV6mxQU2LtPmyJ3PmUa8jYkeRsh3PmVhAnXI3vrXlxdmNzfqbWPTyWlzidyT5rCKJJcjKU5S+87CIipiddJXvaCGuI7tjt01UnYzKRbPv4AfRcSnIb69+/n+9Vi4Rbto3x1OaMeGM2l3sgtsFW9nsuI+XwWpFk0nzNUZSg7i6fqNpq3lwcXEkbEm9vJYdVPIsXOI/Ef30WtFKRetn+J+89LgOJxtpJxJHG+Rr4RE575Q+0rsslg2QAhjWgjTQnXQq7ruHqF8s0grHNawPdGzmwuLcktQy9yRnZaGEho7REzdTufn9liytLsHWTaq2fTeE8aifQ0cdS6IN/iEvMD32NjA50TpRm+7MpDC4i1mgd66IWQCe1sPFeKF3Za5gofWDMAzrkMghvcbL5XZYslInHJu7Z7/AI0rYDS1Lad8eX+IQkMjd2CRSESmMXuYuaSAf8Lsj4apWtcG1ZLW0+dn28F8+WUi7RpYljBlBuM41Oi+a2XXQHce/wChSkFkmnabs99VcN02aVhqH3jpmzNEj42dqQOkYxwcLlwZywQBqX9NL8eHYPSyU8TpJMkjmkdl8Ys8vqSHSh19A2KIWFvbHeF5qSQuJLiXEm5JJJJ7yTqSo2VSS5ElKUncnbPVYLhdLJBA+RzWyAkyNc9uVzTK5gzNOocBlNwQLDbqsRYRTxVFF9rnjma0zXlj0uBmuWewLk2uT7PuXlkslWRNp2tj2P8Aw9SmMu9cdq6GzTLD2WyNhJEne77WUZmizeUbjcDc7h7D4pog6V8jZJQwgTQ5WAwhxL3gf+o7LfQaa9V4iyWRJLkWUpS+87LjBsPjc2Z0wOXlTCH7SNp50Ya8A3NnHKT4E3tc2C9DUcPUTpJC2qMcYEpbGJYjYtkcwuBcdY8oa4N9oh268OSsWSrIm1yZ6Ou4bonc93rTwYoYiLvhOZ7oTI5wBsXMDskeVt3XJPcFzYLhkDqbPzxFK2kfIWiSJt5GzTgcwPuScjIgGgD2hqLi/na2O7fL9lcFlKVUZRnKMuJN2exwrCKaeGIzVMgkcM72Omha0nPPGyNpeOw88qM5nXAEgJChh2FUraupYDHOI2x8kTStDDdzOfd7XxtldG0vAAc0OykheRss2RUuRJSlJ3J2e/l4cpB2W1mQGoc0FlREWW5rm8tjHdsfZtY8Sudk7YB6leY4riYypLInF0YjgIvI2WznQxmQF7SWkh5cDY2vtpZU1llKRXOTVNugpsUFNiGJE7nzKwsnc+ZWEAREQBERAFlpt5dVhEAKIlvggCIiAIiIAiIgC20rrPHjotSy02I80BaoiKgIiIAiIgCIiAEKtmiym3wVi51t9FwVU2Y6bBAaURFAEREAU2KCmxARO58ysLJ3PmVhAEREAREQBERAFsgfZw7jofJa0QHe+iadtCuKSMt3XXDWA2B37+i6SFQVKKwfSNI2t4hanx/1Nzf6hv7woDkRdrKRp1F7eak6kGttLge4jqgOABSjZcgBWEcOXbrv71NrANgAqDKIhKAItTqpo6/DVaXV/cPigOtCVXuq3HrbyWpxvvqgLB1U0db+Wq1+t3uGjW2l/DdcSnD7Qt3hQEXPJ3N1hbqtlneeq0oAiIgCIiAKbFBTYgInc+ZWFk7nzKwgCIiAIiIAiIgCIiALbHUuGx9xWpEBYQVQdvof3styqbLaypcOvxQFii1QVId4Hu/RbVQEWmpny203WIasO02P76oDesPYCLFZRAcklB/Sfcf1Wh1M4dPhqrJEBUkJdWyxlQFYyMnYXXbTU2XU7/Jb1yVVT0HvP0QGiokzOJ+HuWtEUAREQBERAFNigpsQETufMrCydz5lYQBERAEREAREQBERAEREAREQGWusQR0VhFUg+B7iq5EB11/TuXIsl5tbosIDdHVuHiPH9V0evN8VwogLFtU09fjosSVQB7/EKuRUFj623v8AyKg+uHQE/kuJFAbZaou8B3LUiIAiIgCIiAIiIApsUFNiA//Z"/>
          <p:cNvSpPr>
            <a:spLocks noChangeAspect="1" noChangeArrowheads="1"/>
          </p:cNvSpPr>
          <p:nvPr/>
        </p:nvSpPr>
        <p:spPr bwMode="auto">
          <a:xfrm>
            <a:off x="63500" y="-866775"/>
            <a:ext cx="2552700" cy="1790700"/>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30" name="Picture 6" descr="http://t0.gstatic.com/images?q=tbn:ANd9GcSm8dJgOMxThUUt_lO-RHg_U-lqvrBjJmEOdb4KX_rfKlHnBRzikmYb6feSjg"/>
          <p:cNvPicPr>
            <a:picLocks noChangeAspect="1" noChangeArrowheads="1"/>
          </p:cNvPicPr>
          <p:nvPr/>
        </p:nvPicPr>
        <p:blipFill>
          <a:blip r:embed="rId2" cstate="print"/>
          <a:srcRect/>
          <a:stretch>
            <a:fillRect/>
          </a:stretch>
        </p:blipFill>
        <p:spPr bwMode="auto">
          <a:xfrm>
            <a:off x="3419872" y="4005064"/>
            <a:ext cx="2840732" cy="199275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5" name="Picture 5" descr="Island"/>
          <p:cNvPicPr>
            <a:picLocks noChangeAspect="1" noChangeArrowheads="1"/>
          </p:cNvPicPr>
          <p:nvPr/>
        </p:nvPicPr>
        <p:blipFill>
          <a:blip r:embed="rId2" cstate="print"/>
          <a:srcRect/>
          <a:stretch>
            <a:fillRect/>
          </a:stretch>
        </p:blipFill>
        <p:spPr bwMode="auto">
          <a:xfrm>
            <a:off x="250825" y="333375"/>
            <a:ext cx="4167188" cy="6237288"/>
          </a:xfrm>
          <a:prstGeom prst="rect">
            <a:avLst/>
          </a:prstGeom>
          <a:ln>
            <a:noFill/>
          </a:ln>
          <a:effectLst>
            <a:softEdge rad="112500"/>
          </a:effectLst>
        </p:spPr>
      </p:pic>
      <p:sp>
        <p:nvSpPr>
          <p:cNvPr id="9219" name="Text Box 6"/>
          <p:cNvSpPr txBox="1">
            <a:spLocks noChangeArrowheads="1"/>
          </p:cNvSpPr>
          <p:nvPr/>
        </p:nvSpPr>
        <p:spPr bwMode="auto">
          <a:xfrm>
            <a:off x="4644008" y="476672"/>
            <a:ext cx="4321175" cy="591185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90000" tIns="46800" rIns="90000" bIns="46800">
            <a:spAutoFit/>
          </a:bodyPr>
          <a:lstStyle/>
          <a:p>
            <a:pPr>
              <a:spcBef>
                <a:spcPct val="50000"/>
              </a:spcBef>
            </a:pPr>
            <a:r>
              <a:rPr lang="en-GB" sz="2100" b="1" dirty="0">
                <a:latin typeface="Calibri" pitchFamily="34" charset="0"/>
                <a:ea typeface="Calibri" pitchFamily="34" charset="0"/>
                <a:cs typeface="Calibri" pitchFamily="34" charset="0"/>
              </a:rPr>
              <a:t>Gaunilo’s Objection: What about the greatest conceivable island?</a:t>
            </a:r>
            <a:endParaRPr lang="en-GB" sz="2100" dirty="0">
              <a:latin typeface="Calibri" pitchFamily="34" charset="0"/>
              <a:ea typeface="Calibri" pitchFamily="34" charset="0"/>
              <a:cs typeface="Calibri" pitchFamily="34" charset="0"/>
            </a:endParaRPr>
          </a:p>
          <a:p>
            <a:pPr algn="just">
              <a:spcBef>
                <a:spcPct val="50000"/>
              </a:spcBef>
            </a:pPr>
            <a:r>
              <a:rPr lang="en-GB" sz="2100" dirty="0">
                <a:latin typeface="Calibri" pitchFamily="34" charset="0"/>
                <a:ea typeface="Calibri" pitchFamily="34" charset="0"/>
                <a:cs typeface="Calibri" pitchFamily="34" charset="0"/>
              </a:rPr>
              <a:t>The monk and philosopher Gaunilo rejected Anselm’s argument by making a parody of it. Let us say that we have a concept of the greatest conceivable island – beautiful and great in all respects. Now, let us ask, does this island exist in the mind only or in reality as well?</a:t>
            </a:r>
          </a:p>
          <a:p>
            <a:pPr algn="just">
              <a:spcBef>
                <a:spcPct val="50000"/>
              </a:spcBef>
            </a:pPr>
            <a:r>
              <a:rPr lang="en-GB" sz="2100" dirty="0">
                <a:latin typeface="Calibri" pitchFamily="34" charset="0"/>
                <a:ea typeface="Calibri" pitchFamily="34" charset="0"/>
                <a:cs typeface="Calibri" pitchFamily="34" charset="0"/>
              </a:rPr>
              <a:t>According to Gaunilo, Anselm’s logic is absurd because it demands that this island too exists: “for if it did not exist, any other land existing in reality would be more excellent than it”. The greatest conceivable island must exist…</a:t>
            </a:r>
            <a:endParaRPr lang="en-GB" sz="2100" b="1" dirty="0">
              <a:latin typeface="Calibri" pitchFamily="34" charset="0"/>
              <a:ea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en-GB" dirty="0"/>
              <a:t>Gaunilo of </a:t>
            </a:r>
            <a:r>
              <a:rPr lang="en-GB" dirty="0" err="1"/>
              <a:t>Marmoutiers</a:t>
            </a:r>
            <a:r>
              <a:rPr lang="en-GB" dirty="0"/>
              <a:t>’ objection to Anselm’s Argument…</a:t>
            </a:r>
            <a:endParaRPr lang="en-GB" dirty="0"/>
          </a:p>
        </p:txBody>
      </p:sp>
      <p:sp>
        <p:nvSpPr>
          <p:cNvPr id="5" name="Content Placeholder 4"/>
          <p:cNvSpPr>
            <a:spLocks noGrp="1"/>
          </p:cNvSpPr>
          <p:nvPr>
            <p:ph sz="half" idx="1"/>
          </p:nvPr>
        </p:nvSpPr>
        <p:spPr>
          <a:xfrm>
            <a:off x="395536" y="1628800"/>
            <a:ext cx="4104456" cy="4392488"/>
          </a:xfrm>
        </p:spPr>
        <p:style>
          <a:lnRef idx="1">
            <a:schemeClr val="accent1"/>
          </a:lnRef>
          <a:fillRef idx="2">
            <a:schemeClr val="accent1"/>
          </a:fillRef>
          <a:effectRef idx="1">
            <a:schemeClr val="accent1"/>
          </a:effectRef>
          <a:fontRef idx="minor">
            <a:schemeClr val="dk1"/>
          </a:fontRef>
        </p:style>
        <p:txBody>
          <a:bodyPr>
            <a:noAutofit/>
          </a:bodyPr>
          <a:lstStyle/>
          <a:p>
            <a:pPr marL="0" indent="0" algn="ctr">
              <a:buNone/>
            </a:pPr>
            <a:r>
              <a:rPr lang="en-GB" dirty="0"/>
              <a:t>One problem with Anselm’s ontological argument for the existence of God is that it invites parody. </a:t>
            </a:r>
            <a:endParaRPr lang="en-GB" dirty="0" smtClean="0"/>
          </a:p>
          <a:p>
            <a:pPr marL="0" indent="0" algn="ctr">
              <a:buNone/>
            </a:pPr>
            <a:r>
              <a:rPr lang="en-GB" dirty="0" smtClean="0"/>
              <a:t>Parody</a:t>
            </a:r>
            <a:r>
              <a:rPr lang="en-GB" dirty="0" smtClean="0"/>
              <a:t> </a:t>
            </a:r>
            <a:r>
              <a:rPr lang="en-GB" dirty="0"/>
              <a:t>arguments purporting to prove the existence of any perfect thing at all can be constructed. </a:t>
            </a:r>
            <a:endParaRPr lang="en-GB" dirty="0" smtClean="0"/>
          </a:p>
        </p:txBody>
      </p:sp>
      <p:sp>
        <p:nvSpPr>
          <p:cNvPr id="3" name="Content Placeholder 2"/>
          <p:cNvSpPr>
            <a:spLocks noGrp="1"/>
          </p:cNvSpPr>
          <p:nvPr>
            <p:ph sz="half" idx="2"/>
          </p:nvPr>
        </p:nvSpPr>
        <p:spPr>
          <a:xfrm>
            <a:off x="4788024" y="1628800"/>
            <a:ext cx="3956248" cy="4061048"/>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lgn="ctr">
              <a:buNone/>
            </a:pPr>
            <a:r>
              <a:rPr lang="en-GB" dirty="0"/>
              <a:t>This objection was first raised by one of Anselm’s contemporaries, the monk Gaunilo of </a:t>
            </a:r>
            <a:r>
              <a:rPr lang="en-GB" dirty="0" err="1"/>
              <a:t>Marmoutiers</a:t>
            </a:r>
            <a:r>
              <a:rPr lang="en-GB" dirty="0"/>
              <a:t>, who constructed an ontological argument for the existence of the perfect island ‘On Behalf of the Fool’.</a:t>
            </a:r>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0233" y="5517232"/>
            <a:ext cx="1601765" cy="11997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38435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fontScale="90000"/>
          </a:bodyPr>
          <a:lstStyle/>
          <a:p>
            <a:r>
              <a:rPr lang="en-GB" dirty="0"/>
              <a:t>Gaunilo of </a:t>
            </a:r>
            <a:r>
              <a:rPr lang="en-GB" dirty="0" err="1"/>
              <a:t>Marmoutiers</a:t>
            </a:r>
            <a:r>
              <a:rPr lang="en-GB" dirty="0"/>
              <a:t>’ objection to Anselm’s Argument…</a:t>
            </a:r>
          </a:p>
        </p:txBody>
      </p:sp>
      <p:sp>
        <p:nvSpPr>
          <p:cNvPr id="7" name="Content Placeholder 8"/>
          <p:cNvSpPr>
            <a:spLocks noGrp="1"/>
          </p:cNvSpPr>
          <p:nvPr>
            <p:ph idx="1"/>
          </p:nvPr>
        </p:nvSpPr>
        <p:spPr>
          <a:xfrm>
            <a:off x="467544" y="1628800"/>
            <a:ext cx="8280920" cy="4752528"/>
          </a:xfrm>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marL="514350" indent="-514350" algn="ctr">
              <a:buFont typeface="+mj-lt"/>
              <a:buAutoNum type="arabicPeriod"/>
            </a:pPr>
            <a:r>
              <a:rPr lang="en-GB" dirty="0"/>
              <a:t>Gaunilo invited his readers to think of the greatest, or most </a:t>
            </a:r>
            <a:r>
              <a:rPr lang="en-GB" dirty="0">
                <a:solidFill>
                  <a:srgbClr val="0070C0"/>
                </a:solidFill>
              </a:rPr>
              <a:t>perfect, conceivable </a:t>
            </a:r>
            <a:r>
              <a:rPr lang="en-GB" i="1" dirty="0">
                <a:solidFill>
                  <a:srgbClr val="0070C0"/>
                </a:solidFill>
              </a:rPr>
              <a:t>island</a:t>
            </a:r>
            <a:r>
              <a:rPr lang="en-GB" dirty="0"/>
              <a:t>.</a:t>
            </a:r>
          </a:p>
          <a:p>
            <a:pPr marL="514350" indent="-514350" algn="ctr">
              <a:buFont typeface="+mj-lt"/>
              <a:buAutoNum type="arabicPeriod"/>
            </a:pPr>
            <a:r>
              <a:rPr lang="en-GB" dirty="0"/>
              <a:t>As a matter of fact, it is likely that </a:t>
            </a:r>
            <a:r>
              <a:rPr lang="en-GB" dirty="0">
                <a:solidFill>
                  <a:srgbClr val="FF0000"/>
                </a:solidFill>
              </a:rPr>
              <a:t>no such </a:t>
            </a:r>
            <a:r>
              <a:rPr lang="en-GB" i="1" dirty="0">
                <a:solidFill>
                  <a:srgbClr val="FF0000"/>
                </a:solidFill>
              </a:rPr>
              <a:t>island</a:t>
            </a:r>
            <a:r>
              <a:rPr lang="en-GB" dirty="0">
                <a:solidFill>
                  <a:srgbClr val="FF0000"/>
                </a:solidFill>
              </a:rPr>
              <a:t> actually exists</a:t>
            </a:r>
            <a:r>
              <a:rPr lang="en-GB" dirty="0"/>
              <a:t>.</a:t>
            </a:r>
          </a:p>
          <a:p>
            <a:pPr marL="514350" indent="-514350" algn="ctr">
              <a:buFont typeface="+mj-lt"/>
              <a:buAutoNum type="arabicPeriod"/>
            </a:pPr>
            <a:r>
              <a:rPr lang="en-GB" dirty="0"/>
              <a:t>However, his argument would then say that </a:t>
            </a:r>
            <a:r>
              <a:rPr lang="en-GB" dirty="0">
                <a:solidFill>
                  <a:srgbClr val="00B050"/>
                </a:solidFill>
              </a:rPr>
              <a:t>we aren't thinking of the greatest conceivable </a:t>
            </a:r>
            <a:r>
              <a:rPr lang="en-GB" i="1" dirty="0">
                <a:solidFill>
                  <a:srgbClr val="00B050"/>
                </a:solidFill>
              </a:rPr>
              <a:t>island</a:t>
            </a:r>
            <a:r>
              <a:rPr lang="en-GB" dirty="0"/>
              <a:t>, because the greatest conceivable island would exist, as well as having all those other desirable properties.</a:t>
            </a:r>
          </a:p>
          <a:p>
            <a:pPr marL="514350" indent="-514350" algn="ctr">
              <a:buFont typeface="+mj-lt"/>
              <a:buAutoNum type="arabicPeriod"/>
            </a:pPr>
            <a:r>
              <a:rPr lang="en-GB" dirty="0"/>
              <a:t>Since we can conceive of this greatest or most perfect conceivable island, </a:t>
            </a:r>
            <a:r>
              <a:rPr lang="en-GB" dirty="0">
                <a:solidFill>
                  <a:srgbClr val="0070C0"/>
                </a:solidFill>
              </a:rPr>
              <a:t>then it must exist</a:t>
            </a:r>
            <a:r>
              <a:rPr lang="en-GB" dirty="0"/>
              <a:t>.</a:t>
            </a:r>
          </a:p>
          <a:p>
            <a:pPr marL="514350" indent="-514350" algn="ctr">
              <a:buFont typeface="+mj-lt"/>
              <a:buAutoNum type="arabicPeriod"/>
            </a:pPr>
            <a:r>
              <a:rPr lang="en-GB" b="1" dirty="0">
                <a:solidFill>
                  <a:srgbClr val="7030A0"/>
                </a:solidFill>
              </a:rPr>
              <a:t>Gaunilo argued that this line of argument was no less absurd than Anselm’s original argument.</a:t>
            </a:r>
          </a:p>
          <a:p>
            <a:endParaRPr lang="en-GB" dirty="0"/>
          </a:p>
        </p:txBody>
      </p:sp>
    </p:spTree>
    <p:extLst>
      <p:ext uri="{BB962C8B-B14F-4D97-AF65-F5344CB8AC3E}">
        <p14:creationId xmlns:p14="http://schemas.microsoft.com/office/powerpoint/2010/main" val="2103412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GB" dirty="0" smtClean="0"/>
              <a:t>Dragons are real?</a:t>
            </a:r>
            <a:endParaRPr lang="en-GB" dirty="0"/>
          </a:p>
        </p:txBody>
      </p:sp>
      <p:sp>
        <p:nvSpPr>
          <p:cNvPr id="3" name="Content Placeholder 2"/>
          <p:cNvSpPr>
            <a:spLocks noGrp="1"/>
          </p:cNvSpPr>
          <p:nvPr>
            <p:ph sz="half" idx="1"/>
          </p:nvPr>
        </p:nvSpPr>
        <p:spPr>
          <a:xfrm>
            <a:off x="457200" y="1600200"/>
            <a:ext cx="4042792" cy="5069160"/>
          </a:xfrm>
        </p:spPr>
        <p:style>
          <a:lnRef idx="1">
            <a:schemeClr val="accent1"/>
          </a:lnRef>
          <a:fillRef idx="2">
            <a:schemeClr val="accent1"/>
          </a:fillRef>
          <a:effectRef idx="1">
            <a:schemeClr val="accent1"/>
          </a:effectRef>
          <a:fontRef idx="minor">
            <a:schemeClr val="dk1"/>
          </a:fontRef>
        </p:style>
        <p:txBody>
          <a:bodyPr>
            <a:normAutofit fontScale="47500" lnSpcReduction="20000"/>
          </a:bodyPr>
          <a:lstStyle/>
          <a:p>
            <a:pPr marL="0" indent="0" algn="ctr">
              <a:buNone/>
            </a:pPr>
            <a:r>
              <a:rPr lang="en-GB" sz="3800" dirty="0">
                <a:solidFill>
                  <a:srgbClr val="FF0000"/>
                </a:solidFill>
              </a:rPr>
              <a:t>Gaunilo argued that this line of argument was no less absurd than Anselm’s </a:t>
            </a:r>
            <a:r>
              <a:rPr lang="en-GB" sz="3800" dirty="0" smtClean="0">
                <a:solidFill>
                  <a:srgbClr val="FF0000"/>
                </a:solidFill>
              </a:rPr>
              <a:t>original </a:t>
            </a:r>
            <a:r>
              <a:rPr lang="en-GB" sz="3800" dirty="0">
                <a:solidFill>
                  <a:srgbClr val="FF0000"/>
                </a:solidFill>
              </a:rPr>
              <a:t>argument</a:t>
            </a:r>
            <a:r>
              <a:rPr lang="en-GB" sz="3800" dirty="0" smtClean="0">
                <a:solidFill>
                  <a:srgbClr val="FF0000"/>
                </a:solidFill>
              </a:rPr>
              <a:t>.</a:t>
            </a:r>
            <a:r>
              <a:rPr lang="en-GB" sz="3800" dirty="0" smtClean="0"/>
              <a:t> Similar </a:t>
            </a:r>
            <a:r>
              <a:rPr lang="en-GB" sz="3800" dirty="0"/>
              <a:t>arguments for the existence of the perfect baseball pitcher, or the perfect husband or dragons or even unicorns —for the existence of any perfect thing at all—can be constructed. If any of these arguments is sound, it seems, then they must all be sound.</a:t>
            </a:r>
          </a:p>
          <a:p>
            <a:pPr marL="0" indent="0" algn="ctr">
              <a:buNone/>
            </a:pPr>
            <a:r>
              <a:rPr lang="en-GB" sz="3800" dirty="0"/>
              <a:t>Clearly, though, these arguments are not all sound; the perfect baseball pitcher does not exist, and neither does the perfect husband. </a:t>
            </a:r>
            <a:r>
              <a:rPr lang="en-GB" sz="3800" dirty="0">
                <a:solidFill>
                  <a:srgbClr val="FF0000"/>
                </a:solidFill>
              </a:rPr>
              <a:t>There is something wrong with the logic of these arguments. Each of these ontological arguments, though, uses the same logic. They must therefore all be unsound.</a:t>
            </a:r>
          </a:p>
          <a:p>
            <a:pPr marL="0" indent="0" algn="ctr">
              <a:buNone/>
            </a:pPr>
            <a:r>
              <a:rPr lang="en-GB" sz="3800" dirty="0"/>
              <a:t>The fact that there is no perfect island, and no perfect baseball pitcher, then, shows that the logic of the ontological argument for God’s existence is flawed.</a:t>
            </a:r>
          </a:p>
          <a:p>
            <a:endParaRPr lang="en-GB" dirty="0"/>
          </a:p>
        </p:txBody>
      </p:sp>
      <p:sp>
        <p:nvSpPr>
          <p:cNvPr id="4" name="Content Placeholder 3"/>
          <p:cNvSpPr>
            <a:spLocks noGrp="1"/>
          </p:cNvSpPr>
          <p:nvPr>
            <p:ph sz="half" idx="2"/>
          </p:nvPr>
        </p:nvSpPr>
        <p:spPr>
          <a:xfrm>
            <a:off x="4648200" y="1600200"/>
            <a:ext cx="4100264" cy="5069160"/>
          </a:xfrm>
        </p:spPr>
        <p:style>
          <a:lnRef idx="1">
            <a:schemeClr val="accent1"/>
          </a:lnRef>
          <a:fillRef idx="2">
            <a:schemeClr val="accent1"/>
          </a:fillRef>
          <a:effectRef idx="1">
            <a:schemeClr val="accent1"/>
          </a:effectRef>
          <a:fontRef idx="minor">
            <a:schemeClr val="dk1"/>
          </a:fontRef>
        </p:style>
        <p:txBody>
          <a:bodyPr>
            <a:normAutofit fontScale="47500" lnSpcReduction="20000"/>
          </a:bodyPr>
          <a:lstStyle/>
          <a:p>
            <a:pPr marL="0" indent="0" algn="ctr">
              <a:buNone/>
            </a:pPr>
            <a:r>
              <a:rPr lang="en-GB" sz="4200" dirty="0"/>
              <a:t>Such objections are known as "</a:t>
            </a:r>
            <a:r>
              <a:rPr lang="en-GB" sz="4200" dirty="0">
                <a:solidFill>
                  <a:srgbClr val="FF0000"/>
                </a:solidFill>
              </a:rPr>
              <a:t>Overload Objections</a:t>
            </a:r>
            <a:r>
              <a:rPr lang="en-GB" sz="4200" dirty="0"/>
              <a:t>"; they don't claim to show where or how the ontological argument goes wrong, they simply argue that if it is sound, then so are many other arguments of the same logical form which we don't want to accept, arguments which would overload the world with an indefinitely large number of things like perfect islands, perfect pizzas, perfect pencils, etc.</a:t>
            </a:r>
          </a:p>
          <a:p>
            <a:pPr marL="0" indent="0" algn="ctr">
              <a:buNone/>
            </a:pPr>
            <a:r>
              <a:rPr lang="en-GB" sz="4200" dirty="0"/>
              <a:t>Such objections always depend upon the accuracy of the analogy. That is, we must be able to show that the objector's argument is sufficiently like the ontological argument for us to be able to conclude that if one works so must the other.</a:t>
            </a:r>
          </a:p>
          <a:p>
            <a:endParaRPr lang="en-GB" dirty="0"/>
          </a:p>
        </p:txBody>
      </p:sp>
      <p:sp>
        <p:nvSpPr>
          <p:cNvPr id="5" name="AutoShape 2" descr="Image result for dragon carto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Image result for dragon carto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353709"/>
            <a:ext cx="1296144" cy="9796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5" name="Picture 7" descr="Image result for dragon carto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395402"/>
            <a:ext cx="1156535" cy="937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3066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GB" dirty="0" smtClean="0"/>
              <a:t>Gaunilo’s perfect island</a:t>
            </a:r>
            <a:endParaRPr lang="en-GB" dirty="0"/>
          </a:p>
        </p:txBody>
      </p:sp>
      <p:sp>
        <p:nvSpPr>
          <p:cNvPr id="3" name="Content Placeholder 2"/>
          <p:cNvSpPr>
            <a:spLocks noGrp="1"/>
          </p:cNvSpPr>
          <p:nvPr>
            <p:ph idx="1"/>
          </p:nvPr>
        </p:nvSpPr>
        <p:spPr/>
        <p:txBody>
          <a:bodyPr/>
          <a:lstStyle/>
          <a:p>
            <a:pPr>
              <a:buNone/>
            </a:pPr>
            <a:r>
              <a:rPr lang="en-GB" dirty="0" smtClean="0"/>
              <a:t>Summarise his argument in 5 key points:</a:t>
            </a:r>
          </a:p>
          <a:p>
            <a:pPr>
              <a:buNone/>
            </a:pPr>
            <a:r>
              <a:rPr lang="en-GB" dirty="0" smtClean="0"/>
              <a:t>1)</a:t>
            </a:r>
          </a:p>
          <a:p>
            <a:pPr>
              <a:buNone/>
            </a:pPr>
            <a:r>
              <a:rPr lang="en-GB" dirty="0" smtClean="0"/>
              <a:t>2)</a:t>
            </a:r>
          </a:p>
          <a:p>
            <a:pPr>
              <a:buNone/>
            </a:pPr>
            <a:r>
              <a:rPr lang="en-GB" dirty="0" smtClean="0"/>
              <a:t>3)</a:t>
            </a:r>
          </a:p>
          <a:p>
            <a:pPr>
              <a:buNone/>
            </a:pPr>
            <a:r>
              <a:rPr lang="en-GB" dirty="0" smtClean="0"/>
              <a:t>4)</a:t>
            </a:r>
          </a:p>
          <a:p>
            <a:pPr>
              <a:buNone/>
            </a:pPr>
            <a:r>
              <a:rPr lang="en-GB" dirty="0" smtClean="0"/>
              <a:t>5)</a:t>
            </a:r>
            <a:endParaRPr lang="en-GB" dirty="0"/>
          </a:p>
        </p:txBody>
      </p:sp>
      <p:pic>
        <p:nvPicPr>
          <p:cNvPr id="4" name="Picture 10" descr="Tropical Island"/>
          <p:cNvPicPr>
            <a:picLocks noChangeAspect="1" noChangeArrowheads="1"/>
          </p:cNvPicPr>
          <p:nvPr/>
        </p:nvPicPr>
        <p:blipFill>
          <a:blip r:embed="rId2" cstate="print"/>
          <a:srcRect/>
          <a:stretch>
            <a:fillRect/>
          </a:stretch>
        </p:blipFill>
        <p:spPr bwMode="auto">
          <a:xfrm>
            <a:off x="5167351" y="2276872"/>
            <a:ext cx="3384376" cy="2118369"/>
          </a:xfrm>
          <a:prstGeom prst="rect">
            <a:avLst/>
          </a:prstGeom>
          <a:noFill/>
        </p:spPr>
      </p:pic>
      <p:sp>
        <p:nvSpPr>
          <p:cNvPr id="5" name="TextBox 4"/>
          <p:cNvSpPr txBox="1"/>
          <p:nvPr/>
        </p:nvSpPr>
        <p:spPr>
          <a:xfrm>
            <a:off x="611560" y="5805264"/>
            <a:ext cx="4536504"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smtClean="0">
                <a:solidFill>
                  <a:srgbClr val="FF0000"/>
                </a:solidFill>
              </a:rPr>
              <a:t>Stretch yourself: </a:t>
            </a:r>
            <a:r>
              <a:rPr lang="en-GB" dirty="0" smtClean="0"/>
              <a:t>Do you agree with his points? </a:t>
            </a:r>
            <a:endParaRPr lang="en-GB"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63891" t="31121" r="23686" b="53215"/>
          <a:stretch/>
        </p:blipFill>
        <p:spPr bwMode="auto">
          <a:xfrm>
            <a:off x="5940152" y="4869160"/>
            <a:ext cx="1514541" cy="1527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852</Words>
  <Application>Microsoft Office PowerPoint</Application>
  <PresentationFormat>On-screen Show (4:3)</PresentationFormat>
  <Paragraphs>51</Paragraphs>
  <Slides>13</Slides>
  <Notes>0</Notes>
  <HiddenSlides>1</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Draw the most perfect holiday Island you can imagine...</vt:lpstr>
      <vt:lpstr> The challenge from Gaunilo </vt:lpstr>
      <vt:lpstr>Learning Outcomes</vt:lpstr>
      <vt:lpstr>Gaunilo’s analogy of the island in ‘On Behalf of the Fool’</vt:lpstr>
      <vt:lpstr>PowerPoint Presentation</vt:lpstr>
      <vt:lpstr>Gaunilo of Marmoutiers’ objection to Anselm’s Argument…</vt:lpstr>
      <vt:lpstr>Gaunilo of Marmoutiers’ objection to Anselm’s Argument…</vt:lpstr>
      <vt:lpstr>Dragons are real?</vt:lpstr>
      <vt:lpstr>Gaunilo’s perfect island</vt:lpstr>
      <vt:lpstr>Perfect?</vt:lpstr>
      <vt:lpstr>Write a letter..</vt:lpstr>
      <vt:lpstr>Stretch yourself: Anselm’s response..</vt:lpstr>
      <vt:lpstr>Equation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from Gaunilo</dc:title>
  <dc:creator>Nicole</dc:creator>
  <cp:lastModifiedBy>NVeitch</cp:lastModifiedBy>
  <cp:revision>15</cp:revision>
  <dcterms:created xsi:type="dcterms:W3CDTF">2012-11-11T19:54:38Z</dcterms:created>
  <dcterms:modified xsi:type="dcterms:W3CDTF">2017-10-13T11:34:32Z</dcterms:modified>
</cp:coreProperties>
</file>