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62" r:id="rId3"/>
    <p:sldId id="263" r:id="rId4"/>
    <p:sldId id="258" r:id="rId5"/>
    <p:sldId id="259" r:id="rId6"/>
    <p:sldId id="270" r:id="rId7"/>
    <p:sldId id="260" r:id="rId8"/>
    <p:sldId id="267" r:id="rId9"/>
    <p:sldId id="261" r:id="rId10"/>
    <p:sldId id="275" r:id="rId11"/>
    <p:sldId id="273" r:id="rId12"/>
    <p:sldId id="274" r:id="rId13"/>
    <p:sldId id="272"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CAD2A-F859-455E-9177-C3D2072A2396}" type="datetimeFigureOut">
              <a:rPr lang="en-GB" smtClean="0"/>
              <a:pPr/>
              <a:t>20/03/2018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4645B-F750-4901-94B5-92A1464D0F96}" type="slidenum">
              <a:rPr lang="en-GB" smtClean="0"/>
              <a:pPr/>
              <a:t>‹#›</a:t>
            </a:fld>
            <a:endParaRPr lang="en-GB"/>
          </a:p>
        </p:txBody>
      </p:sp>
    </p:spTree>
    <p:extLst>
      <p:ext uri="{BB962C8B-B14F-4D97-AF65-F5344CB8AC3E}">
        <p14:creationId xmlns:p14="http://schemas.microsoft.com/office/powerpoint/2010/main" val="421238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80BA31-EE45-47EC-B509-8F4583C6A9DB}" type="slidenum">
              <a:rPr lang="en-GB">
                <a:solidFill>
                  <a:prstClr val="black"/>
                </a:solidFill>
              </a:rPr>
              <a:pPr/>
              <a:t>7</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ECA21-AECC-44B9-917C-4A182D53FE06}" type="datetimeFigureOut">
              <a:rPr lang="en-GB" smtClean="0"/>
              <a:pPr/>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3A1FE-FB9A-4F74-9480-55F4390E302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ECA21-AECC-44B9-917C-4A182D53FE06}" type="datetimeFigureOut">
              <a:rPr lang="en-GB" smtClean="0"/>
              <a:pPr/>
              <a:t>20/03/2018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3A1FE-FB9A-4F74-9480-55F4390E302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floods&amp;source=images&amp;cd=&amp;cad=rja&amp;docid=sgShMSmgQRx6iM&amp;tbnid=EwprYx-RPrxYRM:&amp;ved=0CAUQjRw&amp;url=http://www.bbc.co.uk/news/world-asia-21055978&amp;ei=_gFGUYrhE4Sp0AXAxYCgCQ&amp;bvm=bv.43828540,d.d2k&amp;psig=AFQjCNF7IHRHaCKADioa6Xg-GY8oO9Rrpg&amp;ust=136362892238545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a:t>Think, pair, share</a:t>
            </a:r>
          </a:p>
        </p:txBody>
      </p:sp>
      <p:sp>
        <p:nvSpPr>
          <p:cNvPr id="3" name="Content Placeholder 2"/>
          <p:cNvSpPr>
            <a:spLocks noGrp="1"/>
          </p:cNvSpPr>
          <p:nvPr>
            <p:ph idx="1"/>
          </p:nvPr>
        </p:nvSpPr>
        <p:spPr/>
        <p:txBody>
          <a:bodyPr/>
          <a:lstStyle/>
          <a:p>
            <a:pPr>
              <a:buNone/>
            </a:pPr>
            <a:r>
              <a:rPr lang="en-GB" dirty="0"/>
              <a:t>A: Privation</a:t>
            </a:r>
          </a:p>
          <a:p>
            <a:pPr>
              <a:buNone/>
            </a:pPr>
            <a:r>
              <a:rPr lang="en-GB" dirty="0">
                <a:solidFill>
                  <a:srgbClr val="FF0000"/>
                </a:solidFill>
              </a:rPr>
              <a:t>B: The Fall of Man </a:t>
            </a:r>
          </a:p>
          <a:p>
            <a:pPr>
              <a:buNone/>
            </a:pPr>
            <a:endParaRPr lang="en-GB" dirty="0"/>
          </a:p>
          <a:p>
            <a:pPr>
              <a:buNone/>
            </a:pPr>
            <a:r>
              <a:rPr lang="en-GB" dirty="0"/>
              <a:t>A:Seminally </a:t>
            </a:r>
          </a:p>
          <a:p>
            <a:pPr>
              <a:buNone/>
            </a:pPr>
            <a:r>
              <a:rPr lang="en-GB" dirty="0">
                <a:solidFill>
                  <a:srgbClr val="FF0000"/>
                </a:solidFill>
              </a:rPr>
              <a:t>B: Free will</a:t>
            </a:r>
          </a:p>
          <a:p>
            <a:pPr>
              <a:buNone/>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Think, Pair, Share</a:t>
            </a:r>
          </a:p>
        </p:txBody>
      </p:sp>
      <p:sp>
        <p:nvSpPr>
          <p:cNvPr id="3" name="Content Placeholder 2"/>
          <p:cNvSpPr>
            <a:spLocks noGrp="1"/>
          </p:cNvSpPr>
          <p:nvPr>
            <p:ph idx="1"/>
          </p:nvPr>
        </p:nvSpPr>
        <p:spPr/>
        <p:txBody>
          <a:bodyPr/>
          <a:lstStyle/>
          <a:p>
            <a:pPr marL="0" indent="0" algn="ctr">
              <a:buNone/>
            </a:pPr>
            <a:r>
              <a:rPr lang="en-GB" dirty="0"/>
              <a:t>Where does Irenaeus say Moral and Natural evil come from?</a:t>
            </a:r>
          </a:p>
          <a:p>
            <a:pPr marL="0" indent="0" algn="ctr">
              <a:buNone/>
            </a:pPr>
            <a:endParaRPr lang="en-GB" dirty="0"/>
          </a:p>
          <a:p>
            <a:pPr marL="0" indent="0" algn="ctr">
              <a:buNone/>
            </a:pPr>
            <a:r>
              <a:rPr lang="en-GB" dirty="0">
                <a:solidFill>
                  <a:srgbClr val="FF0000"/>
                </a:solidFill>
              </a:rPr>
              <a:t>Discuss in pairs.</a:t>
            </a:r>
          </a:p>
        </p:txBody>
      </p:sp>
    </p:spTree>
    <p:extLst>
      <p:ext uri="{BB962C8B-B14F-4D97-AF65-F5344CB8AC3E}">
        <p14:creationId xmlns:p14="http://schemas.microsoft.com/office/powerpoint/2010/main" val="268232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John Hick</a:t>
            </a:r>
          </a:p>
        </p:txBody>
      </p:sp>
      <p:sp>
        <p:nvSpPr>
          <p:cNvPr id="5" name="Content Placeholder 4"/>
          <p:cNvSpPr>
            <a:spLocks noGrp="1"/>
          </p:cNvSpPr>
          <p:nvPr>
            <p:ph idx="1"/>
          </p:nvPr>
        </p:nvSpPr>
        <p:spPr/>
        <p:txBody>
          <a:bodyPr/>
          <a:lstStyle/>
          <a:p>
            <a:pPr marL="0" indent="0" algn="ctr">
              <a:buNone/>
            </a:pPr>
            <a:r>
              <a:rPr lang="en-GB" dirty="0"/>
              <a:t>Research 5 facts on what John Hick meant by ‘epistemic distance’.</a:t>
            </a:r>
          </a:p>
          <a:p>
            <a:pPr marL="0" indent="0">
              <a:buNone/>
            </a:pPr>
            <a:r>
              <a:rPr lang="en-GB" dirty="0"/>
              <a:t>1)</a:t>
            </a:r>
          </a:p>
          <a:p>
            <a:pPr marL="0" indent="0">
              <a:buNone/>
            </a:pPr>
            <a:r>
              <a:rPr lang="en-GB" dirty="0"/>
              <a:t>2)</a:t>
            </a:r>
          </a:p>
          <a:p>
            <a:pPr marL="0" indent="0">
              <a:buNone/>
            </a:pPr>
            <a:r>
              <a:rPr lang="en-GB" dirty="0"/>
              <a:t>3)</a:t>
            </a:r>
          </a:p>
          <a:p>
            <a:pPr marL="0" indent="0">
              <a:buNone/>
            </a:pPr>
            <a:r>
              <a:rPr lang="en-GB" dirty="0"/>
              <a:t>4)</a:t>
            </a:r>
          </a:p>
          <a:p>
            <a:pPr marL="0" indent="0">
              <a:buNone/>
            </a:pPr>
            <a:r>
              <a:rPr lang="en-GB" dirty="0"/>
              <a:t>5)</a:t>
            </a:r>
          </a:p>
        </p:txBody>
      </p:sp>
      <p:sp>
        <p:nvSpPr>
          <p:cNvPr id="7" name="Rectangle 6"/>
          <p:cNvSpPr/>
          <p:nvPr/>
        </p:nvSpPr>
        <p:spPr>
          <a:xfrm>
            <a:off x="323528" y="5733256"/>
            <a:ext cx="5256583"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en-GB" dirty="0">
                <a:solidFill>
                  <a:srgbClr val="FF0000"/>
                </a:solidFill>
              </a:rPr>
              <a:t>Stretch yourself: </a:t>
            </a:r>
            <a:r>
              <a:rPr lang="en-GB" dirty="0"/>
              <a:t>Research Peter Vardy’s story of the king and the peasant.</a:t>
            </a:r>
          </a:p>
          <a:p>
            <a:pPr algn="ctr">
              <a:buNone/>
            </a:pPr>
            <a:r>
              <a:rPr lang="en-GB" dirty="0"/>
              <a:t> How does it support Hick?</a:t>
            </a:r>
          </a:p>
        </p:txBody>
      </p:sp>
      <p:sp>
        <p:nvSpPr>
          <p:cNvPr id="2" name="TextBox 1"/>
          <p:cNvSpPr txBox="1"/>
          <p:nvPr/>
        </p:nvSpPr>
        <p:spPr>
          <a:xfrm>
            <a:off x="6516216" y="5445224"/>
            <a:ext cx="237626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solidFill>
                  <a:srgbClr val="FF0000"/>
                </a:solidFill>
              </a:rPr>
              <a:t>Top Philosopher: </a:t>
            </a:r>
            <a:r>
              <a:rPr lang="en-GB" dirty="0"/>
              <a:t>What does John Keats say about ‘soul-making’? </a:t>
            </a:r>
          </a:p>
        </p:txBody>
      </p:sp>
    </p:spTree>
    <p:extLst>
      <p:ext uri="{BB962C8B-B14F-4D97-AF65-F5344CB8AC3E}">
        <p14:creationId xmlns:p14="http://schemas.microsoft.com/office/powerpoint/2010/main" val="106776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t>Epistemic Distance and the Irenaean theodicy</a:t>
            </a:r>
          </a:p>
        </p:txBody>
      </p:sp>
      <p:sp>
        <p:nvSpPr>
          <p:cNvPr id="3" name="Content Placeholder 2"/>
          <p:cNvSpPr>
            <a:spLocks noGrp="1"/>
          </p:cNvSpPr>
          <p:nvPr>
            <p:ph idx="1"/>
          </p:nvPr>
        </p:nvSpPr>
        <p:spPr>
          <a:xfrm>
            <a:off x="457200" y="1600200"/>
            <a:ext cx="8363272" cy="5257800"/>
          </a:xfrm>
        </p:spPr>
        <p:txBody>
          <a:bodyPr>
            <a:normAutofit fontScale="77500" lnSpcReduction="20000"/>
          </a:bodyPr>
          <a:lstStyle/>
          <a:p>
            <a:pPr algn="ctr">
              <a:buNone/>
            </a:pPr>
            <a:r>
              <a:rPr lang="en-GB" dirty="0"/>
              <a:t>John Hick argued that there needed to be room for improvement for development to be possible. This room was called the epistemic distance by Hick. </a:t>
            </a:r>
          </a:p>
          <a:p>
            <a:pPr algn="ctr">
              <a:buNone/>
            </a:pPr>
            <a:endParaRPr lang="en-GB" dirty="0"/>
          </a:p>
          <a:p>
            <a:pPr algn="ctr">
              <a:buNone/>
            </a:pPr>
            <a:r>
              <a:rPr lang="en-GB" dirty="0"/>
              <a:t>'Epistemology' is to do with knowledge. When Hick talks about an 'epistemic distance', he means that God is not 'in our face' (so to speak). If one thinks about how people might act if </a:t>
            </a:r>
            <a:r>
              <a:rPr lang="en-GB"/>
              <a:t>their favourite </a:t>
            </a:r>
            <a:r>
              <a:rPr lang="en-GB" dirty="0"/>
              <a:t>actor or singer was standing next to them (and how they would act differently if they were not), we can begin to get some idea of why Hick believes God needs to 'draw away from us', in order that we might act (spiritually and morally) 'naturally'</a:t>
            </a:r>
          </a:p>
          <a:p>
            <a:pPr algn="ctr">
              <a:buNone/>
            </a:pPr>
            <a:endParaRPr lang="en-GB" dirty="0"/>
          </a:p>
          <a:p>
            <a:pPr algn="ctr">
              <a:buNone/>
            </a:pPr>
            <a:r>
              <a:rPr lang="en-GB" dirty="0"/>
              <a:t>Remember Peter Vardy’s story of the king and the peasant.</a:t>
            </a:r>
          </a:p>
        </p:txBody>
      </p:sp>
    </p:spTree>
    <p:extLst>
      <p:ext uri="{BB962C8B-B14F-4D97-AF65-F5344CB8AC3E}">
        <p14:creationId xmlns:p14="http://schemas.microsoft.com/office/powerpoint/2010/main" val="376039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a:t>Use the article to create a </a:t>
            </a:r>
            <a:r>
              <a:rPr lang="en-GB" dirty="0" err="1"/>
              <a:t>Zig-Zag</a:t>
            </a:r>
            <a:r>
              <a:rPr lang="en-GB" dirty="0"/>
              <a:t> with </a:t>
            </a:r>
            <a:r>
              <a:rPr lang="en-GB" dirty="0">
                <a:solidFill>
                  <a:srgbClr val="FF0000"/>
                </a:solidFill>
              </a:rPr>
              <a:t>for and against </a:t>
            </a:r>
            <a:r>
              <a:rPr lang="en-GB" dirty="0"/>
              <a:t>reasons.</a:t>
            </a:r>
          </a:p>
        </p:txBody>
      </p:sp>
      <p:pic>
        <p:nvPicPr>
          <p:cNvPr id="1027" name="Picture 3"/>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3808" y="3455422"/>
            <a:ext cx="32403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3848" y="3193812"/>
            <a:ext cx="720080" cy="523220"/>
          </a:xfrm>
          <a:prstGeom prst="rect">
            <a:avLst/>
          </a:prstGeom>
          <a:noFill/>
        </p:spPr>
        <p:txBody>
          <a:bodyPr wrap="square" rtlCol="0">
            <a:spAutoFit/>
          </a:bodyPr>
          <a:lstStyle/>
          <a:p>
            <a:r>
              <a:rPr lang="en-GB" sz="2800" b="1" dirty="0"/>
              <a:t>For </a:t>
            </a:r>
          </a:p>
        </p:txBody>
      </p:sp>
      <p:sp>
        <p:nvSpPr>
          <p:cNvPr id="8" name="TextBox 7"/>
          <p:cNvSpPr txBox="1"/>
          <p:nvPr/>
        </p:nvSpPr>
        <p:spPr>
          <a:xfrm>
            <a:off x="5220072" y="3738153"/>
            <a:ext cx="1368152" cy="523220"/>
          </a:xfrm>
          <a:prstGeom prst="rect">
            <a:avLst/>
          </a:prstGeom>
          <a:noFill/>
        </p:spPr>
        <p:txBody>
          <a:bodyPr wrap="square" rtlCol="0">
            <a:spAutoFit/>
          </a:bodyPr>
          <a:lstStyle/>
          <a:p>
            <a:r>
              <a:rPr lang="en-GB" sz="2800" b="1" dirty="0"/>
              <a:t>Against</a:t>
            </a:r>
          </a:p>
        </p:txBody>
      </p:sp>
      <p:sp>
        <p:nvSpPr>
          <p:cNvPr id="9" name="TextBox 8"/>
          <p:cNvSpPr txBox="1"/>
          <p:nvPr/>
        </p:nvSpPr>
        <p:spPr>
          <a:xfrm>
            <a:off x="3059832" y="4149080"/>
            <a:ext cx="720080" cy="523220"/>
          </a:xfrm>
          <a:prstGeom prst="rect">
            <a:avLst/>
          </a:prstGeom>
          <a:noFill/>
        </p:spPr>
        <p:txBody>
          <a:bodyPr wrap="square" rtlCol="0">
            <a:spAutoFit/>
          </a:bodyPr>
          <a:lstStyle/>
          <a:p>
            <a:r>
              <a:rPr lang="en-GB" sz="2800" b="1" dirty="0"/>
              <a:t>For </a:t>
            </a:r>
          </a:p>
        </p:txBody>
      </p:sp>
      <p:sp>
        <p:nvSpPr>
          <p:cNvPr id="11" name="TextBox 10"/>
          <p:cNvSpPr txBox="1"/>
          <p:nvPr/>
        </p:nvSpPr>
        <p:spPr>
          <a:xfrm>
            <a:off x="5400092" y="4661764"/>
            <a:ext cx="1368152" cy="523220"/>
          </a:xfrm>
          <a:prstGeom prst="rect">
            <a:avLst/>
          </a:prstGeom>
          <a:noFill/>
        </p:spPr>
        <p:txBody>
          <a:bodyPr wrap="square" rtlCol="0">
            <a:spAutoFit/>
          </a:bodyPr>
          <a:lstStyle/>
          <a:p>
            <a:r>
              <a:rPr lang="en-GB" sz="2800" b="1" dirty="0"/>
              <a:t>Against</a:t>
            </a:r>
          </a:p>
        </p:txBody>
      </p:sp>
      <p:sp>
        <p:nvSpPr>
          <p:cNvPr id="5" name="TextBox 4"/>
          <p:cNvSpPr txBox="1"/>
          <p:nvPr/>
        </p:nvSpPr>
        <p:spPr>
          <a:xfrm>
            <a:off x="179512" y="4139817"/>
            <a:ext cx="2664296"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b="1" dirty="0">
                <a:solidFill>
                  <a:srgbClr val="FF0000"/>
                </a:solidFill>
              </a:rPr>
              <a:t>Stretch yourself:</a:t>
            </a:r>
          </a:p>
          <a:p>
            <a:r>
              <a:rPr lang="en-GB" sz="2000" b="1" dirty="0">
                <a:solidFill>
                  <a:schemeClr val="tx1"/>
                </a:solidFill>
              </a:rPr>
              <a:t>Add your own personal opinion and give reasons.</a:t>
            </a:r>
          </a:p>
          <a:p>
            <a:endParaRPr lang="en-GB" sz="2000" b="1" dirty="0">
              <a:solidFill>
                <a:srgbClr val="FF0000"/>
              </a:solidFill>
            </a:endParaRPr>
          </a:p>
        </p:txBody>
      </p:sp>
      <p:sp>
        <p:nvSpPr>
          <p:cNvPr id="1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GB" dirty="0"/>
            </a:br>
            <a:r>
              <a:rPr lang="en-GB" dirty="0"/>
              <a:t>‘Soul making is not an acceptable explanation for suffering.’ Discuss</a:t>
            </a:r>
            <a:br>
              <a:rPr lang="en-GB" dirty="0"/>
            </a:br>
            <a:endParaRPr lang="en-GB" dirty="0"/>
          </a:p>
        </p:txBody>
      </p:sp>
    </p:spTree>
    <p:extLst>
      <p:ext uri="{BB962C8B-B14F-4D97-AF65-F5344CB8AC3E}">
        <p14:creationId xmlns:p14="http://schemas.microsoft.com/office/powerpoint/2010/main" val="262242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a:t>What would Irenaeus have said the purpose of the terrible floods in 2007?</a:t>
            </a:r>
          </a:p>
        </p:txBody>
      </p:sp>
      <p:sp>
        <p:nvSpPr>
          <p:cNvPr id="4" name="Content Placeholder 3"/>
          <p:cNvSpPr>
            <a:spLocks noGrp="1"/>
          </p:cNvSpPr>
          <p:nvPr>
            <p:ph sz="half" idx="2"/>
          </p:nvPr>
        </p:nvSpPr>
        <p:spPr>
          <a:xfrm>
            <a:off x="4889586" y="1700808"/>
            <a:ext cx="4038600" cy="4525963"/>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GB" dirty="0">
                <a:solidFill>
                  <a:srgbClr val="FF0000"/>
                </a:solidFill>
              </a:rPr>
              <a:t>In your own words:</a:t>
            </a:r>
          </a:p>
          <a:p>
            <a:pPr marL="0" indent="0" algn="ctr">
              <a:buNone/>
            </a:pPr>
            <a:endParaRPr lang="en-GB" dirty="0">
              <a:solidFill>
                <a:srgbClr val="FF0000"/>
              </a:solidFill>
            </a:endParaRPr>
          </a:p>
          <a:p>
            <a:pPr marL="0" indent="0" algn="ctr">
              <a:buNone/>
            </a:pPr>
            <a:r>
              <a:rPr lang="en-GB" dirty="0"/>
              <a:t>Write a paragraph explaining </a:t>
            </a:r>
            <a:r>
              <a:rPr lang="en-GB" dirty="0" err="1"/>
              <a:t>Irenaeus</a:t>
            </a:r>
            <a:r>
              <a:rPr lang="en-GB" dirty="0"/>
              <a:t>’ response.</a:t>
            </a:r>
          </a:p>
          <a:p>
            <a:pPr marL="0" indent="0" algn="ctr">
              <a:buNone/>
            </a:pPr>
            <a:endParaRPr lang="en-GB" dirty="0"/>
          </a:p>
          <a:p>
            <a:pPr marL="0" indent="0" algn="ctr">
              <a:buNone/>
            </a:pPr>
            <a:r>
              <a:rPr lang="en-GB" dirty="0"/>
              <a:t>You may want to write in in a interview style.</a:t>
            </a:r>
          </a:p>
          <a:p>
            <a:pPr marL="0" indent="0" algn="ctr">
              <a:buNone/>
            </a:pPr>
            <a:endParaRPr lang="en-GB" b="1" dirty="0">
              <a:solidFill>
                <a:srgbClr val="FF0000"/>
              </a:solidFill>
            </a:endParaRPr>
          </a:p>
        </p:txBody>
      </p:sp>
      <p:pic>
        <p:nvPicPr>
          <p:cNvPr id="7170" name="Picture 2" descr="http://news.bbcimg.co.uk/media/images/65338000/jpg/_65338806_016949424.jpg">
            <a:hlinkClick r:id="rId2"/>
          </p:cNvPr>
          <p:cNvPicPr>
            <a:picLocks noChangeAspect="1" noChangeArrowheads="1"/>
          </p:cNvPicPr>
          <p:nvPr/>
        </p:nvPicPr>
        <p:blipFill>
          <a:blip r:embed="rId3" cstate="print"/>
          <a:srcRect/>
          <a:stretch>
            <a:fillRect/>
          </a:stretch>
        </p:blipFill>
        <p:spPr bwMode="auto">
          <a:xfrm>
            <a:off x="251520" y="2060848"/>
            <a:ext cx="4320480" cy="3456384"/>
          </a:xfrm>
          <a:prstGeom prst="rect">
            <a:avLst/>
          </a:prstGeom>
          <a:noFill/>
        </p:spPr>
      </p:pic>
    </p:spTree>
    <p:extLst>
      <p:ext uri="{BB962C8B-B14F-4D97-AF65-F5344CB8AC3E}">
        <p14:creationId xmlns:p14="http://schemas.microsoft.com/office/powerpoint/2010/main" val="419627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Irenaeus’ theodicy</a:t>
            </a:r>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Learning Outcomes</a:t>
            </a:r>
          </a:p>
        </p:txBody>
      </p:sp>
      <p:sp>
        <p:nvSpPr>
          <p:cNvPr id="3" name="Content Placeholder 2"/>
          <p:cNvSpPr>
            <a:spLocks noGrp="1"/>
          </p:cNvSpPr>
          <p:nvPr>
            <p:ph idx="1"/>
          </p:nvPr>
        </p:nvSpPr>
        <p:spPr/>
        <p:txBody>
          <a:bodyPr/>
          <a:lstStyle/>
          <a:p>
            <a:r>
              <a:rPr lang="en-GB" dirty="0"/>
              <a:t>To be able to explain Irenaeus’ Theodicy.</a:t>
            </a:r>
          </a:p>
          <a:p>
            <a:r>
              <a:rPr lang="en-GB" dirty="0"/>
              <a:t>To be able to evaluate Irenaeus’ Theodicy.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333375"/>
            <a:ext cx="6156325" cy="5759450"/>
          </a:xfrm>
        </p:spPr>
        <p:txBody>
          <a:bodyPr/>
          <a:lstStyle/>
          <a:p>
            <a:pPr eaLnBrk="1" hangingPunct="1">
              <a:lnSpc>
                <a:spcPct val="90000"/>
              </a:lnSpc>
              <a:buFontTx/>
              <a:buNone/>
              <a:defRPr/>
            </a:pPr>
            <a:r>
              <a:rPr lang="en-GB" sz="4000" b="1" dirty="0">
                <a:effectLst>
                  <a:outerShdw blurRad="38100" dist="38100" dir="2700000" algn="tl">
                    <a:srgbClr val="C0C0C0"/>
                  </a:outerShdw>
                </a:effectLst>
                <a:latin typeface="Calibri" pitchFamily="34" charset="0"/>
                <a:cs typeface="Calibri" pitchFamily="34" charset="0"/>
              </a:rPr>
              <a:t>Irenaeus</a:t>
            </a:r>
            <a:r>
              <a:rPr lang="en-GB" dirty="0">
                <a:latin typeface="Calibri" pitchFamily="34" charset="0"/>
                <a:cs typeface="Calibri" pitchFamily="34" charset="0"/>
              </a:rPr>
              <a:t> also suggested that evil could be traced back to </a:t>
            </a:r>
            <a:r>
              <a:rPr lang="en-GB" sz="3600" dirty="0">
                <a:latin typeface="Calibri" pitchFamily="34" charset="0"/>
                <a:cs typeface="Calibri" pitchFamily="34" charset="0"/>
              </a:rPr>
              <a:t>human </a:t>
            </a:r>
            <a:r>
              <a:rPr lang="en-GB" sz="3600" b="1" dirty="0">
                <a:latin typeface="Calibri" pitchFamily="34" charset="0"/>
                <a:cs typeface="Calibri" pitchFamily="34" charset="0"/>
              </a:rPr>
              <a:t>Free Will</a:t>
            </a:r>
            <a:r>
              <a:rPr lang="en-GB" dirty="0">
                <a:latin typeface="Calibri" pitchFamily="34" charset="0"/>
                <a:cs typeface="Calibri" pitchFamily="34" charset="0"/>
              </a:rPr>
              <a:t>. However, he differed from Augustine by saying that </a:t>
            </a:r>
            <a:r>
              <a:rPr lang="en-GB" dirty="0">
                <a:solidFill>
                  <a:srgbClr val="CC3300"/>
                </a:solidFill>
                <a:latin typeface="Calibri" pitchFamily="34" charset="0"/>
                <a:cs typeface="Calibri" pitchFamily="34" charset="0"/>
              </a:rPr>
              <a:t>God did not make a perfect world</a:t>
            </a:r>
            <a:r>
              <a:rPr lang="en-GB" dirty="0">
                <a:latin typeface="Calibri" pitchFamily="34" charset="0"/>
                <a:cs typeface="Calibri" pitchFamily="34" charset="0"/>
              </a:rPr>
              <a:t> and that evil has a valuable part to play in God’s plan for humanity.</a:t>
            </a:r>
          </a:p>
        </p:txBody>
      </p:sp>
      <p:pic>
        <p:nvPicPr>
          <p:cNvPr id="14339" name="Picture 7" descr="irenaeus-1"/>
          <p:cNvPicPr>
            <a:picLocks noChangeAspect="1" noChangeArrowheads="1"/>
          </p:cNvPicPr>
          <p:nvPr/>
        </p:nvPicPr>
        <p:blipFill>
          <a:blip r:embed="rId2" cstate="print"/>
          <a:srcRect/>
          <a:stretch>
            <a:fillRect/>
          </a:stretch>
        </p:blipFill>
        <p:spPr bwMode="auto">
          <a:xfrm>
            <a:off x="6443663" y="404813"/>
            <a:ext cx="2333625" cy="3095625"/>
          </a:xfrm>
          <a:prstGeom prst="rect">
            <a:avLst/>
          </a:prstGeom>
          <a:noFill/>
          <a:ln w="9525">
            <a:noFill/>
            <a:miter lim="800000"/>
            <a:headEnd/>
            <a:tailEnd/>
          </a:ln>
        </p:spPr>
      </p:pic>
      <p:pic>
        <p:nvPicPr>
          <p:cNvPr id="14340" name="Picture 10" descr="Clock"/>
          <p:cNvPicPr>
            <a:picLocks noChangeAspect="1" noChangeArrowheads="1"/>
          </p:cNvPicPr>
          <p:nvPr/>
        </p:nvPicPr>
        <p:blipFill>
          <a:blip r:embed="rId3" cstate="print"/>
          <a:srcRect/>
          <a:stretch>
            <a:fillRect/>
          </a:stretch>
        </p:blipFill>
        <p:spPr bwMode="auto">
          <a:xfrm>
            <a:off x="827088" y="4149725"/>
            <a:ext cx="2087562" cy="2087563"/>
          </a:xfrm>
          <a:prstGeom prst="rect">
            <a:avLst/>
          </a:prstGeom>
          <a:noFill/>
          <a:ln w="9525">
            <a:noFill/>
            <a:miter lim="800000"/>
            <a:headEnd/>
            <a:tailEnd/>
          </a:ln>
        </p:spPr>
      </p:pic>
      <p:sp>
        <p:nvSpPr>
          <p:cNvPr id="14341" name="Text Box 12"/>
          <p:cNvSpPr txBox="1">
            <a:spLocks noChangeArrowheads="1"/>
          </p:cNvSpPr>
          <p:nvPr/>
        </p:nvSpPr>
        <p:spPr bwMode="auto">
          <a:xfrm>
            <a:off x="3743325" y="4149725"/>
            <a:ext cx="5400675" cy="2893100"/>
          </a:xfrm>
          <a:prstGeom prst="rect">
            <a:avLst/>
          </a:prstGeom>
          <a:noFill/>
          <a:ln w="9525">
            <a:noFill/>
            <a:miter lim="800000"/>
            <a:headEnd/>
            <a:tailEnd/>
          </a:ln>
        </p:spPr>
        <p:txBody>
          <a:bodyPr>
            <a:spAutoFit/>
          </a:bodyPr>
          <a:lstStyle/>
          <a:p>
            <a:pPr algn="ctr"/>
            <a:r>
              <a:rPr lang="en-GB" sz="2800" dirty="0">
                <a:solidFill>
                  <a:srgbClr val="000000"/>
                </a:solidFill>
                <a:latin typeface="Calibri" pitchFamily="34" charset="0"/>
                <a:cs typeface="Calibri" pitchFamily="34" charset="0"/>
              </a:rPr>
              <a:t>He thought that God created humans </a:t>
            </a:r>
            <a:r>
              <a:rPr lang="en-GB" sz="2800" dirty="0">
                <a:solidFill>
                  <a:srgbClr val="FF0000"/>
                </a:solidFill>
                <a:latin typeface="Calibri" pitchFamily="34" charset="0"/>
                <a:cs typeface="Calibri" pitchFamily="34" charset="0"/>
              </a:rPr>
              <a:t>imperfectly</a:t>
            </a:r>
            <a:r>
              <a:rPr lang="en-GB" sz="2800" dirty="0">
                <a:solidFill>
                  <a:srgbClr val="000000"/>
                </a:solidFill>
                <a:latin typeface="Calibri" pitchFamily="34" charset="0"/>
                <a:cs typeface="Calibri" pitchFamily="34" charset="0"/>
              </a:rPr>
              <a:t> in </a:t>
            </a:r>
            <a:r>
              <a:rPr lang="en-GB" sz="2800" dirty="0">
                <a:solidFill>
                  <a:srgbClr val="FF0000"/>
                </a:solidFill>
                <a:latin typeface="Calibri" pitchFamily="34" charset="0"/>
                <a:cs typeface="Calibri" pitchFamily="34" charset="0"/>
              </a:rPr>
              <a:t>the likeness of </a:t>
            </a:r>
            <a:r>
              <a:rPr lang="en-GB" sz="2800">
                <a:solidFill>
                  <a:srgbClr val="FF0000"/>
                </a:solidFill>
                <a:latin typeface="Calibri" pitchFamily="34" charset="0"/>
                <a:cs typeface="Calibri" pitchFamily="34" charset="0"/>
              </a:rPr>
              <a:t>God</a:t>
            </a:r>
            <a:r>
              <a:rPr lang="en-GB" sz="2800">
                <a:solidFill>
                  <a:srgbClr val="000000"/>
                </a:solidFill>
                <a:latin typeface="Calibri" pitchFamily="34" charset="0"/>
                <a:cs typeface="Calibri" pitchFamily="34" charset="0"/>
              </a:rPr>
              <a:t> in order </a:t>
            </a:r>
            <a:r>
              <a:rPr lang="en-GB" sz="2800" dirty="0">
                <a:solidFill>
                  <a:srgbClr val="000000"/>
                </a:solidFill>
                <a:latin typeface="Calibri" pitchFamily="34" charset="0"/>
                <a:cs typeface="Calibri" pitchFamily="34" charset="0"/>
              </a:rPr>
              <a:t>that they could develop into </a:t>
            </a:r>
            <a:r>
              <a:rPr lang="en-GB" sz="2800" dirty="0">
                <a:solidFill>
                  <a:srgbClr val="CC3300"/>
                </a:solidFill>
                <a:latin typeface="Calibri" pitchFamily="34" charset="0"/>
                <a:cs typeface="Calibri" pitchFamily="34" charset="0"/>
              </a:rPr>
              <a:t>perfection </a:t>
            </a:r>
            <a:r>
              <a:rPr lang="en-GB" sz="2800" dirty="0">
                <a:solidFill>
                  <a:srgbClr val="000000"/>
                </a:solidFill>
                <a:latin typeface="Calibri" pitchFamily="34" charset="0"/>
                <a:cs typeface="Calibri" pitchFamily="34" charset="0"/>
              </a:rPr>
              <a:t> over time….</a:t>
            </a:r>
          </a:p>
          <a:p>
            <a:pPr algn="ctr">
              <a:spcBef>
                <a:spcPct val="50000"/>
              </a:spcBef>
            </a:pPr>
            <a:endParaRPr lang="en-GB" sz="2800" dirty="0">
              <a:solidFill>
                <a:srgbClr val="000000"/>
              </a:solidFill>
            </a:endParaRPr>
          </a:p>
        </p:txBody>
      </p:sp>
    </p:spTree>
    <p:extLst>
      <p:ext uri="{BB962C8B-B14F-4D97-AF65-F5344CB8AC3E}">
        <p14:creationId xmlns:p14="http://schemas.microsoft.com/office/powerpoint/2010/main" val="309936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4585" y="125413"/>
            <a:ext cx="7242048" cy="1143000"/>
          </a:xfrm>
        </p:spPr>
        <p:txBody>
          <a:bodyPr/>
          <a:lstStyle/>
          <a:p>
            <a:r>
              <a:rPr lang="en-GB" dirty="0"/>
              <a:t>Policeman analogy</a:t>
            </a:r>
          </a:p>
        </p:txBody>
      </p:sp>
      <p:pic>
        <p:nvPicPr>
          <p:cNvPr id="14341" name="Picture 5" descr="4205-Motorcycle-Policeman-Filling-Out-A-Traffic-CitationTicket-Form-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73238"/>
            <a:ext cx="1944687" cy="1703387"/>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mitsubishi-i-miev-electric-car-rr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700213"/>
            <a:ext cx="2439987" cy="167957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MCj043253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2060575"/>
            <a:ext cx="701675" cy="70167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MCj043253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2205038"/>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41_05_69---50-mph-Speed-Limit-Sign_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1628775"/>
            <a:ext cx="1568450" cy="1944688"/>
          </a:xfrm>
          <a:prstGeom prst="rect">
            <a:avLst/>
          </a:prstGeom>
          <a:noFill/>
          <a:extLst>
            <a:ext uri="{909E8E84-426E-40DD-AFC4-6F175D3DCCD1}">
              <a14:hiddenFill xmlns:a14="http://schemas.microsoft.com/office/drawing/2010/main">
                <a:solidFill>
                  <a:srgbClr val="FFFFFF"/>
                </a:solidFill>
              </a14:hiddenFill>
            </a:ext>
          </a:extLst>
        </p:spPr>
      </p:pic>
      <p:sp>
        <p:nvSpPr>
          <p:cNvPr id="14350" name="Text Box 14"/>
          <p:cNvSpPr txBox="1">
            <a:spLocks noChangeArrowheads="1"/>
          </p:cNvSpPr>
          <p:nvPr/>
        </p:nvSpPr>
        <p:spPr bwMode="auto">
          <a:xfrm>
            <a:off x="3924300" y="37893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0000"/>
                </a:solidFill>
              </a:rPr>
              <a:t>Versus</a:t>
            </a:r>
          </a:p>
        </p:txBody>
      </p:sp>
      <p:sp>
        <p:nvSpPr>
          <p:cNvPr id="14351" name="Text Box 15"/>
          <p:cNvSpPr txBox="1">
            <a:spLocks noChangeArrowheads="1"/>
          </p:cNvSpPr>
          <p:nvPr/>
        </p:nvSpPr>
        <p:spPr bwMode="auto">
          <a:xfrm>
            <a:off x="179388" y="1268413"/>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0000"/>
                </a:solidFill>
              </a:rPr>
              <a:t>No choice/freedom</a:t>
            </a:r>
          </a:p>
        </p:txBody>
      </p:sp>
      <p:sp>
        <p:nvSpPr>
          <p:cNvPr id="14352" name="Text Box 16"/>
          <p:cNvSpPr txBox="1">
            <a:spLocks noChangeArrowheads="1"/>
          </p:cNvSpPr>
          <p:nvPr/>
        </p:nvSpPr>
        <p:spPr bwMode="auto">
          <a:xfrm>
            <a:off x="395288" y="4149725"/>
            <a:ext cx="3024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0000"/>
                </a:solidFill>
              </a:rPr>
              <a:t>Morality and free choice</a:t>
            </a:r>
          </a:p>
        </p:txBody>
      </p:sp>
      <p:pic>
        <p:nvPicPr>
          <p:cNvPr id="14353" name="Picture 17" descr="mitsubishi-i-miev-electric-car-rr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652963"/>
            <a:ext cx="2439987" cy="1679575"/>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MCj043253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5157788"/>
            <a:ext cx="701675" cy="701675"/>
          </a:xfrm>
          <a:prstGeom prst="rect">
            <a:avLst/>
          </a:prstGeom>
          <a:noFill/>
          <a:extLst>
            <a:ext uri="{909E8E84-426E-40DD-AFC4-6F175D3DCCD1}">
              <a14:hiddenFill xmlns:a14="http://schemas.microsoft.com/office/drawing/2010/main">
                <a:solidFill>
                  <a:srgbClr val="FFFFFF"/>
                </a:solidFill>
              </a14:hiddenFill>
            </a:ext>
          </a:extLst>
        </p:spPr>
      </p:pic>
      <p:pic>
        <p:nvPicPr>
          <p:cNvPr id="14355" name="Picture 19" descr="41_05_69---50-mph-Speed-Limit-Sign_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275" y="4508500"/>
            <a:ext cx="1568450" cy="19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72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Think, Pair, Share</a:t>
            </a:r>
          </a:p>
        </p:txBody>
      </p:sp>
      <p:sp>
        <p:nvSpPr>
          <p:cNvPr id="3" name="Content Placeholder 2"/>
          <p:cNvSpPr>
            <a:spLocks noGrp="1"/>
          </p:cNvSpPr>
          <p:nvPr>
            <p:ph idx="1"/>
          </p:nvPr>
        </p:nvSpPr>
        <p:spPr/>
        <p:txBody>
          <a:bodyPr/>
          <a:lstStyle/>
          <a:p>
            <a:pPr marL="0" indent="0" algn="ctr">
              <a:buNone/>
            </a:pPr>
            <a:r>
              <a:rPr lang="en-GB" dirty="0"/>
              <a:t>Why is Irenaeus’ Theodicy often referred to as the Soul-Making theodicy?</a:t>
            </a:r>
          </a:p>
          <a:p>
            <a:pPr marL="0" indent="0" algn="ctr">
              <a:buNone/>
            </a:pPr>
            <a:endParaRPr lang="en-GB" dirty="0"/>
          </a:p>
          <a:p>
            <a:pPr marL="0" indent="0" algn="ctr">
              <a:buNone/>
            </a:pPr>
            <a:r>
              <a:rPr lang="en-GB" dirty="0"/>
              <a:t>Discuss in pairs. </a:t>
            </a:r>
          </a:p>
        </p:txBody>
      </p:sp>
    </p:spTree>
    <p:extLst>
      <p:ext uri="{BB962C8B-B14F-4D97-AF65-F5344CB8AC3E}">
        <p14:creationId xmlns:p14="http://schemas.microsoft.com/office/powerpoint/2010/main" val="257309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cstate="print"/>
          <a:srcRect/>
          <a:stretch>
            <a:fillRect/>
          </a:stretch>
        </p:blipFill>
        <p:spPr>
          <a:xfrm>
            <a:off x="2267744" y="251521"/>
            <a:ext cx="6624736" cy="6624735"/>
          </a:xfrm>
          <a:noFill/>
        </p:spPr>
      </p:pic>
      <p:sp>
        <p:nvSpPr>
          <p:cNvPr id="5" name="Oval 4"/>
          <p:cNvSpPr/>
          <p:nvPr/>
        </p:nvSpPr>
        <p:spPr>
          <a:xfrm rot="17457125">
            <a:off x="1857356" y="-642966"/>
            <a:ext cx="7643866" cy="8143956"/>
          </a:xfrm>
          <a:prstGeom prst="ellipse">
            <a:avLst/>
          </a:prstGeom>
          <a:noFill/>
          <a:effectLst>
            <a:glow rad="139700">
              <a:schemeClr val="accent2">
                <a:satMod val="175000"/>
                <a:alpha val="40000"/>
              </a:schemeClr>
            </a:glow>
          </a:effectLst>
        </p:spPr>
        <p:txBody>
          <a:bodyPr spcFirstLastPara="1" wrap="none">
            <a:prstTxWarp prst="textCircle">
              <a:avLst>
                <a:gd name="adj" fmla="val 11124266"/>
              </a:avLst>
            </a:prstTxWarp>
            <a:spAutoFit/>
          </a:bodyPr>
          <a:lstStyle/>
          <a:p>
            <a:pPr algn="ctr" fontAlgn="base">
              <a:spcBef>
                <a:spcPct val="0"/>
              </a:spcBef>
              <a:spcAft>
                <a:spcPct val="0"/>
              </a:spcAft>
              <a:defRPr/>
            </a:pP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The world is a place of SOUL MAKING</a:t>
            </a:r>
          </a:p>
        </p:txBody>
      </p:sp>
      <p:sp>
        <p:nvSpPr>
          <p:cNvPr id="6" name="Sun 5"/>
          <p:cNvSpPr/>
          <p:nvPr/>
        </p:nvSpPr>
        <p:spPr>
          <a:xfrm>
            <a:off x="785813" y="357188"/>
            <a:ext cx="928687" cy="928687"/>
          </a:xfrm>
          <a:prstGeom prst="sun">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 name="Sun 6"/>
          <p:cNvSpPr/>
          <p:nvPr/>
        </p:nvSpPr>
        <p:spPr>
          <a:xfrm>
            <a:off x="785813" y="2643188"/>
            <a:ext cx="928687" cy="928687"/>
          </a:xfrm>
          <a:prstGeom prst="sun">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Sun 7"/>
          <p:cNvSpPr/>
          <p:nvPr/>
        </p:nvSpPr>
        <p:spPr>
          <a:xfrm>
            <a:off x="785813" y="5072063"/>
            <a:ext cx="928687" cy="928687"/>
          </a:xfrm>
          <a:prstGeom prst="sun">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21511" name="TextBox 8"/>
          <p:cNvSpPr txBox="1">
            <a:spLocks noChangeArrowheads="1"/>
          </p:cNvSpPr>
          <p:nvPr/>
        </p:nvSpPr>
        <p:spPr bwMode="auto">
          <a:xfrm>
            <a:off x="784860" y="6358587"/>
            <a:ext cx="8358187" cy="369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base">
              <a:spcBef>
                <a:spcPct val="0"/>
              </a:spcBef>
              <a:spcAft>
                <a:spcPct val="0"/>
              </a:spcAft>
            </a:pPr>
            <a:r>
              <a:rPr lang="en-GB" b="1" dirty="0">
                <a:latin typeface="Calibri" pitchFamily="34" charset="0"/>
                <a:cs typeface="Calibri" pitchFamily="34" charset="0"/>
              </a:rPr>
              <a:t>Humans have to strive to meet challenges in order to gain PERFECTION</a:t>
            </a:r>
          </a:p>
        </p:txBody>
      </p:sp>
    </p:spTree>
    <p:extLst>
      <p:ext uri="{BB962C8B-B14F-4D97-AF65-F5344CB8AC3E}">
        <p14:creationId xmlns:p14="http://schemas.microsoft.com/office/powerpoint/2010/main" val="355011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Evil is necessary</a:t>
            </a:r>
          </a:p>
        </p:txBody>
      </p:sp>
      <p:sp>
        <p:nvSpPr>
          <p:cNvPr id="3" name="Content Placeholder 2"/>
          <p:cNvSpPr>
            <a:spLocks noGrp="1"/>
          </p:cNvSpPr>
          <p:nvPr>
            <p:ph idx="1"/>
          </p:nvPr>
        </p:nvSpPr>
        <p:spPr>
          <a:xfrm>
            <a:off x="457200" y="1600200"/>
            <a:ext cx="8363272" cy="5257800"/>
          </a:xfrm>
        </p:spPr>
        <p:txBody>
          <a:bodyPr>
            <a:normAutofit fontScale="92500" lnSpcReduction="20000"/>
          </a:bodyPr>
          <a:lstStyle/>
          <a:p>
            <a:pPr algn="ctr">
              <a:buNone/>
            </a:pPr>
            <a:r>
              <a:rPr lang="en-GB" dirty="0"/>
              <a:t>The modern philosopher, John Hick developed Irenaeus’ arguments further, explaining that evil and suffering were necessary for human development because qualities such as Kindness and compassion can grow out of suffering.</a:t>
            </a:r>
          </a:p>
          <a:p>
            <a:pPr algn="ctr">
              <a:buNone/>
            </a:pPr>
            <a:endParaRPr lang="en-GB" dirty="0"/>
          </a:p>
          <a:p>
            <a:pPr algn="ctr">
              <a:buNone/>
            </a:pPr>
            <a:r>
              <a:rPr lang="en-GB" dirty="0"/>
              <a:t>He believes that soul-making may continue in the next world and natural evil such as earthquakes and famine are God-given opportunities for people to develop.</a:t>
            </a:r>
          </a:p>
          <a:p>
            <a:pPr algn="ctr">
              <a:buNone/>
            </a:pPr>
            <a:endParaRPr lang="en-GB" dirty="0"/>
          </a:p>
          <a:p>
            <a:pPr algn="ctr">
              <a:buNone/>
            </a:pPr>
            <a:r>
              <a:rPr lang="en-GB" dirty="0">
                <a:solidFill>
                  <a:srgbClr val="FF0000"/>
                </a:solidFill>
              </a:rPr>
              <a:t>Irenaeus was convinced everyone would develop enough to go to heaven.</a:t>
            </a:r>
          </a:p>
          <a:p>
            <a:pPr algn="ctr">
              <a:buNone/>
            </a:pPr>
            <a:endParaRPr lang="en-GB" dirty="0"/>
          </a:p>
          <a:p>
            <a:pPr algn="ct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Irenaeus’ Theodicy </a:t>
            </a:r>
          </a:p>
        </p:txBody>
      </p:sp>
      <p:sp>
        <p:nvSpPr>
          <p:cNvPr id="3" name="Content Placeholder 2"/>
          <p:cNvSpPr>
            <a:spLocks noGrp="1"/>
          </p:cNvSpPr>
          <p:nvPr>
            <p:ph idx="1"/>
          </p:nvPr>
        </p:nvSpPr>
        <p:spPr/>
        <p:txBody>
          <a:bodyPr/>
          <a:lstStyle/>
          <a:p>
            <a:pPr algn="ctr">
              <a:buNone/>
            </a:pPr>
            <a:r>
              <a:rPr lang="en-GB" dirty="0"/>
              <a:t>Draw a flow diagram showing how the Irenaeus’ Theodicy works or describes it.</a:t>
            </a:r>
          </a:p>
          <a:p>
            <a:pPr>
              <a:buNone/>
            </a:pPr>
            <a:endParaRPr lang="en-GB" dirty="0"/>
          </a:p>
          <a:p>
            <a:pPr>
              <a:buNone/>
            </a:pPr>
            <a:r>
              <a:rPr lang="en-GB" dirty="0">
                <a:solidFill>
                  <a:srgbClr val="FF0000"/>
                </a:solidFill>
              </a:rPr>
              <a:t>Include key terms: </a:t>
            </a:r>
          </a:p>
          <a:p>
            <a:pPr>
              <a:buNone/>
            </a:pPr>
            <a:r>
              <a:rPr lang="en-GB" dirty="0"/>
              <a:t>Imperfect, likeness of God, soul making. </a:t>
            </a:r>
          </a:p>
        </p:txBody>
      </p:sp>
      <p:sp>
        <p:nvSpPr>
          <p:cNvPr id="4" name="TextBox 3"/>
          <p:cNvSpPr txBox="1"/>
          <p:nvPr/>
        </p:nvSpPr>
        <p:spPr>
          <a:xfrm>
            <a:off x="6733104" y="5417090"/>
            <a:ext cx="19802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a:solidFill>
                  <a:srgbClr val="FF0000"/>
                </a:solidFill>
              </a:rPr>
              <a:t>Stretch yourself task:</a:t>
            </a:r>
          </a:p>
          <a:p>
            <a:r>
              <a:rPr lang="en-GB" dirty="0">
                <a:solidFill>
                  <a:schemeClr val="tx1"/>
                </a:solidFill>
              </a:rPr>
              <a:t>Research Process Theology.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564</Words>
  <Application>Microsoft Office PowerPoint</Application>
  <PresentationFormat>On-screen Show (4:3)</PresentationFormat>
  <Paragraphs>70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Think, pair, share</vt:lpstr>
      <vt:lpstr>Irenaeus’ theodicy</vt:lpstr>
      <vt:lpstr>Learning Outcomes</vt:lpstr>
      <vt:lpstr>PowerPoint Presentation</vt:lpstr>
      <vt:lpstr>Policeman analogy</vt:lpstr>
      <vt:lpstr>Think, Pair, Share</vt:lpstr>
      <vt:lpstr>PowerPoint Presentation</vt:lpstr>
      <vt:lpstr>Evil is necessary</vt:lpstr>
      <vt:lpstr>Irenaeus’ Theodicy </vt:lpstr>
      <vt:lpstr>Think, Pair, Share</vt:lpstr>
      <vt:lpstr>John Hick</vt:lpstr>
      <vt:lpstr>Epistemic Distance and the Irenaean theodicy</vt:lpstr>
      <vt:lpstr> ‘Soul making is not an acceptable explanation for suffering.’ Discuss </vt:lpstr>
      <vt:lpstr>What would Irenaeus have said the purpose of the terrible floods in 2007?</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Irenaeus’ theodicy</dc:title>
  <dc:creator>Nicole</dc:creator>
  <cp:lastModifiedBy>NVeitch</cp:lastModifiedBy>
  <cp:revision>15</cp:revision>
  <dcterms:created xsi:type="dcterms:W3CDTF">2013-03-17T17:14:34Z</dcterms:created>
  <dcterms:modified xsi:type="dcterms:W3CDTF">2018-03-20T11:53:43Z</dcterms:modified>
</cp:coreProperties>
</file>