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0" r:id="rId4"/>
    <p:sldId id="257" r:id="rId5"/>
    <p:sldId id="258" r:id="rId6"/>
    <p:sldId id="262" r:id="rId7"/>
    <p:sldId id="267" r:id="rId8"/>
    <p:sldId id="261"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2164EAC-FF30-464C-AD20-A16A3715FB0B}" type="datetimeFigureOut">
              <a:rPr lang="en-GB" smtClean="0"/>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50DE6-444A-458A-9520-51279837FF85}" type="slidenum">
              <a:rPr lang="en-GB" smtClean="0"/>
              <a:t>‹#›</a:t>
            </a:fld>
            <a:endParaRPr lang="en-GB"/>
          </a:p>
        </p:txBody>
      </p:sp>
    </p:spTree>
    <p:extLst>
      <p:ext uri="{BB962C8B-B14F-4D97-AF65-F5344CB8AC3E}">
        <p14:creationId xmlns:p14="http://schemas.microsoft.com/office/powerpoint/2010/main" val="68273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164EAC-FF30-464C-AD20-A16A3715FB0B}" type="datetimeFigureOut">
              <a:rPr lang="en-GB" smtClean="0"/>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50DE6-444A-458A-9520-51279837FF85}" type="slidenum">
              <a:rPr lang="en-GB" smtClean="0"/>
              <a:t>‹#›</a:t>
            </a:fld>
            <a:endParaRPr lang="en-GB"/>
          </a:p>
        </p:txBody>
      </p:sp>
    </p:spTree>
    <p:extLst>
      <p:ext uri="{BB962C8B-B14F-4D97-AF65-F5344CB8AC3E}">
        <p14:creationId xmlns:p14="http://schemas.microsoft.com/office/powerpoint/2010/main" val="332578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164EAC-FF30-464C-AD20-A16A3715FB0B}" type="datetimeFigureOut">
              <a:rPr lang="en-GB" smtClean="0"/>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50DE6-444A-458A-9520-51279837FF85}" type="slidenum">
              <a:rPr lang="en-GB" smtClean="0"/>
              <a:t>‹#›</a:t>
            </a:fld>
            <a:endParaRPr lang="en-GB"/>
          </a:p>
        </p:txBody>
      </p:sp>
    </p:spTree>
    <p:extLst>
      <p:ext uri="{BB962C8B-B14F-4D97-AF65-F5344CB8AC3E}">
        <p14:creationId xmlns:p14="http://schemas.microsoft.com/office/powerpoint/2010/main" val="164274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164EAC-FF30-464C-AD20-A16A3715FB0B}" type="datetimeFigureOut">
              <a:rPr lang="en-GB" smtClean="0"/>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50DE6-444A-458A-9520-51279837FF85}" type="slidenum">
              <a:rPr lang="en-GB" smtClean="0"/>
              <a:t>‹#›</a:t>
            </a:fld>
            <a:endParaRPr lang="en-GB"/>
          </a:p>
        </p:txBody>
      </p:sp>
    </p:spTree>
    <p:extLst>
      <p:ext uri="{BB962C8B-B14F-4D97-AF65-F5344CB8AC3E}">
        <p14:creationId xmlns:p14="http://schemas.microsoft.com/office/powerpoint/2010/main" val="3158373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164EAC-FF30-464C-AD20-A16A3715FB0B}" type="datetimeFigureOut">
              <a:rPr lang="en-GB" smtClean="0"/>
              <a:t>04/12/2015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150DE6-444A-458A-9520-51279837FF85}" type="slidenum">
              <a:rPr lang="en-GB" smtClean="0"/>
              <a:t>‹#›</a:t>
            </a:fld>
            <a:endParaRPr lang="en-GB"/>
          </a:p>
        </p:txBody>
      </p:sp>
    </p:spTree>
    <p:extLst>
      <p:ext uri="{BB962C8B-B14F-4D97-AF65-F5344CB8AC3E}">
        <p14:creationId xmlns:p14="http://schemas.microsoft.com/office/powerpoint/2010/main" val="246702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2164EAC-FF30-464C-AD20-A16A3715FB0B}" type="datetimeFigureOut">
              <a:rPr lang="en-GB" smtClean="0"/>
              <a:t>04/12/2015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50DE6-444A-458A-9520-51279837FF85}" type="slidenum">
              <a:rPr lang="en-GB" smtClean="0"/>
              <a:t>‹#›</a:t>
            </a:fld>
            <a:endParaRPr lang="en-GB"/>
          </a:p>
        </p:txBody>
      </p:sp>
    </p:spTree>
    <p:extLst>
      <p:ext uri="{BB962C8B-B14F-4D97-AF65-F5344CB8AC3E}">
        <p14:creationId xmlns:p14="http://schemas.microsoft.com/office/powerpoint/2010/main" val="244913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2164EAC-FF30-464C-AD20-A16A3715FB0B}" type="datetimeFigureOut">
              <a:rPr lang="en-GB" smtClean="0"/>
              <a:t>04/12/2015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150DE6-444A-458A-9520-51279837FF85}" type="slidenum">
              <a:rPr lang="en-GB" smtClean="0"/>
              <a:t>‹#›</a:t>
            </a:fld>
            <a:endParaRPr lang="en-GB"/>
          </a:p>
        </p:txBody>
      </p:sp>
    </p:spTree>
    <p:extLst>
      <p:ext uri="{BB962C8B-B14F-4D97-AF65-F5344CB8AC3E}">
        <p14:creationId xmlns:p14="http://schemas.microsoft.com/office/powerpoint/2010/main" val="64686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2164EAC-FF30-464C-AD20-A16A3715FB0B}" type="datetimeFigureOut">
              <a:rPr lang="en-GB" smtClean="0"/>
              <a:t>04/12/2015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150DE6-444A-458A-9520-51279837FF85}" type="slidenum">
              <a:rPr lang="en-GB" smtClean="0"/>
              <a:t>‹#›</a:t>
            </a:fld>
            <a:endParaRPr lang="en-GB"/>
          </a:p>
        </p:txBody>
      </p:sp>
    </p:spTree>
    <p:extLst>
      <p:ext uri="{BB962C8B-B14F-4D97-AF65-F5344CB8AC3E}">
        <p14:creationId xmlns:p14="http://schemas.microsoft.com/office/powerpoint/2010/main" val="3768724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64EAC-FF30-464C-AD20-A16A3715FB0B}" type="datetimeFigureOut">
              <a:rPr lang="en-GB" smtClean="0"/>
              <a:t>04/12/2015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150DE6-444A-458A-9520-51279837FF85}" type="slidenum">
              <a:rPr lang="en-GB" smtClean="0"/>
              <a:t>‹#›</a:t>
            </a:fld>
            <a:endParaRPr lang="en-GB"/>
          </a:p>
        </p:txBody>
      </p:sp>
    </p:spTree>
    <p:extLst>
      <p:ext uri="{BB962C8B-B14F-4D97-AF65-F5344CB8AC3E}">
        <p14:creationId xmlns:p14="http://schemas.microsoft.com/office/powerpoint/2010/main" val="422595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64EAC-FF30-464C-AD20-A16A3715FB0B}" type="datetimeFigureOut">
              <a:rPr lang="en-GB" smtClean="0"/>
              <a:t>04/12/2015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50DE6-444A-458A-9520-51279837FF85}" type="slidenum">
              <a:rPr lang="en-GB" smtClean="0"/>
              <a:t>‹#›</a:t>
            </a:fld>
            <a:endParaRPr lang="en-GB"/>
          </a:p>
        </p:txBody>
      </p:sp>
    </p:spTree>
    <p:extLst>
      <p:ext uri="{BB962C8B-B14F-4D97-AF65-F5344CB8AC3E}">
        <p14:creationId xmlns:p14="http://schemas.microsoft.com/office/powerpoint/2010/main" val="3688908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64EAC-FF30-464C-AD20-A16A3715FB0B}" type="datetimeFigureOut">
              <a:rPr lang="en-GB" smtClean="0"/>
              <a:t>04/12/2015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150DE6-444A-458A-9520-51279837FF85}" type="slidenum">
              <a:rPr lang="en-GB" smtClean="0"/>
              <a:t>‹#›</a:t>
            </a:fld>
            <a:endParaRPr lang="en-GB"/>
          </a:p>
        </p:txBody>
      </p:sp>
    </p:spTree>
    <p:extLst>
      <p:ext uri="{BB962C8B-B14F-4D97-AF65-F5344CB8AC3E}">
        <p14:creationId xmlns:p14="http://schemas.microsoft.com/office/powerpoint/2010/main" val="119843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64EAC-FF30-464C-AD20-A16A3715FB0B}" type="datetimeFigureOut">
              <a:rPr lang="en-GB" smtClean="0"/>
              <a:t>04/12/2015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50DE6-444A-458A-9520-51279837FF85}" type="slidenum">
              <a:rPr lang="en-GB" smtClean="0"/>
              <a:t>‹#›</a:t>
            </a:fld>
            <a:endParaRPr lang="en-GB"/>
          </a:p>
        </p:txBody>
      </p:sp>
    </p:spTree>
    <p:extLst>
      <p:ext uri="{BB962C8B-B14F-4D97-AF65-F5344CB8AC3E}">
        <p14:creationId xmlns:p14="http://schemas.microsoft.com/office/powerpoint/2010/main" val="1170909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Key word Match up</a:t>
            </a:r>
            <a:endParaRPr lang="en-GB" dirty="0"/>
          </a:p>
        </p:txBody>
      </p:sp>
      <p:sp>
        <p:nvSpPr>
          <p:cNvPr id="3" name="Content Placeholder 2"/>
          <p:cNvSpPr>
            <a:spLocks noGrp="1"/>
          </p:cNvSpPr>
          <p:nvPr>
            <p:ph sz="half" idx="1"/>
          </p:nvPr>
        </p:nvSpPr>
        <p:spPr/>
        <p:txBody>
          <a:bodyPr>
            <a:normAutofit/>
          </a:bodyPr>
          <a:lstStyle/>
          <a:p>
            <a:pPr marL="0" indent="0">
              <a:buNone/>
            </a:pPr>
            <a:r>
              <a:rPr lang="en-GB" b="1" dirty="0" err="1" smtClean="0">
                <a:effectLst/>
              </a:rPr>
              <a:t>synderesis</a:t>
            </a:r>
            <a:r>
              <a:rPr lang="en-GB" dirty="0" smtClean="0">
                <a:effectLst/>
              </a:rPr>
              <a:t> -</a:t>
            </a:r>
          </a:p>
          <a:p>
            <a:pPr marL="0" indent="0">
              <a:buNone/>
            </a:pPr>
            <a:endParaRPr lang="en-GB" b="1" dirty="0" smtClean="0">
              <a:effectLst/>
            </a:endParaRPr>
          </a:p>
          <a:p>
            <a:pPr marL="0" indent="0">
              <a:buNone/>
            </a:pPr>
            <a:r>
              <a:rPr lang="en-GB" b="1" dirty="0" err="1" smtClean="0">
                <a:effectLst/>
              </a:rPr>
              <a:t>Conscientia</a:t>
            </a:r>
            <a:r>
              <a:rPr lang="en-GB" b="1" dirty="0" smtClean="0">
                <a:effectLst/>
              </a:rPr>
              <a:t>-</a:t>
            </a:r>
            <a:endParaRPr lang="en-GB" dirty="0" smtClean="0">
              <a:effectLst/>
            </a:endParaRPr>
          </a:p>
          <a:p>
            <a:pPr marL="0" indent="0">
              <a:buNone/>
            </a:pPr>
            <a:endParaRPr lang="en-GB" b="1" dirty="0" smtClean="0">
              <a:effectLst/>
            </a:endParaRPr>
          </a:p>
          <a:p>
            <a:pPr marL="0" indent="0">
              <a:buNone/>
            </a:pPr>
            <a:r>
              <a:rPr lang="en-GB" b="1" dirty="0" smtClean="0">
                <a:effectLst/>
              </a:rPr>
              <a:t>Prudence-</a:t>
            </a:r>
            <a:endParaRPr lang="en-GB" dirty="0"/>
          </a:p>
        </p:txBody>
      </p:sp>
      <p:sp>
        <p:nvSpPr>
          <p:cNvPr id="4" name="Content Placeholder 3"/>
          <p:cNvSpPr>
            <a:spLocks noGrp="1"/>
          </p:cNvSpPr>
          <p:nvPr>
            <p:ph sz="half" idx="2"/>
          </p:nvPr>
        </p:nvSpPr>
        <p:spPr>
          <a:xfrm>
            <a:off x="4644008" y="1556792"/>
            <a:ext cx="4028256" cy="1108719"/>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GB" sz="2000" dirty="0"/>
              <a:t>T</a:t>
            </a:r>
            <a:r>
              <a:rPr lang="en-GB" sz="2000" dirty="0" smtClean="0">
                <a:effectLst/>
              </a:rPr>
              <a:t>he virtue of right-reasoning in moral matters, balancing ours and others' needs.</a:t>
            </a:r>
          </a:p>
          <a:p>
            <a:endParaRPr lang="en-GB" dirty="0" smtClean="0">
              <a:effectLst/>
            </a:endParaRPr>
          </a:p>
          <a:p>
            <a:endParaRPr lang="en-GB" dirty="0"/>
          </a:p>
        </p:txBody>
      </p:sp>
      <p:sp>
        <p:nvSpPr>
          <p:cNvPr id="5" name="Rectangle 4"/>
          <p:cNvSpPr/>
          <p:nvPr/>
        </p:nvSpPr>
        <p:spPr>
          <a:xfrm>
            <a:off x="4697110" y="2996952"/>
            <a:ext cx="3816424"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sz="2000" dirty="0"/>
              <a:t>D</a:t>
            </a:r>
            <a:r>
              <a:rPr lang="en-GB" sz="2000" dirty="0" smtClean="0">
                <a:effectLst/>
              </a:rPr>
              <a:t>eriving secondary precepts, and applying them.</a:t>
            </a:r>
          </a:p>
        </p:txBody>
      </p:sp>
      <p:sp>
        <p:nvSpPr>
          <p:cNvPr id="6" name="Rectangle 5"/>
          <p:cNvSpPr/>
          <p:nvPr/>
        </p:nvSpPr>
        <p:spPr>
          <a:xfrm>
            <a:off x="4697110" y="4149080"/>
            <a:ext cx="3444412" cy="101566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GB" sz="2000" dirty="0"/>
              <a:t>A</a:t>
            </a:r>
            <a:r>
              <a:rPr lang="en-GB" sz="2000" dirty="0" smtClean="0">
                <a:effectLst/>
              </a:rPr>
              <a:t>n innate knowledge of human nature and primary precepts through practical reason.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437112"/>
            <a:ext cx="1905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741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478135" cy="1152128"/>
          </a:xfrm>
        </p:spPr>
        <p:style>
          <a:lnRef idx="1">
            <a:schemeClr val="accent3"/>
          </a:lnRef>
          <a:fillRef idx="2">
            <a:schemeClr val="accent3"/>
          </a:fillRef>
          <a:effectRef idx="1">
            <a:schemeClr val="accent3"/>
          </a:effectRef>
          <a:fontRef idx="minor">
            <a:schemeClr val="dk1"/>
          </a:fontRef>
        </p:style>
        <p:txBody>
          <a:bodyPr>
            <a:noAutofit/>
          </a:bodyPr>
          <a:lstStyle/>
          <a:p>
            <a:r>
              <a:rPr lang="en-GB" sz="2800" dirty="0" smtClean="0">
                <a:solidFill>
                  <a:srgbClr val="C00000"/>
                </a:solidFill>
              </a:rPr>
              <a:t>Opinion </a:t>
            </a:r>
            <a:r>
              <a:rPr lang="en-GB" sz="2800" dirty="0" err="1" smtClean="0">
                <a:solidFill>
                  <a:srgbClr val="C00000"/>
                </a:solidFill>
              </a:rPr>
              <a:t>Line:</a:t>
            </a:r>
            <a:r>
              <a:rPr lang="en-GB" sz="2800" i="1" dirty="0" err="1"/>
              <a:t>"Individual</a:t>
            </a:r>
            <a:r>
              <a:rPr lang="en-GB" sz="2800" i="1" dirty="0"/>
              <a:t> conscience must have the final word“ –</a:t>
            </a:r>
            <a:r>
              <a:rPr lang="en-GB" sz="2800" b="1" dirty="0"/>
              <a:t>Peter Vardy</a:t>
            </a:r>
            <a:br>
              <a:rPr lang="en-GB" sz="2800" b="1" dirty="0"/>
            </a:br>
            <a:r>
              <a:rPr lang="en-GB" sz="2800" dirty="0" smtClean="0">
                <a:solidFill>
                  <a:srgbClr val="C00000"/>
                </a:solidFill>
              </a:rPr>
              <a:t> </a:t>
            </a:r>
            <a:r>
              <a:rPr lang="en-GB" sz="2800" dirty="0" smtClean="0"/>
              <a:t>Do you agree?</a:t>
            </a:r>
            <a:endParaRPr lang="en-GB" sz="2800" dirty="0"/>
          </a:p>
        </p:txBody>
      </p:sp>
      <p:sp>
        <p:nvSpPr>
          <p:cNvPr id="3" name="Content Placeholder 2"/>
          <p:cNvSpPr>
            <a:spLocks noGrp="1"/>
          </p:cNvSpPr>
          <p:nvPr>
            <p:ph idx="1"/>
          </p:nvPr>
        </p:nvSpPr>
        <p:spPr>
          <a:xfrm>
            <a:off x="191535" y="1423192"/>
            <a:ext cx="8784976" cy="3816425"/>
          </a:xfrm>
        </p:spPr>
        <p:txBody>
          <a:bodyPr>
            <a:normAutofit fontScale="77500" lnSpcReduction="20000"/>
          </a:bodyPr>
          <a:lstStyle/>
          <a:p>
            <a:pPr marL="0" indent="0">
              <a:buNone/>
            </a:pPr>
            <a:r>
              <a:rPr lang="en-GB" dirty="0" smtClean="0">
                <a:solidFill>
                  <a:srgbClr val="FF0000"/>
                </a:solidFill>
                <a:latin typeface="+mj-lt"/>
              </a:rPr>
              <a:t>Read the Statement – </a:t>
            </a:r>
          </a:p>
          <a:p>
            <a:pPr marL="0" indent="0">
              <a:buNone/>
            </a:pPr>
            <a:r>
              <a:rPr lang="en-GB" dirty="0" smtClean="0">
                <a:latin typeface="+mj-lt"/>
              </a:rPr>
              <a:t>Think carefully and silently for 1 minute – what do you think and feel about this and why?</a:t>
            </a:r>
          </a:p>
          <a:p>
            <a:pPr marL="0" indent="0">
              <a:buNone/>
            </a:pPr>
            <a:endParaRPr lang="en-GB" dirty="0">
              <a:solidFill>
                <a:srgbClr val="FF0000"/>
              </a:solidFill>
              <a:latin typeface="+mj-lt"/>
            </a:endParaRPr>
          </a:p>
          <a:p>
            <a:pPr marL="0" indent="0">
              <a:buNone/>
            </a:pPr>
            <a:r>
              <a:rPr lang="en-GB" dirty="0" smtClean="0">
                <a:solidFill>
                  <a:srgbClr val="FF0000"/>
                </a:solidFill>
                <a:latin typeface="+mj-lt"/>
              </a:rPr>
              <a:t>Post-it:</a:t>
            </a:r>
          </a:p>
          <a:p>
            <a:pPr marL="0" indent="0">
              <a:buNone/>
            </a:pPr>
            <a:r>
              <a:rPr lang="en-GB" dirty="0" smtClean="0">
                <a:latin typeface="+mj-lt"/>
              </a:rPr>
              <a:t>Take your post-it note and clearly write your view with a reason for it. Try not to be vague about WHY you feel how you do. </a:t>
            </a:r>
          </a:p>
          <a:p>
            <a:pPr marL="0" indent="0">
              <a:buNone/>
            </a:pPr>
            <a:endParaRPr lang="en-GB" dirty="0" smtClean="0">
              <a:latin typeface="+mj-lt"/>
            </a:endParaRPr>
          </a:p>
          <a:p>
            <a:pPr marL="0" indent="0">
              <a:buNone/>
            </a:pPr>
            <a:r>
              <a:rPr lang="en-GB" dirty="0" smtClean="0">
                <a:solidFill>
                  <a:srgbClr val="FF0000"/>
                </a:solidFill>
                <a:latin typeface="+mj-lt"/>
              </a:rPr>
              <a:t>Stick </a:t>
            </a:r>
            <a:r>
              <a:rPr lang="en-GB" dirty="0" smtClean="0">
                <a:latin typeface="+mj-lt"/>
              </a:rPr>
              <a:t>your opinion to where you feel it best belongs on the opinion line at the front of our classroom.</a:t>
            </a:r>
          </a:p>
          <a:p>
            <a:pPr marL="0" indent="0">
              <a:buNone/>
            </a:pPr>
            <a:endParaRPr lang="en-GB" dirty="0" smtClean="0">
              <a:solidFill>
                <a:srgbClr val="003300"/>
              </a:solidFill>
              <a:latin typeface="Berlin Sans FB" pitchFamily="34" charset="0"/>
            </a:endParaRPr>
          </a:p>
          <a:p>
            <a:pPr marL="0" indent="0">
              <a:buNone/>
            </a:pPr>
            <a:endParaRPr lang="en-GB" dirty="0"/>
          </a:p>
          <a:p>
            <a:pPr marL="0" indent="0">
              <a:buNone/>
            </a:pP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48" y="4941169"/>
            <a:ext cx="9119951" cy="1990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9402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 Paul and Augustine concept’s of Conscience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18241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To be able to explain St Paul and Augustine’s views on conscience.</a:t>
            </a:r>
          </a:p>
          <a:p>
            <a:r>
              <a:rPr lang="en-GB" dirty="0" smtClean="0"/>
              <a:t>To be able evaluate whether conscience is a reliable guide in decision making.</a:t>
            </a:r>
            <a:endParaRPr lang="en-GB" dirty="0"/>
          </a:p>
        </p:txBody>
      </p:sp>
    </p:spTree>
    <p:extLst>
      <p:ext uri="{BB962C8B-B14F-4D97-AF65-F5344CB8AC3E}">
        <p14:creationId xmlns:p14="http://schemas.microsoft.com/office/powerpoint/2010/main" val="1639228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b="1" dirty="0" smtClean="0"/>
              <a:t/>
            </a:r>
            <a:br>
              <a:rPr lang="en-GB" b="1" dirty="0" smtClean="0"/>
            </a:br>
            <a:r>
              <a:rPr lang="en-GB" b="1" dirty="0" smtClean="0"/>
              <a:t>The Bible and Conscience </a:t>
            </a:r>
            <a:br>
              <a:rPr lang="en-GB" b="1" dirty="0" smtClean="0"/>
            </a:b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t>The Old Testament has no word for ‘conscience’, but it does speak of the true heart that interiorises the divine law. Some Old Testament figures experience God calling them to live his will or Law; at other times they experience him probing or judging their hearts. Jesus taught his followers to have a pure heart:</a:t>
            </a:r>
          </a:p>
          <a:p>
            <a:pPr marL="0" indent="0" algn="ctr">
              <a:buNone/>
            </a:pPr>
            <a:r>
              <a:rPr lang="en-GB" i="1" dirty="0" smtClean="0">
                <a:solidFill>
                  <a:srgbClr val="0070C0"/>
                </a:solidFill>
              </a:rPr>
              <a:t>God blesses those whose hearts are pure, for they will see God.</a:t>
            </a:r>
            <a:r>
              <a:rPr lang="en-GB" dirty="0" smtClean="0">
                <a:solidFill>
                  <a:srgbClr val="0070C0"/>
                </a:solidFill>
              </a:rPr>
              <a:t> Matthew 5:8 </a:t>
            </a:r>
          </a:p>
          <a:p>
            <a:pPr marL="0" indent="0" algn="ctr">
              <a:buNone/>
            </a:pPr>
            <a:endParaRPr lang="en-GB" i="1" dirty="0" smtClean="0">
              <a:solidFill>
                <a:srgbClr val="0070C0"/>
              </a:solidFill>
            </a:endParaRPr>
          </a:p>
          <a:p>
            <a:pPr marL="0" indent="0" algn="ctr">
              <a:buNone/>
            </a:pPr>
            <a:r>
              <a:rPr lang="en-GB" i="1" dirty="0" smtClean="0">
                <a:solidFill>
                  <a:srgbClr val="0070C0"/>
                </a:solidFill>
              </a:rPr>
              <a:t>What goes into a man's mouth does not make him 'unclean', but what comes out of his mouth, that is what makes him 'unclean' ... the things that come out of the mouth come from the heart, and these make a man 'unclean'.</a:t>
            </a:r>
            <a:r>
              <a:rPr lang="en-GB" dirty="0" smtClean="0">
                <a:solidFill>
                  <a:srgbClr val="0070C0"/>
                </a:solidFill>
              </a:rPr>
              <a:t> Matthew 15:11,18 </a:t>
            </a:r>
          </a:p>
          <a:p>
            <a:pPr marL="0" indent="0" algn="ctr">
              <a:buNone/>
            </a:pPr>
            <a:endParaRPr lang="en-GB" i="1" dirty="0" smtClean="0">
              <a:solidFill>
                <a:srgbClr val="0070C0"/>
              </a:solidFill>
            </a:endParaRPr>
          </a:p>
          <a:p>
            <a:pPr marL="0" indent="0" algn="ctr">
              <a:buNone/>
            </a:pPr>
            <a:r>
              <a:rPr lang="en-GB" i="1" dirty="0" smtClean="0">
                <a:solidFill>
                  <a:srgbClr val="0070C0"/>
                </a:solidFill>
              </a:rPr>
              <a:t>This then is how we know that we belong to the truth, and how we set our hearts at rest in his presence whenever our hearts condemn us. For God is greater than our hearts, and he knows everything. Dear friends, if our hearts do not condemn us, we have confidence before God.</a:t>
            </a:r>
            <a:r>
              <a:rPr lang="en-GB" dirty="0" smtClean="0">
                <a:solidFill>
                  <a:srgbClr val="0070C0"/>
                </a:solidFill>
              </a:rPr>
              <a:t> 1 John 3:19-21</a:t>
            </a:r>
          </a:p>
          <a:p>
            <a:endParaRPr lang="en-GB" dirty="0"/>
          </a:p>
        </p:txBody>
      </p:sp>
    </p:spTree>
    <p:extLst>
      <p:ext uri="{BB962C8B-B14F-4D97-AF65-F5344CB8AC3E}">
        <p14:creationId xmlns:p14="http://schemas.microsoft.com/office/powerpoint/2010/main" val="2050467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St Paul and Conscience</a:t>
            </a:r>
            <a:endParaRPr lang="en-GB" dirty="0"/>
          </a:p>
        </p:txBody>
      </p:sp>
      <p:sp>
        <p:nvSpPr>
          <p:cNvPr id="3" name="Content Placeholder 2"/>
          <p:cNvSpPr>
            <a:spLocks noGrp="1"/>
          </p:cNvSpPr>
          <p:nvPr>
            <p:ph idx="1"/>
          </p:nvPr>
        </p:nvSpPr>
        <p:spPr>
          <a:xfrm>
            <a:off x="457200" y="1600200"/>
            <a:ext cx="8435280" cy="4997152"/>
          </a:xfrm>
        </p:spPr>
        <p:txBody>
          <a:bodyPr>
            <a:normAutofit fontScale="55000" lnSpcReduction="20000"/>
          </a:bodyPr>
          <a:lstStyle/>
          <a:p>
            <a:pPr marL="0" indent="0">
              <a:buNone/>
            </a:pPr>
            <a:r>
              <a:rPr lang="en-GB" sz="3800" dirty="0" smtClean="0"/>
              <a:t>Paul uses the term </a:t>
            </a:r>
            <a:r>
              <a:rPr lang="en-GB" sz="3800" dirty="0" err="1" smtClean="0"/>
              <a:t>συνειδησις</a:t>
            </a:r>
            <a:r>
              <a:rPr lang="en-GB" sz="3800" dirty="0" smtClean="0"/>
              <a:t> - often translated as 'conscience' and 'heart' - to describe the human ability to know and choose the good. He taught that all people, whether or not they are Christians, know what is right and wrong. He said it is written on our hearts: </a:t>
            </a:r>
          </a:p>
          <a:p>
            <a:pPr marL="0" indent="0" algn="ctr">
              <a:buNone/>
            </a:pPr>
            <a:endParaRPr lang="en-GB" sz="3800" i="1" dirty="0" smtClean="0"/>
          </a:p>
          <a:p>
            <a:pPr marL="0" indent="0" algn="ctr">
              <a:buNone/>
            </a:pPr>
            <a:r>
              <a:rPr lang="en-GB" sz="3800" i="1" dirty="0" smtClean="0">
                <a:solidFill>
                  <a:srgbClr val="0070C0"/>
                </a:solidFill>
              </a:rPr>
              <a:t>When outsiders who have never heard of God's law follow it more or less by instinct, they confirm its truth by their obedience. They show that God's law is not something alien, imposed on us from without, but woven into the very fabric of our creation. There is something deep within them that echoes God's yes and no, right and wrong. (Romans 2:14,15, The Message). </a:t>
            </a:r>
          </a:p>
          <a:p>
            <a:endParaRPr lang="en-GB" sz="3800" i="1" dirty="0"/>
          </a:p>
          <a:p>
            <a:pPr marL="0" indent="0">
              <a:buNone/>
            </a:pPr>
            <a:r>
              <a:rPr lang="en-GB" sz="3800" dirty="0" smtClean="0"/>
              <a:t>For Paul, conscience is the universal knowledge of God's law, an inner guiding of our external behaviour. Our conscience can be corrupted, but through Christ's redeeming love, and the action of the Holy Spirit, we can 'put on the mind of Christ'. </a:t>
            </a:r>
          </a:p>
          <a:p>
            <a:endParaRPr lang="en-GB" dirty="0"/>
          </a:p>
        </p:txBody>
      </p:sp>
    </p:spTree>
    <p:extLst>
      <p:ext uri="{BB962C8B-B14F-4D97-AF65-F5344CB8AC3E}">
        <p14:creationId xmlns:p14="http://schemas.microsoft.com/office/powerpoint/2010/main" val="2770284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GB" dirty="0" smtClean="0"/>
              <a:t>Conscience and The Catholic Church </a:t>
            </a:r>
            <a:endParaRPr lang="en-GB" dirty="0"/>
          </a:p>
        </p:txBody>
      </p:sp>
      <p:sp>
        <p:nvSpPr>
          <p:cNvPr id="3" name="Content Placeholder 2"/>
          <p:cNvSpPr>
            <a:spLocks noGrp="1"/>
          </p:cNvSpPr>
          <p:nvPr>
            <p:ph idx="1"/>
          </p:nvPr>
        </p:nvSpPr>
        <p:spPr/>
        <p:txBody>
          <a:bodyPr>
            <a:normAutofit/>
          </a:bodyPr>
          <a:lstStyle/>
          <a:p>
            <a:pPr marL="0" indent="0" algn="ctr">
              <a:buNone/>
            </a:pPr>
            <a:r>
              <a:rPr lang="en-GB" dirty="0" smtClean="0"/>
              <a:t>Research the Catholic Church’s view on conscience…</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139622426"/>
              </p:ext>
            </p:extLst>
          </p:nvPr>
        </p:nvGraphicFramePr>
        <p:xfrm>
          <a:off x="1187624" y="2780928"/>
          <a:ext cx="6720408" cy="3486218"/>
        </p:xfrm>
        <a:graphic>
          <a:graphicData uri="http://schemas.openxmlformats.org/drawingml/2006/table">
            <a:tbl>
              <a:tblPr firstRow="1" bandRow="1">
                <a:tableStyleId>{5C22544A-7EE6-4342-B048-85BDC9FD1C3A}</a:tableStyleId>
              </a:tblPr>
              <a:tblGrid>
                <a:gridCol w="3360204"/>
                <a:gridCol w="3360204"/>
              </a:tblGrid>
              <a:tr h="504056">
                <a:tc>
                  <a:txBody>
                    <a:bodyPr/>
                    <a:lstStyle/>
                    <a:p>
                      <a:r>
                        <a:rPr lang="en-GB" dirty="0" smtClean="0"/>
                        <a:t>Quote</a:t>
                      </a:r>
                      <a:endParaRPr lang="en-GB" dirty="0"/>
                    </a:p>
                  </a:txBody>
                  <a:tcPr/>
                </a:tc>
                <a:tc>
                  <a:txBody>
                    <a:bodyPr/>
                    <a:lstStyle/>
                    <a:p>
                      <a:r>
                        <a:rPr lang="en-GB" dirty="0" smtClean="0"/>
                        <a:t>What does the quote mean?</a:t>
                      </a:r>
                      <a:endParaRPr lang="en-GB" dirty="0"/>
                    </a:p>
                  </a:txBody>
                  <a:tcPr/>
                </a:tc>
              </a:tr>
              <a:tr h="994054">
                <a:tc>
                  <a:txBody>
                    <a:bodyPr/>
                    <a:lstStyle/>
                    <a:p>
                      <a:r>
                        <a:rPr lang="en-GB" dirty="0" smtClean="0"/>
                        <a:t>1)</a:t>
                      </a:r>
                      <a:endParaRPr lang="en-GB" dirty="0"/>
                    </a:p>
                  </a:txBody>
                  <a:tcPr/>
                </a:tc>
                <a:tc>
                  <a:txBody>
                    <a:bodyPr/>
                    <a:lstStyle/>
                    <a:p>
                      <a:endParaRPr lang="en-GB"/>
                    </a:p>
                  </a:txBody>
                  <a:tcPr/>
                </a:tc>
              </a:tr>
              <a:tr h="994054">
                <a:tc>
                  <a:txBody>
                    <a:bodyPr/>
                    <a:lstStyle/>
                    <a:p>
                      <a:r>
                        <a:rPr lang="en-GB" dirty="0" smtClean="0"/>
                        <a:t>2)</a:t>
                      </a:r>
                      <a:endParaRPr lang="en-GB" dirty="0"/>
                    </a:p>
                  </a:txBody>
                  <a:tcPr/>
                </a:tc>
                <a:tc>
                  <a:txBody>
                    <a:bodyPr/>
                    <a:lstStyle/>
                    <a:p>
                      <a:endParaRPr lang="en-GB"/>
                    </a:p>
                  </a:txBody>
                  <a:tcPr/>
                </a:tc>
              </a:tr>
              <a:tr h="994054">
                <a:tc>
                  <a:txBody>
                    <a:bodyPr/>
                    <a:lstStyle/>
                    <a:p>
                      <a:r>
                        <a:rPr lang="en-GB" dirty="0" smtClean="0"/>
                        <a:t>3)</a:t>
                      </a:r>
                      <a:endParaRPr lang="en-GB" dirty="0"/>
                    </a:p>
                  </a:txBody>
                  <a:tcPr/>
                </a:tc>
                <a:tc>
                  <a:txBody>
                    <a:bodyPr/>
                    <a:lstStyle/>
                    <a:p>
                      <a:endParaRPr lang="en-GB" dirty="0"/>
                    </a:p>
                  </a:txBody>
                  <a:tcPr/>
                </a:tc>
              </a:tr>
            </a:tbl>
          </a:graphicData>
        </a:graphic>
      </p:graphicFrame>
      <p:sp>
        <p:nvSpPr>
          <p:cNvPr id="5" name="TextBox 4"/>
          <p:cNvSpPr txBox="1"/>
          <p:nvPr/>
        </p:nvSpPr>
        <p:spPr>
          <a:xfrm>
            <a:off x="179512" y="6021288"/>
            <a:ext cx="576064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Stretch yourself task: </a:t>
            </a:r>
            <a:r>
              <a:rPr lang="en-GB" dirty="0" smtClean="0"/>
              <a:t>Explain in your own words which philosophers may have influenced this view and why. </a:t>
            </a:r>
            <a:endParaRPr lang="en-GB" dirty="0"/>
          </a:p>
        </p:txBody>
      </p:sp>
    </p:spTree>
    <p:extLst>
      <p:ext uri="{BB962C8B-B14F-4D97-AF65-F5344CB8AC3E}">
        <p14:creationId xmlns:p14="http://schemas.microsoft.com/office/powerpoint/2010/main" val="42001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Aquinas: An example</a:t>
            </a:r>
            <a:endParaRPr lang="en-GB" dirty="0"/>
          </a:p>
        </p:txBody>
      </p:sp>
      <p:sp>
        <p:nvSpPr>
          <p:cNvPr id="3" name="Content Placeholder 2"/>
          <p:cNvSpPr>
            <a:spLocks noGrp="1"/>
          </p:cNvSpPr>
          <p:nvPr>
            <p:ph idx="1"/>
          </p:nvPr>
        </p:nvSpPr>
        <p:spPr>
          <a:xfrm>
            <a:off x="467544" y="1600200"/>
            <a:ext cx="8208912" cy="290892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en-GB" dirty="0" smtClean="0">
                <a:solidFill>
                  <a:srgbClr val="0070C0"/>
                </a:solidFill>
              </a:rPr>
              <a:t>Major Premise:  </a:t>
            </a:r>
            <a:r>
              <a:rPr lang="en-GB" dirty="0" smtClean="0"/>
              <a:t>All evil must be avoided</a:t>
            </a:r>
          </a:p>
          <a:p>
            <a:pPr marL="0" indent="0">
              <a:buNone/>
            </a:pPr>
            <a:r>
              <a:rPr lang="en-GB" dirty="0" smtClean="0">
                <a:solidFill>
                  <a:srgbClr val="0070C0"/>
                </a:solidFill>
              </a:rPr>
              <a:t>Minor Premise: </a:t>
            </a:r>
            <a:r>
              <a:rPr lang="en-GB" dirty="0" smtClean="0"/>
              <a:t>Murder is evil</a:t>
            </a:r>
          </a:p>
          <a:p>
            <a:pPr marL="0" indent="0">
              <a:buNone/>
            </a:pPr>
            <a:r>
              <a:rPr lang="en-GB" dirty="0" smtClean="0">
                <a:solidFill>
                  <a:srgbClr val="0070C0"/>
                </a:solidFill>
              </a:rPr>
              <a:t>Conclusion: </a:t>
            </a:r>
            <a:r>
              <a:rPr lang="en-GB" dirty="0" smtClean="0"/>
              <a:t>Murder must be avoided at all cost</a:t>
            </a:r>
          </a:p>
          <a:p>
            <a:pPr marL="0" indent="0">
              <a:buNone/>
            </a:pPr>
            <a:endParaRPr lang="en-GB" dirty="0" smtClean="0"/>
          </a:p>
          <a:p>
            <a:pPr marL="0" indent="0" algn="ctr">
              <a:buNone/>
            </a:pPr>
            <a:r>
              <a:rPr lang="en-GB" dirty="0" smtClean="0"/>
              <a:t>…Therefore conscience can make decisions. </a:t>
            </a:r>
          </a:p>
          <a:p>
            <a:pPr marL="0" indent="0">
              <a:buNone/>
            </a:pPr>
            <a:endParaRPr lang="en-GB" dirty="0"/>
          </a:p>
        </p:txBody>
      </p:sp>
      <p:sp>
        <p:nvSpPr>
          <p:cNvPr id="4" name="Rectangle 3"/>
          <p:cNvSpPr/>
          <p:nvPr/>
        </p:nvSpPr>
        <p:spPr>
          <a:xfrm>
            <a:off x="971600" y="4797152"/>
            <a:ext cx="7326560" cy="181588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GB" sz="2800" dirty="0" err="1">
                <a:solidFill>
                  <a:srgbClr val="FF0000"/>
                </a:solidFill>
              </a:rPr>
              <a:t>Synderesis</a:t>
            </a:r>
            <a:r>
              <a:rPr lang="en-GB" sz="2800" dirty="0">
                <a:solidFill>
                  <a:srgbClr val="FF0000"/>
                </a:solidFill>
              </a:rPr>
              <a:t>                Reason                </a:t>
            </a:r>
            <a:r>
              <a:rPr lang="en-GB" sz="2800" dirty="0" err="1">
                <a:solidFill>
                  <a:srgbClr val="FF0000"/>
                </a:solidFill>
              </a:rPr>
              <a:t>Conscientia</a:t>
            </a:r>
            <a:endParaRPr lang="en-GB" sz="2800" dirty="0">
              <a:solidFill>
                <a:srgbClr val="FF0000"/>
              </a:solidFill>
            </a:endParaRPr>
          </a:p>
          <a:p>
            <a:pPr algn="ctr"/>
            <a:endParaRPr lang="en-GB" sz="2800" dirty="0">
              <a:solidFill>
                <a:srgbClr val="FF0000"/>
              </a:solidFill>
            </a:endParaRPr>
          </a:p>
          <a:p>
            <a:pPr algn="ctr"/>
            <a:r>
              <a:rPr lang="en-GB" sz="2800" dirty="0">
                <a:solidFill>
                  <a:srgbClr val="FF0000"/>
                </a:solidFill>
              </a:rPr>
              <a:t>Where would these key words fit into this example? </a:t>
            </a:r>
          </a:p>
        </p:txBody>
      </p:sp>
    </p:spTree>
    <p:extLst>
      <p:ext uri="{BB962C8B-B14F-4D97-AF65-F5344CB8AC3E}">
        <p14:creationId xmlns:p14="http://schemas.microsoft.com/office/powerpoint/2010/main" val="1515218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Augustine of Hippo’s Conscience</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solidFill>
                  <a:srgbClr val="FF0000"/>
                </a:solidFill>
              </a:rPr>
              <a:t>Read through the article and answer the following questions:</a:t>
            </a:r>
          </a:p>
          <a:p>
            <a:pPr marL="0" indent="0">
              <a:buNone/>
            </a:pPr>
            <a:endParaRPr lang="en-GB" dirty="0"/>
          </a:p>
          <a:p>
            <a:pPr marL="514350" indent="-514350">
              <a:buFont typeface="+mj-lt"/>
              <a:buAutoNum type="arabicPeriod"/>
            </a:pPr>
            <a:r>
              <a:rPr lang="en-GB" dirty="0" smtClean="0"/>
              <a:t>How was he influenced by Plato?</a:t>
            </a:r>
          </a:p>
          <a:p>
            <a:pPr marL="514350" indent="-514350">
              <a:buFont typeface="+mj-lt"/>
              <a:buAutoNum type="arabicPeriod"/>
            </a:pPr>
            <a:r>
              <a:rPr lang="en-GB" dirty="0" smtClean="0"/>
              <a:t>What is Conscience according to Augustine?</a:t>
            </a:r>
          </a:p>
          <a:p>
            <a:pPr marL="514350" indent="-514350">
              <a:buFont typeface="+mj-lt"/>
              <a:buAutoNum type="arabicPeriod"/>
            </a:pPr>
            <a:r>
              <a:rPr lang="en-GB" dirty="0" smtClean="0"/>
              <a:t>What does God’s love </a:t>
            </a:r>
            <a:r>
              <a:rPr lang="en-GB" smtClean="0"/>
              <a:t>highlight </a:t>
            </a:r>
            <a:r>
              <a:rPr lang="en-GB" smtClean="0"/>
              <a:t>for </a:t>
            </a:r>
            <a:r>
              <a:rPr lang="en-GB" dirty="0" smtClean="0"/>
              <a:t>humans?</a:t>
            </a:r>
          </a:p>
          <a:p>
            <a:pPr marL="514350" indent="-514350">
              <a:buFont typeface="+mj-lt"/>
              <a:buAutoNum type="arabicPeriod"/>
            </a:pPr>
            <a:r>
              <a:rPr lang="en-GB" dirty="0" smtClean="0"/>
              <a:t>Explain two examples of where Augustine’s teachings on conscience have impacted on other people’s beliefs.</a:t>
            </a:r>
          </a:p>
          <a:p>
            <a:pPr marL="514350" indent="-514350">
              <a:buFont typeface="+mj-lt"/>
              <a:buAutoNum type="arabicPeriod"/>
            </a:pPr>
            <a:r>
              <a:rPr lang="en-GB" dirty="0" smtClean="0"/>
              <a:t>What are the issues with Augustine’s views on conscience?</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4725143"/>
            <a:ext cx="1191394" cy="189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79512" y="5758285"/>
            <a:ext cx="468052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Stretch yourself: </a:t>
            </a:r>
            <a:r>
              <a:rPr lang="en-GB" dirty="0" smtClean="0"/>
              <a:t>Find another case study to support the idea that conscience is not a reliable guide to decision making. </a:t>
            </a:r>
            <a:endParaRPr lang="en-GB" dirty="0"/>
          </a:p>
        </p:txBody>
      </p:sp>
      <p:sp>
        <p:nvSpPr>
          <p:cNvPr id="5" name="TextBox 4"/>
          <p:cNvSpPr txBox="1"/>
          <p:nvPr/>
        </p:nvSpPr>
        <p:spPr>
          <a:xfrm>
            <a:off x="5058041" y="5619785"/>
            <a:ext cx="2448272"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Top philosopher task:</a:t>
            </a:r>
          </a:p>
          <a:p>
            <a:r>
              <a:rPr lang="en-GB" dirty="0" smtClean="0"/>
              <a:t>What does Vincent </a:t>
            </a:r>
            <a:r>
              <a:rPr lang="en-GB" dirty="0" err="1" smtClean="0"/>
              <a:t>MacNamara</a:t>
            </a:r>
            <a:r>
              <a:rPr lang="en-GB" dirty="0" smtClean="0"/>
              <a:t> say about conscience? </a:t>
            </a:r>
            <a:endParaRPr lang="en-GB" dirty="0"/>
          </a:p>
        </p:txBody>
      </p:sp>
    </p:spTree>
    <p:extLst>
      <p:ext uri="{BB962C8B-B14F-4D97-AF65-F5344CB8AC3E}">
        <p14:creationId xmlns:p14="http://schemas.microsoft.com/office/powerpoint/2010/main" val="2733241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i="1" dirty="0" smtClean="0"/>
              <a:t/>
            </a:r>
            <a:br>
              <a:rPr lang="en-GB" i="1" dirty="0" smtClean="0"/>
            </a:br>
            <a:r>
              <a:rPr lang="en-GB" i="1" dirty="0" smtClean="0"/>
              <a:t>"</a:t>
            </a:r>
            <a:r>
              <a:rPr lang="en-GB" i="1" dirty="0"/>
              <a:t>Individual conscience must have the final word“ –</a:t>
            </a:r>
            <a:r>
              <a:rPr lang="en-GB" b="1" dirty="0"/>
              <a:t>Peter Vardy</a:t>
            </a:r>
            <a:br>
              <a:rPr lang="en-GB" b="1" dirty="0"/>
            </a:br>
            <a:endParaRPr lang="en-GB" dirty="0"/>
          </a:p>
        </p:txBody>
      </p:sp>
      <p:sp>
        <p:nvSpPr>
          <p:cNvPr id="3" name="Content Placeholder 2"/>
          <p:cNvSpPr>
            <a:spLocks noGrp="1"/>
          </p:cNvSpPr>
          <p:nvPr>
            <p:ph idx="1"/>
          </p:nvPr>
        </p:nvSpPr>
        <p:spPr/>
        <p:txBody>
          <a:bodyPr/>
          <a:lstStyle/>
          <a:p>
            <a:pPr marL="0" indent="0" algn="ctr">
              <a:buNone/>
            </a:pPr>
            <a:r>
              <a:rPr lang="en-GB" dirty="0" smtClean="0">
                <a:solidFill>
                  <a:srgbClr val="FF0000"/>
                </a:solidFill>
              </a:rPr>
              <a:t>Complete the speech bubbles to show a potential debate for and against.</a:t>
            </a:r>
          </a:p>
          <a:p>
            <a:pPr marL="0" indent="0" algn="ctr">
              <a:buNone/>
            </a:pPr>
            <a:endParaRPr lang="en-GB" dirty="0" smtClean="0"/>
          </a:p>
          <a:p>
            <a:pPr marL="0" indent="0" algn="ctr">
              <a:buNone/>
            </a:pPr>
            <a:r>
              <a:rPr lang="en-GB" dirty="0" smtClean="0"/>
              <a:t>You can include synoptic links. </a:t>
            </a:r>
            <a:endParaRPr lang="en-GB" sz="2800" b="1" dirty="0" smtClean="0"/>
          </a:p>
          <a:p>
            <a:pPr marL="0" indent="0" algn="ctr">
              <a:buNone/>
            </a:pPr>
            <a:endParaRPr lang="en-GB" b="1"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9832"/>
          <a:stretch/>
        </p:blipFill>
        <p:spPr bwMode="auto">
          <a:xfrm>
            <a:off x="3563888" y="4175074"/>
            <a:ext cx="2374737" cy="2252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7504" y="5301148"/>
            <a:ext cx="2808312"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dirty="0" smtClean="0">
                <a:solidFill>
                  <a:srgbClr val="FF0000"/>
                </a:solidFill>
              </a:rPr>
              <a:t>Top philosopher challenge: </a:t>
            </a:r>
            <a:r>
              <a:rPr lang="en-GB" dirty="0" smtClean="0"/>
              <a:t>Find about Richard </a:t>
            </a:r>
            <a:r>
              <a:rPr lang="en-GB" dirty="0" err="1" smtClean="0"/>
              <a:t>Gula’s</a:t>
            </a:r>
            <a:r>
              <a:rPr lang="en-GB" dirty="0" smtClean="0"/>
              <a:t> views on conscience and add them to your debate. </a:t>
            </a:r>
            <a:endParaRPr lang="en-GB" dirty="0"/>
          </a:p>
        </p:txBody>
      </p:sp>
    </p:spTree>
    <p:extLst>
      <p:ext uri="{BB962C8B-B14F-4D97-AF65-F5344CB8AC3E}">
        <p14:creationId xmlns:p14="http://schemas.microsoft.com/office/powerpoint/2010/main" val="3830938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767</Words>
  <Application>Microsoft Office PowerPoint</Application>
  <PresentationFormat>On-screen Show (4:3)</PresentationFormat>
  <Paragraphs>68</Paragraphs>
  <Slides>10</Slides>
  <Notes>0</Notes>
  <HiddenSlides>1</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Key word Match up</vt:lpstr>
      <vt:lpstr>St Paul and Augustine concept’s of Conscience</vt:lpstr>
      <vt:lpstr>Learning Outcomes</vt:lpstr>
      <vt:lpstr> The Bible and Conscience  </vt:lpstr>
      <vt:lpstr>St Paul and Conscience</vt:lpstr>
      <vt:lpstr>Conscience and The Catholic Church </vt:lpstr>
      <vt:lpstr>Aquinas: An example</vt:lpstr>
      <vt:lpstr>Augustine of Hippo’s Conscience</vt:lpstr>
      <vt:lpstr> "Individual conscience must have the final word“ –Peter Vardy </vt:lpstr>
      <vt:lpstr>Opinion Line:"Individual conscience must have the final word“ –Peter Vardy  Do you agree?</vt:lpstr>
    </vt:vector>
  </TitlesOfParts>
  <Company>Rosset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NVeitch</dc:creator>
  <cp:lastModifiedBy>NVeitch</cp:lastModifiedBy>
  <cp:revision>20</cp:revision>
  <dcterms:created xsi:type="dcterms:W3CDTF">2015-12-02T08:24:50Z</dcterms:created>
  <dcterms:modified xsi:type="dcterms:W3CDTF">2015-12-04T09:48:13Z</dcterms:modified>
</cp:coreProperties>
</file>