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0" r:id="rId5"/>
    <p:sldId id="261" r:id="rId6"/>
    <p:sldId id="262" r:id="rId7"/>
    <p:sldId id="263" r:id="rId8"/>
    <p:sldId id="268" r:id="rId9"/>
    <p:sldId id="270" r:id="rId10"/>
    <p:sldId id="275" r:id="rId11"/>
    <p:sldId id="274" r:id="rId12"/>
    <p:sldId id="271" r:id="rId13"/>
    <p:sldId id="273" r:id="rId14"/>
    <p:sldId id="272" r:id="rId15"/>
    <p:sldId id="279" r:id="rId16"/>
    <p:sldId id="276" r:id="rId17"/>
    <p:sldId id="277" r:id="rId18"/>
    <p:sldId id="278" r:id="rId19"/>
    <p:sldId id="280" r:id="rId20"/>
    <p:sldId id="281" r:id="rId21"/>
    <p:sldId id="282" r:id="rId22"/>
    <p:sldId id="283" r:id="rId23"/>
    <p:sldId id="284" r:id="rId24"/>
    <p:sldId id="285" r:id="rId25"/>
    <p:sldId id="286"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114" d="100"/>
          <a:sy n="114" d="100"/>
        </p:scale>
        <p:origin x="4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9631-9E1E-4275-8E40-86BDB40C1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C0F7F6-4061-4587-A238-58A474B81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3D239C-4FA0-4722-A2B3-D20BB7D305E4}"/>
              </a:ext>
            </a:extLst>
          </p:cNvPr>
          <p:cNvSpPr>
            <a:spLocks noGrp="1"/>
          </p:cNvSpPr>
          <p:nvPr>
            <p:ph type="dt" sz="half" idx="10"/>
          </p:nvPr>
        </p:nvSpPr>
        <p:spPr/>
        <p:txBody>
          <a:bodyPr/>
          <a:lstStyle/>
          <a:p>
            <a:fld id="{22B67340-1F7D-4581-9D72-6717F370A88C}" type="datetimeFigureOut">
              <a:rPr lang="en-GB" smtClean="0"/>
              <a:t>08/05/2018</a:t>
            </a:fld>
            <a:endParaRPr lang="en-GB"/>
          </a:p>
        </p:txBody>
      </p:sp>
      <p:sp>
        <p:nvSpPr>
          <p:cNvPr id="5" name="Footer Placeholder 4">
            <a:extLst>
              <a:ext uri="{FF2B5EF4-FFF2-40B4-BE49-F238E27FC236}">
                <a16:creationId xmlns:a16="http://schemas.microsoft.com/office/drawing/2014/main" id="{FCD50B51-B3F3-4266-BE2B-770CF2DF9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BF045C-65F8-4C92-846F-80FDB61DA758}"/>
              </a:ext>
            </a:extLst>
          </p:cNvPr>
          <p:cNvSpPr>
            <a:spLocks noGrp="1"/>
          </p:cNvSpPr>
          <p:nvPr>
            <p:ph type="sldNum" sz="quarter" idx="12"/>
          </p:nvPr>
        </p:nvSpPr>
        <p:spPr/>
        <p:txBody>
          <a:bodyPr/>
          <a:lstStyle/>
          <a:p>
            <a:fld id="{53EE2E69-AC53-490A-83A6-A107BEE76300}" type="slidenum">
              <a:rPr lang="en-GB" smtClean="0"/>
              <a:t>‹#›</a:t>
            </a:fld>
            <a:endParaRPr lang="en-GB"/>
          </a:p>
        </p:txBody>
      </p:sp>
    </p:spTree>
    <p:extLst>
      <p:ext uri="{BB962C8B-B14F-4D97-AF65-F5344CB8AC3E}">
        <p14:creationId xmlns:p14="http://schemas.microsoft.com/office/powerpoint/2010/main" val="128412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34FC-0AE7-4C65-B1E4-71A00FD094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BEFC90-3025-41EE-892B-1538E0715A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F7A383-71F8-4655-8D4C-B471FD78001F}"/>
              </a:ext>
            </a:extLst>
          </p:cNvPr>
          <p:cNvSpPr>
            <a:spLocks noGrp="1"/>
          </p:cNvSpPr>
          <p:nvPr>
            <p:ph type="dt" sz="half" idx="10"/>
          </p:nvPr>
        </p:nvSpPr>
        <p:spPr/>
        <p:txBody>
          <a:bodyPr/>
          <a:lstStyle/>
          <a:p>
            <a:fld id="{22B67340-1F7D-4581-9D72-6717F370A88C}" type="datetimeFigureOut">
              <a:rPr lang="en-GB" smtClean="0"/>
              <a:t>08/05/2018</a:t>
            </a:fld>
            <a:endParaRPr lang="en-GB"/>
          </a:p>
        </p:txBody>
      </p:sp>
      <p:sp>
        <p:nvSpPr>
          <p:cNvPr id="5" name="Footer Placeholder 4">
            <a:extLst>
              <a:ext uri="{FF2B5EF4-FFF2-40B4-BE49-F238E27FC236}">
                <a16:creationId xmlns:a16="http://schemas.microsoft.com/office/drawing/2014/main" id="{F095EECE-33EA-4E40-8BD5-72D845A023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9F17B1-6FD6-4560-AB7E-AED69DE43F6B}"/>
              </a:ext>
            </a:extLst>
          </p:cNvPr>
          <p:cNvSpPr>
            <a:spLocks noGrp="1"/>
          </p:cNvSpPr>
          <p:nvPr>
            <p:ph type="sldNum" sz="quarter" idx="12"/>
          </p:nvPr>
        </p:nvSpPr>
        <p:spPr/>
        <p:txBody>
          <a:bodyPr/>
          <a:lstStyle/>
          <a:p>
            <a:fld id="{53EE2E69-AC53-490A-83A6-A107BEE76300}" type="slidenum">
              <a:rPr lang="en-GB" smtClean="0"/>
              <a:t>‹#›</a:t>
            </a:fld>
            <a:endParaRPr lang="en-GB"/>
          </a:p>
        </p:txBody>
      </p:sp>
    </p:spTree>
    <p:extLst>
      <p:ext uri="{BB962C8B-B14F-4D97-AF65-F5344CB8AC3E}">
        <p14:creationId xmlns:p14="http://schemas.microsoft.com/office/powerpoint/2010/main" val="125215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9C4921-AD99-4801-BAA7-1BA4D6E288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ED04AA-4BCB-40C2-9394-291FF00B0B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CEA55B-BE60-49DA-BCF1-E7BC0A12EFA5}"/>
              </a:ext>
            </a:extLst>
          </p:cNvPr>
          <p:cNvSpPr>
            <a:spLocks noGrp="1"/>
          </p:cNvSpPr>
          <p:nvPr>
            <p:ph type="dt" sz="half" idx="10"/>
          </p:nvPr>
        </p:nvSpPr>
        <p:spPr/>
        <p:txBody>
          <a:bodyPr/>
          <a:lstStyle/>
          <a:p>
            <a:fld id="{22B67340-1F7D-4581-9D72-6717F370A88C}" type="datetimeFigureOut">
              <a:rPr lang="en-GB" smtClean="0"/>
              <a:t>08/05/2018</a:t>
            </a:fld>
            <a:endParaRPr lang="en-GB"/>
          </a:p>
        </p:txBody>
      </p:sp>
      <p:sp>
        <p:nvSpPr>
          <p:cNvPr id="5" name="Footer Placeholder 4">
            <a:extLst>
              <a:ext uri="{FF2B5EF4-FFF2-40B4-BE49-F238E27FC236}">
                <a16:creationId xmlns:a16="http://schemas.microsoft.com/office/drawing/2014/main" id="{9C259365-0411-4BCF-9555-EE9E269245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563086-A5CC-4A2A-B635-99995356127A}"/>
              </a:ext>
            </a:extLst>
          </p:cNvPr>
          <p:cNvSpPr>
            <a:spLocks noGrp="1"/>
          </p:cNvSpPr>
          <p:nvPr>
            <p:ph type="sldNum" sz="quarter" idx="12"/>
          </p:nvPr>
        </p:nvSpPr>
        <p:spPr/>
        <p:txBody>
          <a:bodyPr/>
          <a:lstStyle/>
          <a:p>
            <a:fld id="{53EE2E69-AC53-490A-83A6-A107BEE76300}" type="slidenum">
              <a:rPr lang="en-GB" smtClean="0"/>
              <a:t>‹#›</a:t>
            </a:fld>
            <a:endParaRPr lang="en-GB"/>
          </a:p>
        </p:txBody>
      </p:sp>
    </p:spTree>
    <p:extLst>
      <p:ext uri="{BB962C8B-B14F-4D97-AF65-F5344CB8AC3E}">
        <p14:creationId xmlns:p14="http://schemas.microsoft.com/office/powerpoint/2010/main" val="70775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0DFC-D420-4EC3-8B29-50B5290741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E7F87F-8B91-436D-AC34-F5525E313A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3D8502-5E19-417C-8E79-C27632175852}"/>
              </a:ext>
            </a:extLst>
          </p:cNvPr>
          <p:cNvSpPr>
            <a:spLocks noGrp="1"/>
          </p:cNvSpPr>
          <p:nvPr>
            <p:ph type="dt" sz="half" idx="10"/>
          </p:nvPr>
        </p:nvSpPr>
        <p:spPr/>
        <p:txBody>
          <a:bodyPr/>
          <a:lstStyle/>
          <a:p>
            <a:fld id="{22B67340-1F7D-4581-9D72-6717F370A88C}" type="datetimeFigureOut">
              <a:rPr lang="en-GB" smtClean="0"/>
              <a:t>08/05/2018</a:t>
            </a:fld>
            <a:endParaRPr lang="en-GB"/>
          </a:p>
        </p:txBody>
      </p:sp>
      <p:sp>
        <p:nvSpPr>
          <p:cNvPr id="5" name="Footer Placeholder 4">
            <a:extLst>
              <a:ext uri="{FF2B5EF4-FFF2-40B4-BE49-F238E27FC236}">
                <a16:creationId xmlns:a16="http://schemas.microsoft.com/office/drawing/2014/main" id="{5FE8BEE6-986A-4C33-93B4-0D120E9C8D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DF2CF8-AEEA-4FEC-AB2D-74244D5AC83F}"/>
              </a:ext>
            </a:extLst>
          </p:cNvPr>
          <p:cNvSpPr>
            <a:spLocks noGrp="1"/>
          </p:cNvSpPr>
          <p:nvPr>
            <p:ph type="sldNum" sz="quarter" idx="12"/>
          </p:nvPr>
        </p:nvSpPr>
        <p:spPr/>
        <p:txBody>
          <a:bodyPr/>
          <a:lstStyle/>
          <a:p>
            <a:fld id="{53EE2E69-AC53-490A-83A6-A107BEE76300}" type="slidenum">
              <a:rPr lang="en-GB" smtClean="0"/>
              <a:t>‹#›</a:t>
            </a:fld>
            <a:endParaRPr lang="en-GB"/>
          </a:p>
        </p:txBody>
      </p:sp>
    </p:spTree>
    <p:extLst>
      <p:ext uri="{BB962C8B-B14F-4D97-AF65-F5344CB8AC3E}">
        <p14:creationId xmlns:p14="http://schemas.microsoft.com/office/powerpoint/2010/main" val="287257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727D-75F3-4AB1-AB12-C098415CD9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CAA829-3319-45B3-AC65-C29327F04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167BE4-9419-48C7-8187-2C2FF3841A01}"/>
              </a:ext>
            </a:extLst>
          </p:cNvPr>
          <p:cNvSpPr>
            <a:spLocks noGrp="1"/>
          </p:cNvSpPr>
          <p:nvPr>
            <p:ph type="dt" sz="half" idx="10"/>
          </p:nvPr>
        </p:nvSpPr>
        <p:spPr/>
        <p:txBody>
          <a:bodyPr/>
          <a:lstStyle/>
          <a:p>
            <a:fld id="{22B67340-1F7D-4581-9D72-6717F370A88C}" type="datetimeFigureOut">
              <a:rPr lang="en-GB" smtClean="0"/>
              <a:t>08/05/2018</a:t>
            </a:fld>
            <a:endParaRPr lang="en-GB"/>
          </a:p>
        </p:txBody>
      </p:sp>
      <p:sp>
        <p:nvSpPr>
          <p:cNvPr id="5" name="Footer Placeholder 4">
            <a:extLst>
              <a:ext uri="{FF2B5EF4-FFF2-40B4-BE49-F238E27FC236}">
                <a16:creationId xmlns:a16="http://schemas.microsoft.com/office/drawing/2014/main" id="{B685EFF2-240A-4FFC-A821-08DA77D86C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D86342-7347-41FD-A4A2-F7FB6F38AFDF}"/>
              </a:ext>
            </a:extLst>
          </p:cNvPr>
          <p:cNvSpPr>
            <a:spLocks noGrp="1"/>
          </p:cNvSpPr>
          <p:nvPr>
            <p:ph type="sldNum" sz="quarter" idx="12"/>
          </p:nvPr>
        </p:nvSpPr>
        <p:spPr/>
        <p:txBody>
          <a:bodyPr/>
          <a:lstStyle/>
          <a:p>
            <a:fld id="{53EE2E69-AC53-490A-83A6-A107BEE76300}" type="slidenum">
              <a:rPr lang="en-GB" smtClean="0"/>
              <a:t>‹#›</a:t>
            </a:fld>
            <a:endParaRPr lang="en-GB"/>
          </a:p>
        </p:txBody>
      </p:sp>
    </p:spTree>
    <p:extLst>
      <p:ext uri="{BB962C8B-B14F-4D97-AF65-F5344CB8AC3E}">
        <p14:creationId xmlns:p14="http://schemas.microsoft.com/office/powerpoint/2010/main" val="273550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21D0-1DCD-4187-BE01-9ED009A247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7398FE-A539-4D6F-AAD7-9D5C1E90E6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D34517-1A48-4D53-A68C-86BA785200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B13A65-6CBF-4552-BD11-F72F71618088}"/>
              </a:ext>
            </a:extLst>
          </p:cNvPr>
          <p:cNvSpPr>
            <a:spLocks noGrp="1"/>
          </p:cNvSpPr>
          <p:nvPr>
            <p:ph type="dt" sz="half" idx="10"/>
          </p:nvPr>
        </p:nvSpPr>
        <p:spPr/>
        <p:txBody>
          <a:bodyPr/>
          <a:lstStyle/>
          <a:p>
            <a:fld id="{22B67340-1F7D-4581-9D72-6717F370A88C}" type="datetimeFigureOut">
              <a:rPr lang="en-GB" smtClean="0"/>
              <a:t>08/05/2018</a:t>
            </a:fld>
            <a:endParaRPr lang="en-GB"/>
          </a:p>
        </p:txBody>
      </p:sp>
      <p:sp>
        <p:nvSpPr>
          <p:cNvPr id="6" name="Footer Placeholder 5">
            <a:extLst>
              <a:ext uri="{FF2B5EF4-FFF2-40B4-BE49-F238E27FC236}">
                <a16:creationId xmlns:a16="http://schemas.microsoft.com/office/drawing/2014/main" id="{167AE0BE-3C14-4DB5-848B-1A5B938A3E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BE7596-D0F3-448C-8904-BB93563184C7}"/>
              </a:ext>
            </a:extLst>
          </p:cNvPr>
          <p:cNvSpPr>
            <a:spLocks noGrp="1"/>
          </p:cNvSpPr>
          <p:nvPr>
            <p:ph type="sldNum" sz="quarter" idx="12"/>
          </p:nvPr>
        </p:nvSpPr>
        <p:spPr/>
        <p:txBody>
          <a:bodyPr/>
          <a:lstStyle/>
          <a:p>
            <a:fld id="{53EE2E69-AC53-490A-83A6-A107BEE76300}" type="slidenum">
              <a:rPr lang="en-GB" smtClean="0"/>
              <a:t>‹#›</a:t>
            </a:fld>
            <a:endParaRPr lang="en-GB"/>
          </a:p>
        </p:txBody>
      </p:sp>
    </p:spTree>
    <p:extLst>
      <p:ext uri="{BB962C8B-B14F-4D97-AF65-F5344CB8AC3E}">
        <p14:creationId xmlns:p14="http://schemas.microsoft.com/office/powerpoint/2010/main" val="45032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B263-C3A1-45B4-B71D-108C62956B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CB537D-0B84-4C74-AD57-D574B32092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D492DD-09A1-4D2E-B80D-147812ED7A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B3865A-8BC0-4FD7-B78D-50DAB5AED1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C85417-DA75-4E1A-9BB9-C76BF1FDBB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3269F9-E8E7-44D2-AB7F-CB7A220CB589}"/>
              </a:ext>
            </a:extLst>
          </p:cNvPr>
          <p:cNvSpPr>
            <a:spLocks noGrp="1"/>
          </p:cNvSpPr>
          <p:nvPr>
            <p:ph type="dt" sz="half" idx="10"/>
          </p:nvPr>
        </p:nvSpPr>
        <p:spPr/>
        <p:txBody>
          <a:bodyPr/>
          <a:lstStyle/>
          <a:p>
            <a:fld id="{22B67340-1F7D-4581-9D72-6717F370A88C}" type="datetimeFigureOut">
              <a:rPr lang="en-GB" smtClean="0"/>
              <a:t>08/05/2018</a:t>
            </a:fld>
            <a:endParaRPr lang="en-GB"/>
          </a:p>
        </p:txBody>
      </p:sp>
      <p:sp>
        <p:nvSpPr>
          <p:cNvPr id="8" name="Footer Placeholder 7">
            <a:extLst>
              <a:ext uri="{FF2B5EF4-FFF2-40B4-BE49-F238E27FC236}">
                <a16:creationId xmlns:a16="http://schemas.microsoft.com/office/drawing/2014/main" id="{FF824CB5-9A4B-4932-8A15-2BED5C489C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947B81-CAB3-4426-B57A-CCCA5248882A}"/>
              </a:ext>
            </a:extLst>
          </p:cNvPr>
          <p:cNvSpPr>
            <a:spLocks noGrp="1"/>
          </p:cNvSpPr>
          <p:nvPr>
            <p:ph type="sldNum" sz="quarter" idx="12"/>
          </p:nvPr>
        </p:nvSpPr>
        <p:spPr/>
        <p:txBody>
          <a:bodyPr/>
          <a:lstStyle/>
          <a:p>
            <a:fld id="{53EE2E69-AC53-490A-83A6-A107BEE76300}" type="slidenum">
              <a:rPr lang="en-GB" smtClean="0"/>
              <a:t>‹#›</a:t>
            </a:fld>
            <a:endParaRPr lang="en-GB"/>
          </a:p>
        </p:txBody>
      </p:sp>
    </p:spTree>
    <p:extLst>
      <p:ext uri="{BB962C8B-B14F-4D97-AF65-F5344CB8AC3E}">
        <p14:creationId xmlns:p14="http://schemas.microsoft.com/office/powerpoint/2010/main" val="354454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3154-C1C5-4CFA-BD7A-FD5AACEE5E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704EC7-88B6-4986-A54F-30BAC6E02CF9}"/>
              </a:ext>
            </a:extLst>
          </p:cNvPr>
          <p:cNvSpPr>
            <a:spLocks noGrp="1"/>
          </p:cNvSpPr>
          <p:nvPr>
            <p:ph type="dt" sz="half" idx="10"/>
          </p:nvPr>
        </p:nvSpPr>
        <p:spPr/>
        <p:txBody>
          <a:bodyPr/>
          <a:lstStyle/>
          <a:p>
            <a:fld id="{22B67340-1F7D-4581-9D72-6717F370A88C}" type="datetimeFigureOut">
              <a:rPr lang="en-GB" smtClean="0"/>
              <a:t>08/05/2018</a:t>
            </a:fld>
            <a:endParaRPr lang="en-GB"/>
          </a:p>
        </p:txBody>
      </p:sp>
      <p:sp>
        <p:nvSpPr>
          <p:cNvPr id="4" name="Footer Placeholder 3">
            <a:extLst>
              <a:ext uri="{FF2B5EF4-FFF2-40B4-BE49-F238E27FC236}">
                <a16:creationId xmlns:a16="http://schemas.microsoft.com/office/drawing/2014/main" id="{8D30E6BD-AFE2-4F90-BF31-E5CF5B95DC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FD751E-9091-44DD-9523-C228E7A38160}"/>
              </a:ext>
            </a:extLst>
          </p:cNvPr>
          <p:cNvSpPr>
            <a:spLocks noGrp="1"/>
          </p:cNvSpPr>
          <p:nvPr>
            <p:ph type="sldNum" sz="quarter" idx="12"/>
          </p:nvPr>
        </p:nvSpPr>
        <p:spPr/>
        <p:txBody>
          <a:bodyPr/>
          <a:lstStyle/>
          <a:p>
            <a:fld id="{53EE2E69-AC53-490A-83A6-A107BEE76300}" type="slidenum">
              <a:rPr lang="en-GB" smtClean="0"/>
              <a:t>‹#›</a:t>
            </a:fld>
            <a:endParaRPr lang="en-GB"/>
          </a:p>
        </p:txBody>
      </p:sp>
    </p:spTree>
    <p:extLst>
      <p:ext uri="{BB962C8B-B14F-4D97-AF65-F5344CB8AC3E}">
        <p14:creationId xmlns:p14="http://schemas.microsoft.com/office/powerpoint/2010/main" val="115601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CB502-FAF4-47C5-A135-10F797E24119}"/>
              </a:ext>
            </a:extLst>
          </p:cNvPr>
          <p:cNvSpPr>
            <a:spLocks noGrp="1"/>
          </p:cNvSpPr>
          <p:nvPr>
            <p:ph type="dt" sz="half" idx="10"/>
          </p:nvPr>
        </p:nvSpPr>
        <p:spPr/>
        <p:txBody>
          <a:bodyPr/>
          <a:lstStyle/>
          <a:p>
            <a:fld id="{22B67340-1F7D-4581-9D72-6717F370A88C}" type="datetimeFigureOut">
              <a:rPr lang="en-GB" smtClean="0"/>
              <a:t>08/05/2018</a:t>
            </a:fld>
            <a:endParaRPr lang="en-GB"/>
          </a:p>
        </p:txBody>
      </p:sp>
      <p:sp>
        <p:nvSpPr>
          <p:cNvPr id="3" name="Footer Placeholder 2">
            <a:extLst>
              <a:ext uri="{FF2B5EF4-FFF2-40B4-BE49-F238E27FC236}">
                <a16:creationId xmlns:a16="http://schemas.microsoft.com/office/drawing/2014/main" id="{1FFAA8A0-8B0B-404B-9226-4F781E6078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D9128E-A6F2-4C9D-A6C5-C4A3F0B66BFA}"/>
              </a:ext>
            </a:extLst>
          </p:cNvPr>
          <p:cNvSpPr>
            <a:spLocks noGrp="1"/>
          </p:cNvSpPr>
          <p:nvPr>
            <p:ph type="sldNum" sz="quarter" idx="12"/>
          </p:nvPr>
        </p:nvSpPr>
        <p:spPr/>
        <p:txBody>
          <a:bodyPr/>
          <a:lstStyle/>
          <a:p>
            <a:fld id="{53EE2E69-AC53-490A-83A6-A107BEE76300}" type="slidenum">
              <a:rPr lang="en-GB" smtClean="0"/>
              <a:t>‹#›</a:t>
            </a:fld>
            <a:endParaRPr lang="en-GB"/>
          </a:p>
        </p:txBody>
      </p:sp>
    </p:spTree>
    <p:extLst>
      <p:ext uri="{BB962C8B-B14F-4D97-AF65-F5344CB8AC3E}">
        <p14:creationId xmlns:p14="http://schemas.microsoft.com/office/powerpoint/2010/main" val="22656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CBAE-A7F6-424B-A09C-A73771C939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15601F-AF03-4A38-AC91-A1D7EE9677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5C50E7-A9E0-4AF5-AD4A-8C1E00436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ABE386-A453-43AF-AEB1-FC89059C54CE}"/>
              </a:ext>
            </a:extLst>
          </p:cNvPr>
          <p:cNvSpPr>
            <a:spLocks noGrp="1"/>
          </p:cNvSpPr>
          <p:nvPr>
            <p:ph type="dt" sz="half" idx="10"/>
          </p:nvPr>
        </p:nvSpPr>
        <p:spPr/>
        <p:txBody>
          <a:bodyPr/>
          <a:lstStyle/>
          <a:p>
            <a:fld id="{22B67340-1F7D-4581-9D72-6717F370A88C}" type="datetimeFigureOut">
              <a:rPr lang="en-GB" smtClean="0"/>
              <a:t>08/05/2018</a:t>
            </a:fld>
            <a:endParaRPr lang="en-GB"/>
          </a:p>
        </p:txBody>
      </p:sp>
      <p:sp>
        <p:nvSpPr>
          <p:cNvPr id="6" name="Footer Placeholder 5">
            <a:extLst>
              <a:ext uri="{FF2B5EF4-FFF2-40B4-BE49-F238E27FC236}">
                <a16:creationId xmlns:a16="http://schemas.microsoft.com/office/drawing/2014/main" id="{6E717626-35FB-4E32-8597-00A6BCF981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86B9D2-FF84-4DDD-A111-539E5B5E339B}"/>
              </a:ext>
            </a:extLst>
          </p:cNvPr>
          <p:cNvSpPr>
            <a:spLocks noGrp="1"/>
          </p:cNvSpPr>
          <p:nvPr>
            <p:ph type="sldNum" sz="quarter" idx="12"/>
          </p:nvPr>
        </p:nvSpPr>
        <p:spPr/>
        <p:txBody>
          <a:bodyPr/>
          <a:lstStyle/>
          <a:p>
            <a:fld id="{53EE2E69-AC53-490A-83A6-A107BEE76300}" type="slidenum">
              <a:rPr lang="en-GB" smtClean="0"/>
              <a:t>‹#›</a:t>
            </a:fld>
            <a:endParaRPr lang="en-GB"/>
          </a:p>
        </p:txBody>
      </p:sp>
    </p:spTree>
    <p:extLst>
      <p:ext uri="{BB962C8B-B14F-4D97-AF65-F5344CB8AC3E}">
        <p14:creationId xmlns:p14="http://schemas.microsoft.com/office/powerpoint/2010/main" val="232360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DE78-0698-4385-88BF-BCFEC3E6F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195EBC-1D6F-4F1D-9620-A17C8D99A5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C09E7F-8519-4288-8B5F-0B6EABDD4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6A8D69-4785-4403-B8BC-D97936E035BD}"/>
              </a:ext>
            </a:extLst>
          </p:cNvPr>
          <p:cNvSpPr>
            <a:spLocks noGrp="1"/>
          </p:cNvSpPr>
          <p:nvPr>
            <p:ph type="dt" sz="half" idx="10"/>
          </p:nvPr>
        </p:nvSpPr>
        <p:spPr/>
        <p:txBody>
          <a:bodyPr/>
          <a:lstStyle/>
          <a:p>
            <a:fld id="{22B67340-1F7D-4581-9D72-6717F370A88C}" type="datetimeFigureOut">
              <a:rPr lang="en-GB" smtClean="0"/>
              <a:t>08/05/2018</a:t>
            </a:fld>
            <a:endParaRPr lang="en-GB"/>
          </a:p>
        </p:txBody>
      </p:sp>
      <p:sp>
        <p:nvSpPr>
          <p:cNvPr id="6" name="Footer Placeholder 5">
            <a:extLst>
              <a:ext uri="{FF2B5EF4-FFF2-40B4-BE49-F238E27FC236}">
                <a16:creationId xmlns:a16="http://schemas.microsoft.com/office/drawing/2014/main" id="{0F217EA8-864D-4330-A8C6-F14D62C105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8CCD93-8B07-406A-91D3-FB724F7D43BA}"/>
              </a:ext>
            </a:extLst>
          </p:cNvPr>
          <p:cNvSpPr>
            <a:spLocks noGrp="1"/>
          </p:cNvSpPr>
          <p:nvPr>
            <p:ph type="sldNum" sz="quarter" idx="12"/>
          </p:nvPr>
        </p:nvSpPr>
        <p:spPr/>
        <p:txBody>
          <a:bodyPr/>
          <a:lstStyle/>
          <a:p>
            <a:fld id="{53EE2E69-AC53-490A-83A6-A107BEE76300}" type="slidenum">
              <a:rPr lang="en-GB" smtClean="0"/>
              <a:t>‹#›</a:t>
            </a:fld>
            <a:endParaRPr lang="en-GB"/>
          </a:p>
        </p:txBody>
      </p:sp>
    </p:spTree>
    <p:extLst>
      <p:ext uri="{BB962C8B-B14F-4D97-AF65-F5344CB8AC3E}">
        <p14:creationId xmlns:p14="http://schemas.microsoft.com/office/powerpoint/2010/main" val="255222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AF2387-193A-4209-A4C9-51118AA7E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FA050B-F42F-4DB4-A11D-9540919B03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A4816-8B7D-44DA-9C49-70A576F90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67340-1F7D-4581-9D72-6717F370A88C}" type="datetimeFigureOut">
              <a:rPr lang="en-GB" smtClean="0"/>
              <a:t>08/05/2018</a:t>
            </a:fld>
            <a:endParaRPr lang="en-GB"/>
          </a:p>
        </p:txBody>
      </p:sp>
      <p:sp>
        <p:nvSpPr>
          <p:cNvPr id="5" name="Footer Placeholder 4">
            <a:extLst>
              <a:ext uri="{FF2B5EF4-FFF2-40B4-BE49-F238E27FC236}">
                <a16:creationId xmlns:a16="http://schemas.microsoft.com/office/drawing/2014/main" id="{40268F0F-0680-49A7-8344-021BF78E5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0BC804-D1C1-4F28-81F8-1226288EC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E2E69-AC53-490A-83A6-A107BEE76300}" type="slidenum">
              <a:rPr lang="en-GB" smtClean="0"/>
              <a:t>‹#›</a:t>
            </a:fld>
            <a:endParaRPr lang="en-GB"/>
          </a:p>
        </p:txBody>
      </p:sp>
    </p:spTree>
    <p:extLst>
      <p:ext uri="{BB962C8B-B14F-4D97-AF65-F5344CB8AC3E}">
        <p14:creationId xmlns:p14="http://schemas.microsoft.com/office/powerpoint/2010/main" val="3557040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thing, furniture, rug&#10;&#10;Description generated with high confidence">
            <a:extLst>
              <a:ext uri="{FF2B5EF4-FFF2-40B4-BE49-F238E27FC236}">
                <a16:creationId xmlns:a16="http://schemas.microsoft.com/office/drawing/2014/main" id="{2432FDC9-58C5-43A2-9928-AB7E9EE97C4B}"/>
              </a:ext>
            </a:extLst>
          </p:cNvPr>
          <p:cNvPicPr>
            <a:picLocks noChangeAspect="1"/>
          </p:cNvPicPr>
          <p:nvPr/>
        </p:nvPicPr>
        <p:blipFill rotWithShape="1">
          <a:blip r:embed="rId2">
            <a:extLst>
              <a:ext uri="{28A0092B-C50C-407E-A947-70E740481C1C}">
                <a14:useLocalDpi xmlns:a14="http://schemas.microsoft.com/office/drawing/2010/main" val="0"/>
              </a:ext>
            </a:extLst>
          </a:blip>
          <a:srcRect l="5118" r="16660"/>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D90CCC8-4833-4C3E-B57E-C321712D35C4}"/>
              </a:ext>
            </a:extLst>
          </p:cNvPr>
          <p:cNvSpPr>
            <a:spLocks noGrp="1"/>
          </p:cNvSpPr>
          <p:nvPr>
            <p:ph type="ctrTitle"/>
          </p:nvPr>
        </p:nvSpPr>
        <p:spPr>
          <a:xfrm>
            <a:off x="8022021" y="3231931"/>
            <a:ext cx="3852041" cy="1834056"/>
          </a:xfrm>
          <a:ln>
            <a:solidFill>
              <a:srgbClr val="002060"/>
            </a:solidFill>
          </a:ln>
        </p:spPr>
        <p:txBody>
          <a:bodyPr>
            <a:normAutofit/>
          </a:bodyPr>
          <a:lstStyle/>
          <a:p>
            <a:r>
              <a:rPr lang="en-GB" sz="4000" dirty="0"/>
              <a:t>Pure Land Buddhism</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12040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erson&#10;&#10;Description generated with high confidence">
            <a:extLst>
              <a:ext uri="{FF2B5EF4-FFF2-40B4-BE49-F238E27FC236}">
                <a16:creationId xmlns:a16="http://schemas.microsoft.com/office/drawing/2014/main" id="{3B9294D0-74C1-4785-A71A-48E2094E6578}"/>
              </a:ext>
            </a:extLst>
          </p:cNvPr>
          <p:cNvPicPr>
            <a:picLocks noChangeAspect="1"/>
          </p:cNvPicPr>
          <p:nvPr/>
        </p:nvPicPr>
        <p:blipFill rotWithShape="1">
          <a:blip r:embed="rId2">
            <a:extLst>
              <a:ext uri="{28A0092B-C50C-407E-A947-70E740481C1C}">
                <a14:useLocalDpi xmlns:a14="http://schemas.microsoft.com/office/drawing/2010/main" val="0"/>
              </a:ext>
            </a:extLst>
          </a:blip>
          <a:srcRect l="22298" r="10048"/>
          <a:stretch/>
        </p:blipFill>
        <p:spPr>
          <a:xfrm>
            <a:off x="20" y="10"/>
            <a:ext cx="4639713" cy="6857990"/>
          </a:xfrm>
          <a:prstGeom prst="rect">
            <a:avLst/>
          </a:prstGeom>
        </p:spPr>
      </p:pic>
      <p:sp>
        <p:nvSpPr>
          <p:cNvPr id="10" name="Rectangle 9">
            <a:extLst>
              <a:ext uri="{FF2B5EF4-FFF2-40B4-BE49-F238E27FC236}">
                <a16:creationId xmlns:a16="http://schemas.microsoft.com/office/drawing/2014/main" id="{3856B5A6-FF87-428D-B5E7-1ABD70CD3E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54D7AE-5F3E-4BF5-B36B-9B013D1433DD}"/>
              </a:ext>
            </a:extLst>
          </p:cNvPr>
          <p:cNvSpPr>
            <a:spLocks noGrp="1"/>
          </p:cNvSpPr>
          <p:nvPr>
            <p:ph type="title"/>
          </p:nvPr>
        </p:nvSpPr>
        <p:spPr>
          <a:xfrm>
            <a:off x="5069940" y="365124"/>
            <a:ext cx="6172200" cy="1828800"/>
          </a:xfrm>
          <a:ln>
            <a:solidFill>
              <a:srgbClr val="002060"/>
            </a:solidFill>
          </a:ln>
        </p:spPr>
        <p:txBody>
          <a:bodyPr>
            <a:normAutofit/>
          </a:bodyPr>
          <a:lstStyle/>
          <a:p>
            <a:r>
              <a:rPr lang="en-GB" dirty="0">
                <a:solidFill>
                  <a:schemeClr val="bg1"/>
                </a:solidFill>
              </a:rPr>
              <a:t>Pure Land Buddhism and Japan</a:t>
            </a:r>
          </a:p>
        </p:txBody>
      </p:sp>
      <p:sp>
        <p:nvSpPr>
          <p:cNvPr id="3" name="Content Placeholder 2">
            <a:extLst>
              <a:ext uri="{FF2B5EF4-FFF2-40B4-BE49-F238E27FC236}">
                <a16:creationId xmlns:a16="http://schemas.microsoft.com/office/drawing/2014/main" id="{1EBF797B-1ADA-4A97-9A4C-A85EAFAC1F1A}"/>
              </a:ext>
            </a:extLst>
          </p:cNvPr>
          <p:cNvSpPr>
            <a:spLocks noGrp="1"/>
          </p:cNvSpPr>
          <p:nvPr>
            <p:ph idx="1"/>
          </p:nvPr>
        </p:nvSpPr>
        <p:spPr>
          <a:xfrm>
            <a:off x="5069940" y="2322576"/>
            <a:ext cx="6172200" cy="3858768"/>
          </a:xfrm>
          <a:ln>
            <a:solidFill>
              <a:srgbClr val="002060"/>
            </a:solidFill>
          </a:ln>
        </p:spPr>
        <p:txBody>
          <a:bodyPr>
            <a:normAutofit/>
          </a:bodyPr>
          <a:lstStyle/>
          <a:p>
            <a:pPr marL="0" indent="0">
              <a:buNone/>
            </a:pPr>
            <a:r>
              <a:rPr lang="en-GB" sz="3600" dirty="0">
                <a:solidFill>
                  <a:schemeClr val="bg1"/>
                </a:solidFill>
                <a:latin typeface="Book Antiqua" panose="02040602050305030304" pitchFamily="18" charset="0"/>
              </a:rPr>
              <a:t>What can we learn from this extract from Buddhism by Denise Cush?</a:t>
            </a:r>
          </a:p>
        </p:txBody>
      </p:sp>
    </p:spTree>
    <p:extLst>
      <p:ext uri="{BB962C8B-B14F-4D97-AF65-F5344CB8AC3E}">
        <p14:creationId xmlns:p14="http://schemas.microsoft.com/office/powerpoint/2010/main" val="12368642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6CD6-BE0A-4168-A77F-933AB7AE6C16}"/>
              </a:ext>
            </a:extLst>
          </p:cNvPr>
          <p:cNvSpPr>
            <a:spLocks noGrp="1"/>
          </p:cNvSpPr>
          <p:nvPr>
            <p:ph type="title"/>
          </p:nvPr>
        </p:nvSpPr>
        <p:spPr>
          <a:xfrm>
            <a:off x="141513" y="0"/>
            <a:ext cx="11919857" cy="984704"/>
          </a:xfrm>
          <a:ln w="76200">
            <a:solidFill>
              <a:srgbClr val="002060"/>
            </a:solidFill>
          </a:ln>
        </p:spPr>
        <p:txBody>
          <a:bodyPr/>
          <a:lstStyle/>
          <a:p>
            <a:r>
              <a:rPr lang="en-GB" dirty="0"/>
              <a:t>Pure Land Buddhism</a:t>
            </a:r>
          </a:p>
        </p:txBody>
      </p:sp>
      <p:sp>
        <p:nvSpPr>
          <p:cNvPr id="3" name="Content Placeholder 2">
            <a:extLst>
              <a:ext uri="{FF2B5EF4-FFF2-40B4-BE49-F238E27FC236}">
                <a16:creationId xmlns:a16="http://schemas.microsoft.com/office/drawing/2014/main" id="{3F4B72FC-1556-4466-A7DA-0AD01B1549BB}"/>
              </a:ext>
            </a:extLst>
          </p:cNvPr>
          <p:cNvSpPr>
            <a:spLocks noGrp="1"/>
          </p:cNvSpPr>
          <p:nvPr>
            <p:ph idx="1"/>
          </p:nvPr>
        </p:nvSpPr>
        <p:spPr>
          <a:xfrm>
            <a:off x="141513" y="1132114"/>
            <a:ext cx="11919857" cy="5457372"/>
          </a:xfrm>
          <a:ln>
            <a:solidFill>
              <a:srgbClr val="002060"/>
            </a:solidFill>
          </a:ln>
        </p:spPr>
        <p:txBody>
          <a:bodyPr>
            <a:normAutofit lnSpcReduction="10000"/>
          </a:bodyPr>
          <a:lstStyle/>
          <a:p>
            <a:pPr marL="0" indent="0">
              <a:buNone/>
            </a:pPr>
            <a:r>
              <a:rPr lang="en-GB" dirty="0">
                <a:latin typeface="Book Antiqua" panose="02040602050305030304" pitchFamily="18" charset="0"/>
              </a:rPr>
              <a:t>“In the Indian Mahayana sutra – </a:t>
            </a:r>
            <a:r>
              <a:rPr lang="en-GB" i="1" dirty="0" err="1">
                <a:latin typeface="Book Antiqua" panose="02040602050305030304" pitchFamily="18" charset="0"/>
              </a:rPr>
              <a:t>Sukhavati</a:t>
            </a:r>
            <a:r>
              <a:rPr lang="en-GB" i="1" dirty="0">
                <a:latin typeface="Book Antiqua" panose="02040602050305030304" pitchFamily="18" charset="0"/>
              </a:rPr>
              <a:t> </a:t>
            </a:r>
            <a:r>
              <a:rPr lang="en-GB" i="1" dirty="0" err="1">
                <a:latin typeface="Book Antiqua" panose="02040602050305030304" pitchFamily="18" charset="0"/>
              </a:rPr>
              <a:t>vyuha</a:t>
            </a:r>
            <a:r>
              <a:rPr lang="en-GB" dirty="0">
                <a:latin typeface="Book Antiqua" panose="02040602050305030304" pitchFamily="18" charset="0"/>
              </a:rPr>
              <a:t> – in which Shakyamuni Buddha tells Ananda the story of a </a:t>
            </a:r>
            <a:r>
              <a:rPr lang="en-GB" i="1" dirty="0">
                <a:latin typeface="Book Antiqua" panose="02040602050305030304" pitchFamily="18" charset="0"/>
              </a:rPr>
              <a:t>bodhisattva</a:t>
            </a:r>
            <a:r>
              <a:rPr lang="en-GB" dirty="0">
                <a:latin typeface="Book Antiqua" panose="02040602050305030304" pitchFamily="18" charset="0"/>
              </a:rPr>
              <a:t> monk named </a:t>
            </a:r>
            <a:r>
              <a:rPr lang="en-GB" dirty="0" err="1">
                <a:latin typeface="Book Antiqua" panose="02040602050305030304" pitchFamily="18" charset="0"/>
              </a:rPr>
              <a:t>Dharmakara</a:t>
            </a:r>
            <a:r>
              <a:rPr lang="en-GB" dirty="0">
                <a:latin typeface="Book Antiqua" panose="02040602050305030304" pitchFamily="18" charset="0"/>
              </a:rPr>
              <a:t> (In Japanese, </a:t>
            </a:r>
            <a:r>
              <a:rPr lang="en-GB" dirty="0" err="1">
                <a:latin typeface="Book Antiqua" panose="02040602050305030304" pitchFamily="18" charset="0"/>
              </a:rPr>
              <a:t>Hozo</a:t>
            </a:r>
            <a:r>
              <a:rPr lang="en-GB" dirty="0">
                <a:latin typeface="Book Antiqua" panose="02040602050305030304" pitchFamily="18" charset="0"/>
              </a:rPr>
              <a:t>), who in a past aeon vowed in the presence of a living Buddha that he would create a perfect paradise out of compassion for suffering beings.  </a:t>
            </a:r>
            <a:r>
              <a:rPr lang="en-GB" dirty="0" err="1">
                <a:latin typeface="Book Antiqua" panose="02040602050305030304" pitchFamily="18" charset="0"/>
              </a:rPr>
              <a:t>Dharmakara</a:t>
            </a:r>
            <a:r>
              <a:rPr lang="en-GB" dirty="0">
                <a:latin typeface="Book Antiqua" panose="02040602050305030304" pitchFamily="18" charset="0"/>
              </a:rPr>
              <a:t> made 48 vows which refer to the beauty of this land, its pleasant lifestyle, the presence of </a:t>
            </a:r>
            <a:r>
              <a:rPr lang="en-GB" i="1" dirty="0">
                <a:latin typeface="Book Antiqua" panose="02040602050305030304" pitchFamily="18" charset="0"/>
              </a:rPr>
              <a:t>bodhisattvas</a:t>
            </a:r>
            <a:r>
              <a:rPr lang="en-GB" dirty="0">
                <a:latin typeface="Book Antiqua" panose="02040602050305030304" pitchFamily="18" charset="0"/>
              </a:rPr>
              <a:t> and, most important of all, that beings only have to think of him in trusting devotion and he will take them to this land upon their death.  He made his vows on pain of forfeiting enlightenment for ever, and, as Shakyamuni taught </a:t>
            </a:r>
            <a:r>
              <a:rPr lang="en-GB" dirty="0" err="1">
                <a:latin typeface="Book Antiqua" panose="02040602050305030304" pitchFamily="18" charset="0"/>
              </a:rPr>
              <a:t>Dharmakara</a:t>
            </a:r>
            <a:r>
              <a:rPr lang="en-GB" dirty="0">
                <a:latin typeface="Book Antiqua" panose="02040602050305030304" pitchFamily="18" charset="0"/>
              </a:rPr>
              <a:t> did become a Buddha called </a:t>
            </a:r>
            <a:r>
              <a:rPr lang="en-GB" dirty="0" err="1">
                <a:latin typeface="Book Antiqua" panose="02040602050305030304" pitchFamily="18" charset="0"/>
              </a:rPr>
              <a:t>Amitabha</a:t>
            </a:r>
            <a:r>
              <a:rPr lang="en-GB" dirty="0">
                <a:latin typeface="Book Antiqua" panose="02040602050305030304" pitchFamily="18" charset="0"/>
              </a:rPr>
              <a:t> (Infinite Light) and dwells in a paradise land in the West, people can have confidence in the efficacy of his vows.  There are two versions of the </a:t>
            </a:r>
            <a:r>
              <a:rPr lang="en-GB" dirty="0" err="1">
                <a:latin typeface="Book Antiqua" panose="02040602050305030304" pitchFamily="18" charset="0"/>
              </a:rPr>
              <a:t>Sukhavati</a:t>
            </a:r>
            <a:r>
              <a:rPr lang="en-GB" dirty="0">
                <a:latin typeface="Book Antiqua" panose="02040602050305030304" pitchFamily="18" charset="0"/>
              </a:rPr>
              <a:t> scripture, the longer one includes the merit of a moral life, as well as faithful devotion, as the methods for gaining rebirth in the Pure Land”</a:t>
            </a:r>
          </a:p>
          <a:p>
            <a:pPr marL="0" indent="0" algn="r">
              <a:buNone/>
            </a:pPr>
            <a:r>
              <a:rPr lang="en-GB" dirty="0">
                <a:latin typeface="Book Antiqua" panose="02040602050305030304" pitchFamily="18" charset="0"/>
              </a:rPr>
              <a:t>(Buddhism by Denise Cush</a:t>
            </a:r>
            <a:r>
              <a:rPr lang="en-GB">
                <a:latin typeface="Book Antiqua" panose="02040602050305030304" pitchFamily="18" charset="0"/>
              </a:rPr>
              <a:t>, 1991)</a:t>
            </a:r>
            <a:endParaRPr lang="en-GB" dirty="0">
              <a:latin typeface="Book Antiqua" panose="02040602050305030304" pitchFamily="18" charset="0"/>
            </a:endParaRPr>
          </a:p>
          <a:p>
            <a:pPr marL="0" indent="0">
              <a:buNone/>
            </a:pPr>
            <a:endParaRPr lang="en-GB" dirty="0"/>
          </a:p>
        </p:txBody>
      </p:sp>
    </p:spTree>
    <p:extLst>
      <p:ext uri="{BB962C8B-B14F-4D97-AF65-F5344CB8AC3E}">
        <p14:creationId xmlns:p14="http://schemas.microsoft.com/office/powerpoint/2010/main" val="4828053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ouse covered in snow&#10;&#10;Description generated with very high confidence">
            <a:extLst>
              <a:ext uri="{FF2B5EF4-FFF2-40B4-BE49-F238E27FC236}">
                <a16:creationId xmlns:a16="http://schemas.microsoft.com/office/drawing/2014/main" id="{3B15AEC7-B9F8-4F96-9FB6-B7DC85ABF5A1}"/>
              </a:ext>
            </a:extLst>
          </p:cNvPr>
          <p:cNvPicPr>
            <a:picLocks noChangeAspect="1"/>
          </p:cNvPicPr>
          <p:nvPr/>
        </p:nvPicPr>
        <p:blipFill rotWithShape="1">
          <a:blip r:embed="rId2">
            <a:extLst>
              <a:ext uri="{28A0092B-C50C-407E-A947-70E740481C1C}">
                <a14:useLocalDpi xmlns:a14="http://schemas.microsoft.com/office/drawing/2010/main" val="0"/>
              </a:ext>
            </a:extLst>
          </a:blip>
          <a:srcRect t="31818" r="90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36884" y="2121762"/>
            <a:ext cx="5735590" cy="3959723"/>
          </a:xfrm>
          <a:ln>
            <a:solidFill>
              <a:srgbClr val="00206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marL="0" indent="0">
              <a:buNone/>
            </a:pPr>
            <a:r>
              <a:rPr lang="en-US" sz="2200" dirty="0">
                <a:solidFill>
                  <a:schemeClr val="tx1"/>
                </a:solidFill>
                <a:latin typeface="Book Antiqua" panose="02040602050305030304" pitchFamily="18" charset="0"/>
              </a:rPr>
              <a:t>In the 1930s, between 60-70% of Chinese Buddhists were of the Pure Land variety</a:t>
            </a:r>
          </a:p>
          <a:p>
            <a:pPr marL="0" indent="0">
              <a:buNone/>
            </a:pPr>
            <a:r>
              <a:rPr lang="en-US" sz="2200" dirty="0">
                <a:solidFill>
                  <a:schemeClr val="tx1"/>
                </a:solidFill>
                <a:latin typeface="Book Antiqua" panose="02040602050305030304" pitchFamily="18" charset="0"/>
              </a:rPr>
              <a:t>In Japan it took off at the Mount </a:t>
            </a:r>
            <a:r>
              <a:rPr lang="en-US" sz="2200" dirty="0" err="1">
                <a:solidFill>
                  <a:schemeClr val="tx1"/>
                </a:solidFill>
                <a:latin typeface="Book Antiqua" panose="02040602050305030304" pitchFamily="18" charset="0"/>
              </a:rPr>
              <a:t>Hiei</a:t>
            </a:r>
            <a:r>
              <a:rPr lang="en-US" sz="2200" dirty="0">
                <a:solidFill>
                  <a:schemeClr val="tx1"/>
                </a:solidFill>
                <a:latin typeface="Book Antiqua" panose="02040602050305030304" pitchFamily="18" charset="0"/>
              </a:rPr>
              <a:t> sect.</a:t>
            </a:r>
          </a:p>
          <a:p>
            <a:pPr marL="0" indent="0">
              <a:buNone/>
            </a:pPr>
            <a:r>
              <a:rPr lang="en-US" sz="2200" dirty="0">
                <a:solidFill>
                  <a:schemeClr val="tx1"/>
                </a:solidFill>
                <a:latin typeface="Book Antiqua" panose="02040602050305030304" pitchFamily="18" charset="0"/>
              </a:rPr>
              <a:t>The 12</a:t>
            </a:r>
            <a:r>
              <a:rPr lang="en-US" sz="2200" baseline="30000" dirty="0">
                <a:solidFill>
                  <a:schemeClr val="tx1"/>
                </a:solidFill>
                <a:latin typeface="Book Antiqua" panose="02040602050305030304" pitchFamily="18" charset="0"/>
              </a:rPr>
              <a:t>th</a:t>
            </a:r>
            <a:r>
              <a:rPr lang="en-US" sz="2200" dirty="0">
                <a:solidFill>
                  <a:schemeClr val="tx1"/>
                </a:solidFill>
                <a:latin typeface="Book Antiqua" panose="02040602050305030304" pitchFamily="18" charset="0"/>
              </a:rPr>
              <a:t> century was a time of social upheaval for Japan – this led to many reformed Buddhist groups developing</a:t>
            </a:r>
          </a:p>
          <a:p>
            <a:pPr marL="0" indent="0">
              <a:buNone/>
            </a:pPr>
            <a:r>
              <a:rPr lang="en-US" sz="2200" dirty="0">
                <a:solidFill>
                  <a:schemeClr val="tx1"/>
                </a:solidFill>
                <a:latin typeface="Book Antiqua" panose="02040602050305030304" pitchFamily="18" charset="0"/>
              </a:rPr>
              <a:t>Two characters were vital in the development of Pure Land in Japan from this movement……….</a:t>
            </a:r>
          </a:p>
        </p:txBody>
      </p:sp>
      <p:sp>
        <p:nvSpPr>
          <p:cNvPr id="4" name="Title 1"/>
          <p:cNvSpPr txBox="1">
            <a:spLocks/>
          </p:cNvSpPr>
          <p:nvPr/>
        </p:nvSpPr>
        <p:spPr>
          <a:xfrm>
            <a:off x="336884" y="640263"/>
            <a:ext cx="5735590" cy="1344975"/>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90000"/>
              </a:lnSpc>
              <a:spcAft>
                <a:spcPts val="600"/>
              </a:spcAft>
            </a:pPr>
            <a:r>
              <a:rPr lang="en-US" sz="4000" dirty="0">
                <a:solidFill>
                  <a:schemeClr val="tx1"/>
                </a:solidFill>
                <a:latin typeface="+mj-lt"/>
                <a:ea typeface="+mj-ea"/>
                <a:cs typeface="+mj-cs"/>
              </a:rPr>
              <a:t>Key points on Pure Land</a:t>
            </a:r>
          </a:p>
        </p:txBody>
      </p:sp>
    </p:spTree>
    <p:extLst>
      <p:ext uri="{BB962C8B-B14F-4D97-AF65-F5344CB8AC3E}">
        <p14:creationId xmlns:p14="http://schemas.microsoft.com/office/powerpoint/2010/main" val="37658110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generated with very high confidence">
            <a:extLst>
              <a:ext uri="{FF2B5EF4-FFF2-40B4-BE49-F238E27FC236}">
                <a16:creationId xmlns:a16="http://schemas.microsoft.com/office/drawing/2014/main" id="{B1F32C1D-D3DA-44F2-9480-8721BDD69E73}"/>
              </a:ext>
            </a:extLst>
          </p:cNvPr>
          <p:cNvPicPr>
            <a:picLocks noChangeAspect="1"/>
          </p:cNvPicPr>
          <p:nvPr/>
        </p:nvPicPr>
        <p:blipFill rotWithShape="1">
          <a:blip r:embed="rId2">
            <a:extLst>
              <a:ext uri="{28A0092B-C50C-407E-A947-70E740481C1C}">
                <a14:useLocalDpi xmlns:a14="http://schemas.microsoft.com/office/drawing/2010/main" val="0"/>
              </a:ext>
            </a:extLst>
          </a:blip>
          <a:srcRect r="2" b="3555"/>
          <a:stretch/>
        </p:blipFill>
        <p:spPr>
          <a:xfrm>
            <a:off x="20" y="10"/>
            <a:ext cx="4639713" cy="6857990"/>
          </a:xfrm>
          <a:prstGeom prst="rect">
            <a:avLst/>
          </a:prstGeom>
        </p:spPr>
      </p:pic>
      <p:sp>
        <p:nvSpPr>
          <p:cNvPr id="10" name="Rectangle 9">
            <a:extLst>
              <a:ext uri="{FF2B5EF4-FFF2-40B4-BE49-F238E27FC236}">
                <a16:creationId xmlns:a16="http://schemas.microsoft.com/office/drawing/2014/main" id="{3856B5A6-FF87-428D-B5E7-1ABD70CD3E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F36F62-1EC4-41F8-9520-9D6620A95E58}"/>
              </a:ext>
            </a:extLst>
          </p:cNvPr>
          <p:cNvSpPr>
            <a:spLocks noGrp="1"/>
          </p:cNvSpPr>
          <p:nvPr>
            <p:ph type="title"/>
          </p:nvPr>
        </p:nvSpPr>
        <p:spPr>
          <a:xfrm>
            <a:off x="5069940" y="365124"/>
            <a:ext cx="6172200" cy="1828800"/>
          </a:xfrm>
          <a:ln>
            <a:solidFill>
              <a:srgbClr val="002060"/>
            </a:solidFill>
          </a:ln>
        </p:spPr>
        <p:txBody>
          <a:bodyPr>
            <a:normAutofit/>
          </a:bodyPr>
          <a:lstStyle/>
          <a:p>
            <a:r>
              <a:rPr lang="en-GB" dirty="0">
                <a:solidFill>
                  <a:schemeClr val="bg1"/>
                </a:solidFill>
              </a:rPr>
              <a:t>Pure Land Buddhism and Japan</a:t>
            </a:r>
          </a:p>
        </p:txBody>
      </p:sp>
      <p:sp>
        <p:nvSpPr>
          <p:cNvPr id="3" name="Content Placeholder 2">
            <a:extLst>
              <a:ext uri="{FF2B5EF4-FFF2-40B4-BE49-F238E27FC236}">
                <a16:creationId xmlns:a16="http://schemas.microsoft.com/office/drawing/2014/main" id="{D60FDCCB-B237-441E-9225-2010AED7ED1E}"/>
              </a:ext>
            </a:extLst>
          </p:cNvPr>
          <p:cNvSpPr>
            <a:spLocks noGrp="1"/>
          </p:cNvSpPr>
          <p:nvPr>
            <p:ph idx="1"/>
          </p:nvPr>
        </p:nvSpPr>
        <p:spPr>
          <a:xfrm>
            <a:off x="5069940" y="2322576"/>
            <a:ext cx="6172200" cy="3858768"/>
          </a:xfrm>
          <a:ln>
            <a:solidFill>
              <a:srgbClr val="002060"/>
            </a:solidFill>
          </a:ln>
        </p:spPr>
        <p:txBody>
          <a:bodyPr>
            <a:normAutofit/>
          </a:bodyPr>
          <a:lstStyle/>
          <a:p>
            <a:pPr marL="0" indent="0">
              <a:buNone/>
            </a:pPr>
            <a:r>
              <a:rPr lang="en-GB" sz="3600" dirty="0">
                <a:solidFill>
                  <a:schemeClr val="bg1"/>
                </a:solidFill>
                <a:latin typeface="Book Antiqua" panose="02040602050305030304" pitchFamily="18" charset="0"/>
              </a:rPr>
              <a:t>Let’s use this source as a guide to understanding the popularity of Pure Land in Japan – what can we learn from this source?</a:t>
            </a:r>
          </a:p>
        </p:txBody>
      </p:sp>
    </p:spTree>
    <p:extLst>
      <p:ext uri="{BB962C8B-B14F-4D97-AF65-F5344CB8AC3E}">
        <p14:creationId xmlns:p14="http://schemas.microsoft.com/office/powerpoint/2010/main" val="3563747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E79E-E481-4EB6-8610-AFDE86A258E0}"/>
              </a:ext>
            </a:extLst>
          </p:cNvPr>
          <p:cNvSpPr>
            <a:spLocks noGrp="1"/>
          </p:cNvSpPr>
          <p:nvPr>
            <p:ph type="title"/>
          </p:nvPr>
        </p:nvSpPr>
        <p:spPr>
          <a:xfrm>
            <a:off x="116114" y="0"/>
            <a:ext cx="11959772" cy="912132"/>
          </a:xfrm>
          <a:ln w="76200">
            <a:solidFill>
              <a:srgbClr val="002060"/>
            </a:solidFill>
          </a:ln>
        </p:spPr>
        <p:txBody>
          <a:bodyPr/>
          <a:lstStyle/>
          <a:p>
            <a:r>
              <a:rPr lang="en-GB" dirty="0"/>
              <a:t>Pure Land Buddhism and Japan</a:t>
            </a:r>
          </a:p>
        </p:txBody>
      </p:sp>
      <p:sp>
        <p:nvSpPr>
          <p:cNvPr id="3" name="Content Placeholder 2">
            <a:extLst>
              <a:ext uri="{FF2B5EF4-FFF2-40B4-BE49-F238E27FC236}">
                <a16:creationId xmlns:a16="http://schemas.microsoft.com/office/drawing/2014/main" id="{E87E5A3E-E395-4F28-BDE7-ABFB97CF2C9B}"/>
              </a:ext>
            </a:extLst>
          </p:cNvPr>
          <p:cNvSpPr>
            <a:spLocks noGrp="1"/>
          </p:cNvSpPr>
          <p:nvPr>
            <p:ph idx="1"/>
          </p:nvPr>
        </p:nvSpPr>
        <p:spPr>
          <a:xfrm>
            <a:off x="116114" y="1103086"/>
            <a:ext cx="11959772" cy="5413828"/>
          </a:xfrm>
          <a:ln>
            <a:solidFill>
              <a:srgbClr val="002060"/>
            </a:solidFill>
          </a:ln>
        </p:spPr>
        <p:txBody>
          <a:bodyPr>
            <a:normAutofit/>
          </a:bodyPr>
          <a:lstStyle/>
          <a:p>
            <a:pPr marL="0" indent="0">
              <a:buNone/>
            </a:pPr>
            <a:r>
              <a:rPr lang="en-GB" dirty="0">
                <a:latin typeface="Book Antiqua" panose="02040602050305030304" pitchFamily="18" charset="0"/>
              </a:rPr>
              <a:t>“The school was brought into prominence in Japan in the tenth century by a learned monk, </a:t>
            </a:r>
            <a:r>
              <a:rPr lang="en-GB" dirty="0" err="1">
                <a:latin typeface="Book Antiqua" panose="02040602050305030304" pitchFamily="18" charset="0"/>
              </a:rPr>
              <a:t>Eshin</a:t>
            </a:r>
            <a:r>
              <a:rPr lang="en-GB" dirty="0">
                <a:latin typeface="Book Antiqua" panose="02040602050305030304" pitchFamily="18" charset="0"/>
              </a:rPr>
              <a:t>.  It stressed neither elaborate ritual nor arduous study of abstruse doctrine; repetition of the sacred formula,</a:t>
            </a:r>
            <a:r>
              <a:rPr lang="en-GB" i="1" dirty="0">
                <a:latin typeface="Book Antiqua" panose="02040602050305030304" pitchFamily="18" charset="0"/>
              </a:rPr>
              <a:t>’</a:t>
            </a:r>
            <a:r>
              <a:rPr lang="en-GB" i="1" dirty="0" err="1">
                <a:latin typeface="Book Antiqua" panose="02040602050305030304" pitchFamily="18" charset="0"/>
              </a:rPr>
              <a:t>Namu</a:t>
            </a:r>
            <a:r>
              <a:rPr lang="en-GB" i="1" dirty="0">
                <a:latin typeface="Book Antiqua" panose="02040602050305030304" pitchFamily="18" charset="0"/>
              </a:rPr>
              <a:t> </a:t>
            </a:r>
            <a:r>
              <a:rPr lang="en-GB" i="1" dirty="0" err="1">
                <a:latin typeface="Book Antiqua" panose="02040602050305030304" pitchFamily="18" charset="0"/>
              </a:rPr>
              <a:t>Amida</a:t>
            </a:r>
            <a:r>
              <a:rPr lang="en-GB" i="1" dirty="0">
                <a:latin typeface="Book Antiqua" panose="02040602050305030304" pitchFamily="18" charset="0"/>
              </a:rPr>
              <a:t> </a:t>
            </a:r>
            <a:r>
              <a:rPr lang="en-GB" i="1" dirty="0" err="1">
                <a:latin typeface="Book Antiqua" panose="02040602050305030304" pitchFamily="18" charset="0"/>
              </a:rPr>
              <a:t>Butsu</a:t>
            </a:r>
            <a:r>
              <a:rPr lang="en-GB" i="1" dirty="0">
                <a:latin typeface="Book Antiqua" panose="02040602050305030304" pitchFamily="18" charset="0"/>
              </a:rPr>
              <a:t>’</a:t>
            </a:r>
            <a:r>
              <a:rPr lang="en-GB" dirty="0">
                <a:latin typeface="Book Antiqua" panose="02040602050305030304" pitchFamily="18" charset="0"/>
              </a:rPr>
              <a:t> calling upon the Buddha of infinite compassion, was sufficient for salvation and would ensure being reborn in the Western Paradise or Pure Land.  It was thus a religion of faith alone and not works, and it made a strong appeal to the common people and the unfortunate.  It found a response also among the aristocrats and warriors, for even the educated Japanese were inclined to a faith involving feeling rather than one of abstract speculation.  To this day the branches of this sect command the largest following of any in Japan”</a:t>
            </a:r>
          </a:p>
          <a:p>
            <a:pPr marL="0" indent="0" algn="r">
              <a:buNone/>
            </a:pPr>
            <a:r>
              <a:rPr lang="en-GB" dirty="0">
                <a:latin typeface="Book Antiqua" panose="02040602050305030304" pitchFamily="18" charset="0"/>
              </a:rPr>
              <a:t>(Japan: It’s culture and history by Morton W.S. &amp; </a:t>
            </a:r>
            <a:r>
              <a:rPr lang="en-GB" dirty="0" err="1">
                <a:latin typeface="Book Antiqua" panose="02040602050305030304" pitchFamily="18" charset="0"/>
              </a:rPr>
              <a:t>Olenik</a:t>
            </a:r>
            <a:r>
              <a:rPr lang="en-GB" dirty="0">
                <a:latin typeface="Book Antiqua" panose="02040602050305030304" pitchFamily="18" charset="0"/>
              </a:rPr>
              <a:t> J.K. 2005)</a:t>
            </a:r>
          </a:p>
        </p:txBody>
      </p:sp>
    </p:spTree>
    <p:extLst>
      <p:ext uri="{BB962C8B-B14F-4D97-AF65-F5344CB8AC3E}">
        <p14:creationId xmlns:p14="http://schemas.microsoft.com/office/powerpoint/2010/main" val="997770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7" name="Picture 6" descr="A person in a suit and tie&#10;&#10;Description generated with very high confidence">
            <a:extLst>
              <a:ext uri="{FF2B5EF4-FFF2-40B4-BE49-F238E27FC236}">
                <a16:creationId xmlns:a16="http://schemas.microsoft.com/office/drawing/2014/main" id="{F540F5D3-7B34-478E-8D1E-1EB7F0BD6F92}"/>
              </a:ext>
            </a:extLst>
          </p:cNvPr>
          <p:cNvPicPr>
            <a:picLocks noChangeAspect="1"/>
          </p:cNvPicPr>
          <p:nvPr/>
        </p:nvPicPr>
        <p:blipFill rotWithShape="1">
          <a:blip r:embed="rId2">
            <a:extLst>
              <a:ext uri="{28A0092B-C50C-407E-A947-70E740481C1C}">
                <a14:useLocalDpi xmlns:a14="http://schemas.microsoft.com/office/drawing/2010/main" val="0"/>
              </a:ext>
            </a:extLst>
          </a:blip>
          <a:srcRect r="-2" b="30457"/>
          <a:stretch/>
        </p:blipFill>
        <p:spPr>
          <a:xfrm>
            <a:off x="471945" y="484632"/>
            <a:ext cx="3449108" cy="2855423"/>
          </a:xfrm>
          <a:prstGeom prst="rect">
            <a:avLst/>
          </a:prstGeom>
        </p:spPr>
      </p:pic>
      <p:pic>
        <p:nvPicPr>
          <p:cNvPr id="11" name="Picture 10" descr="A person standing in front of a television&#10;&#10;Description generated with high confidence">
            <a:extLst>
              <a:ext uri="{FF2B5EF4-FFF2-40B4-BE49-F238E27FC236}">
                <a16:creationId xmlns:a16="http://schemas.microsoft.com/office/drawing/2014/main" id="{1C13897B-54A2-44C2-B608-A7628FF245C9}"/>
              </a:ext>
            </a:extLst>
          </p:cNvPr>
          <p:cNvPicPr>
            <a:picLocks noChangeAspect="1"/>
          </p:cNvPicPr>
          <p:nvPr/>
        </p:nvPicPr>
        <p:blipFill rotWithShape="1">
          <a:blip r:embed="rId3">
            <a:extLst>
              <a:ext uri="{28A0092B-C50C-407E-A947-70E740481C1C}">
                <a14:useLocalDpi xmlns:a14="http://schemas.microsoft.com/office/drawing/2010/main" val="0"/>
              </a:ext>
            </a:extLst>
          </a:blip>
          <a:srcRect l="15955" r="8629" b="-2"/>
          <a:stretch/>
        </p:blipFill>
        <p:spPr>
          <a:xfrm>
            <a:off x="4073451" y="484632"/>
            <a:ext cx="3476064" cy="5871718"/>
          </a:xfrm>
          <a:prstGeom prst="rect">
            <a:avLst/>
          </a:prstGeom>
        </p:spPr>
      </p:pic>
      <p:pic>
        <p:nvPicPr>
          <p:cNvPr id="9" name="Picture 8">
            <a:extLst>
              <a:ext uri="{FF2B5EF4-FFF2-40B4-BE49-F238E27FC236}">
                <a16:creationId xmlns:a16="http://schemas.microsoft.com/office/drawing/2014/main" id="{0C6BCFFE-77BB-4F62-91C8-8F9AF28C97B6}"/>
              </a:ext>
            </a:extLst>
          </p:cNvPr>
          <p:cNvPicPr>
            <a:picLocks noChangeAspect="1"/>
          </p:cNvPicPr>
          <p:nvPr/>
        </p:nvPicPr>
        <p:blipFill rotWithShape="1">
          <a:blip r:embed="rId4">
            <a:extLst>
              <a:ext uri="{28A0092B-C50C-407E-A947-70E740481C1C}">
                <a14:useLocalDpi xmlns:a14="http://schemas.microsoft.com/office/drawing/2010/main" val="0"/>
              </a:ext>
            </a:extLst>
          </a:blip>
          <a:srcRect l="3113" r="16255" b="-4"/>
          <a:stretch/>
        </p:blipFill>
        <p:spPr>
          <a:xfrm>
            <a:off x="471945" y="3500925"/>
            <a:ext cx="3449107" cy="2855424"/>
          </a:xfrm>
          <a:prstGeom prst="rect">
            <a:avLst/>
          </a:prstGeom>
        </p:spPr>
      </p:pic>
      <p:cxnSp>
        <p:nvCxnSpPr>
          <p:cNvPr id="18" name="Straight Connector 17">
            <a:extLst>
              <a:ext uri="{FF2B5EF4-FFF2-40B4-BE49-F238E27FC236}">
                <a16:creationId xmlns:a16="http://schemas.microsoft.com/office/drawing/2014/main" id="{1B527C54-2D5B-432A-B52C-CCA31DF3A5C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78378" y="4003046"/>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56D562E0-B1FD-4BBB-892C-974D63D6D3C6}"/>
              </a:ext>
            </a:extLst>
          </p:cNvPr>
          <p:cNvSpPr txBox="1">
            <a:spLocks/>
          </p:cNvSpPr>
          <p:nvPr/>
        </p:nvSpPr>
        <p:spPr>
          <a:xfrm>
            <a:off x="7866079" y="484632"/>
            <a:ext cx="3841290" cy="3437981"/>
          </a:xfrm>
          <a:prstGeom prst="rect">
            <a:avLst/>
          </a:prstGeom>
          <a:ln>
            <a:solidFill>
              <a:srgbClr val="002060"/>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6000" kern="1200" dirty="0">
                <a:solidFill>
                  <a:schemeClr val="tx1"/>
                </a:solidFill>
                <a:latin typeface="+mj-lt"/>
                <a:ea typeface="+mj-ea"/>
                <a:cs typeface="+mj-cs"/>
              </a:rPr>
              <a:t>Pure Land Buddhism and Japan: </a:t>
            </a:r>
            <a:r>
              <a:rPr lang="en-US" sz="6000" b="1" kern="1200" dirty="0">
                <a:solidFill>
                  <a:schemeClr val="tx1"/>
                </a:solidFill>
                <a:latin typeface="+mj-lt"/>
                <a:ea typeface="+mj-ea"/>
                <a:cs typeface="+mj-cs"/>
              </a:rPr>
              <a:t>Honen</a:t>
            </a:r>
          </a:p>
        </p:txBody>
      </p:sp>
    </p:spTree>
    <p:extLst>
      <p:ext uri="{BB962C8B-B14F-4D97-AF65-F5344CB8AC3E}">
        <p14:creationId xmlns:p14="http://schemas.microsoft.com/office/powerpoint/2010/main" val="1680539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D853-FA3D-4223-BC27-AA060A199C27}"/>
              </a:ext>
            </a:extLst>
          </p:cNvPr>
          <p:cNvSpPr>
            <a:spLocks noGrp="1"/>
          </p:cNvSpPr>
          <p:nvPr>
            <p:ph type="title"/>
          </p:nvPr>
        </p:nvSpPr>
        <p:spPr>
          <a:xfrm>
            <a:off x="170543" y="0"/>
            <a:ext cx="11861800" cy="667657"/>
          </a:xfrm>
          <a:ln w="76200">
            <a:solidFill>
              <a:srgbClr val="002060"/>
            </a:solidFill>
          </a:ln>
        </p:spPr>
        <p:txBody>
          <a:bodyPr>
            <a:normAutofit fontScale="90000"/>
          </a:bodyPr>
          <a:lstStyle/>
          <a:p>
            <a:r>
              <a:rPr lang="en-GB" dirty="0"/>
              <a:t>Pure Land Buddhism and Japan</a:t>
            </a:r>
          </a:p>
        </p:txBody>
      </p:sp>
      <p:sp>
        <p:nvSpPr>
          <p:cNvPr id="3" name="Content Placeholder 2">
            <a:extLst>
              <a:ext uri="{FF2B5EF4-FFF2-40B4-BE49-F238E27FC236}">
                <a16:creationId xmlns:a16="http://schemas.microsoft.com/office/drawing/2014/main" id="{4093030C-3D0C-4252-ABBD-21F0DDD827EB}"/>
              </a:ext>
            </a:extLst>
          </p:cNvPr>
          <p:cNvSpPr>
            <a:spLocks noGrp="1"/>
          </p:cNvSpPr>
          <p:nvPr>
            <p:ph idx="1"/>
          </p:nvPr>
        </p:nvSpPr>
        <p:spPr>
          <a:xfrm>
            <a:off x="170543" y="548367"/>
            <a:ext cx="11861800" cy="540204"/>
          </a:xfrm>
          <a:solidFill>
            <a:schemeClr val="bg1"/>
          </a:solidFill>
          <a:ln>
            <a:solidFill>
              <a:srgbClr val="002060"/>
            </a:solidFill>
          </a:ln>
        </p:spPr>
        <p:txBody>
          <a:bodyPr>
            <a:normAutofit lnSpcReduction="10000"/>
          </a:bodyPr>
          <a:lstStyle/>
          <a:p>
            <a:pPr marL="0" indent="0">
              <a:buNone/>
            </a:pPr>
            <a:r>
              <a:rPr lang="en-GB" sz="3600" dirty="0">
                <a:latin typeface="Book Antiqua" panose="02040602050305030304" pitchFamily="18" charset="0"/>
              </a:rPr>
              <a:t>Key figures in the development of Pure Land: Honen</a:t>
            </a:r>
            <a:r>
              <a:rPr lang="en-GB" sz="3600" i="1" dirty="0">
                <a:latin typeface="Book Antiqua" panose="02040602050305030304" pitchFamily="18" charset="0"/>
              </a:rPr>
              <a:t> </a:t>
            </a:r>
            <a:endParaRPr lang="en-GB" sz="3600" dirty="0">
              <a:latin typeface="Book Antiqua" panose="02040602050305030304" pitchFamily="18" charset="0"/>
            </a:endParaRPr>
          </a:p>
        </p:txBody>
      </p:sp>
      <p:sp>
        <p:nvSpPr>
          <p:cNvPr id="4" name="TextBox 3">
            <a:extLst>
              <a:ext uri="{FF2B5EF4-FFF2-40B4-BE49-F238E27FC236}">
                <a16:creationId xmlns:a16="http://schemas.microsoft.com/office/drawing/2014/main" id="{4E723E56-3E97-4346-A476-AD7777C7F876}"/>
              </a:ext>
            </a:extLst>
          </p:cNvPr>
          <p:cNvSpPr txBox="1"/>
          <p:nvPr/>
        </p:nvSpPr>
        <p:spPr>
          <a:xfrm>
            <a:off x="170543" y="1216024"/>
            <a:ext cx="11861800" cy="5262979"/>
          </a:xfrm>
          <a:prstGeom prst="rect">
            <a:avLst/>
          </a:prstGeom>
          <a:noFill/>
          <a:ln>
            <a:solidFill>
              <a:srgbClr val="002060"/>
            </a:solidFill>
          </a:ln>
        </p:spPr>
        <p:txBody>
          <a:bodyPr wrap="square" rtlCol="0">
            <a:spAutoFit/>
          </a:bodyPr>
          <a:lstStyle/>
          <a:p>
            <a:pPr lvl="0"/>
            <a:r>
              <a:rPr lang="en-GB" sz="2400" dirty="0">
                <a:latin typeface="Book Antiqua" panose="02040602050305030304" pitchFamily="18" charset="0"/>
              </a:rPr>
              <a:t>Honen (1133 – 1212) was the only son of a small clan chieftain in Japan</a:t>
            </a:r>
          </a:p>
          <a:p>
            <a:pPr lvl="0"/>
            <a:r>
              <a:rPr lang="en-GB" sz="2400" dirty="0">
                <a:latin typeface="Book Antiqua" panose="02040602050305030304" pitchFamily="18" charset="0"/>
              </a:rPr>
              <a:t>His father was assassinated, and on his deathbed is reported to have told his son: </a:t>
            </a:r>
            <a:r>
              <a:rPr lang="en-GB" sz="2400" b="1" dirty="0">
                <a:solidFill>
                  <a:schemeClr val="accent6">
                    <a:lumMod val="50000"/>
                  </a:schemeClr>
                </a:solidFill>
                <a:latin typeface="Book Antiqua" panose="02040602050305030304" pitchFamily="18" charset="0"/>
              </a:rPr>
              <a:t>“Don’t hate your enemy but become a monk and pray for me and for your deliverance”</a:t>
            </a:r>
          </a:p>
          <a:p>
            <a:pPr lvl="0"/>
            <a:r>
              <a:rPr lang="en-GB" sz="2400" dirty="0">
                <a:latin typeface="Book Antiqua" panose="02040602050305030304" pitchFamily="18" charset="0"/>
              </a:rPr>
              <a:t>After being ordained at the famous </a:t>
            </a:r>
            <a:r>
              <a:rPr lang="en-GB" sz="2400" b="1" dirty="0">
                <a:solidFill>
                  <a:srgbClr val="7030A0"/>
                </a:solidFill>
                <a:latin typeface="Book Antiqua" panose="02040602050305030304" pitchFamily="18" charset="0"/>
              </a:rPr>
              <a:t>Mount </a:t>
            </a:r>
            <a:r>
              <a:rPr lang="en-GB" sz="2400" b="1" dirty="0" err="1">
                <a:solidFill>
                  <a:srgbClr val="7030A0"/>
                </a:solidFill>
                <a:latin typeface="Book Antiqua" panose="02040602050305030304" pitchFamily="18" charset="0"/>
              </a:rPr>
              <a:t>Hiei</a:t>
            </a:r>
            <a:r>
              <a:rPr lang="en-GB" sz="2400" b="1" dirty="0">
                <a:solidFill>
                  <a:srgbClr val="7030A0"/>
                </a:solidFill>
                <a:latin typeface="Book Antiqua" panose="02040602050305030304" pitchFamily="18" charset="0"/>
              </a:rPr>
              <a:t> temple</a:t>
            </a:r>
            <a:r>
              <a:rPr lang="en-GB" sz="2400" dirty="0">
                <a:latin typeface="Book Antiqua" panose="02040602050305030304" pitchFamily="18" charset="0"/>
              </a:rPr>
              <a:t>, he studied there for </a:t>
            </a:r>
            <a:r>
              <a:rPr lang="en-GB" sz="2400" b="1" dirty="0">
                <a:solidFill>
                  <a:srgbClr val="7030A0"/>
                </a:solidFill>
                <a:latin typeface="Book Antiqua" panose="02040602050305030304" pitchFamily="18" charset="0"/>
              </a:rPr>
              <a:t>nearly 30 years</a:t>
            </a:r>
          </a:p>
          <a:p>
            <a:pPr lvl="0"/>
            <a:r>
              <a:rPr lang="en-GB" sz="2400" dirty="0">
                <a:latin typeface="Book Antiqua" panose="02040602050305030304" pitchFamily="18" charset="0"/>
              </a:rPr>
              <a:t>At the age of 40 he decided to break with tradition and leave the monastery and followed in the footsteps of the shamans of his day, and went to </a:t>
            </a:r>
            <a:r>
              <a:rPr lang="en-GB" sz="2400" b="1" dirty="0">
                <a:solidFill>
                  <a:schemeClr val="accent4">
                    <a:lumMod val="50000"/>
                  </a:schemeClr>
                </a:solidFill>
                <a:latin typeface="Book Antiqua" panose="02040602050305030304" pitchFamily="18" charset="0"/>
              </a:rPr>
              <a:t>live alone in a mountain hermitage</a:t>
            </a:r>
          </a:p>
          <a:p>
            <a:pPr lvl="0"/>
            <a:r>
              <a:rPr lang="en-GB" sz="2400" dirty="0">
                <a:latin typeface="Book Antiqua" panose="02040602050305030304" pitchFamily="18" charset="0"/>
              </a:rPr>
              <a:t>It was at this time that he wrote his most important treatise which later became the </a:t>
            </a:r>
            <a:r>
              <a:rPr lang="en-GB" sz="2400" b="1" dirty="0">
                <a:solidFill>
                  <a:srgbClr val="FF0000"/>
                </a:solidFill>
                <a:latin typeface="Book Antiqua" panose="02040602050305030304" pitchFamily="18" charset="0"/>
              </a:rPr>
              <a:t>foundational text of the Pure Land School</a:t>
            </a:r>
          </a:p>
          <a:p>
            <a:pPr lvl="0"/>
            <a:r>
              <a:rPr lang="en-GB" sz="2400" dirty="0">
                <a:latin typeface="Book Antiqua" panose="02040602050305030304" pitchFamily="18" charset="0"/>
              </a:rPr>
              <a:t>He emphasised the </a:t>
            </a:r>
            <a:r>
              <a:rPr lang="en-GB" sz="2400" b="1" dirty="0">
                <a:solidFill>
                  <a:schemeClr val="accent1">
                    <a:lumMod val="50000"/>
                  </a:schemeClr>
                </a:solidFill>
                <a:latin typeface="Book Antiqua" panose="02040602050305030304" pitchFamily="18" charset="0"/>
              </a:rPr>
              <a:t>moral deterioration of the age</a:t>
            </a:r>
            <a:r>
              <a:rPr lang="en-GB" sz="2400" dirty="0">
                <a:latin typeface="Book Antiqua" panose="02040602050305030304" pitchFamily="18" charset="0"/>
              </a:rPr>
              <a:t>, called </a:t>
            </a:r>
            <a:r>
              <a:rPr lang="en-GB" sz="2400" b="1" dirty="0" err="1">
                <a:latin typeface="Book Antiqua" panose="02040602050305030304" pitchFamily="18" charset="0"/>
              </a:rPr>
              <a:t>mappo</a:t>
            </a:r>
            <a:r>
              <a:rPr lang="en-GB" sz="2400" dirty="0">
                <a:latin typeface="Book Antiqua" panose="02040602050305030304" pitchFamily="18" charset="0"/>
              </a:rPr>
              <a:t> in Japanese, and taught the </a:t>
            </a:r>
            <a:r>
              <a:rPr lang="en-GB" sz="2400" b="1" dirty="0" err="1">
                <a:solidFill>
                  <a:schemeClr val="accent1">
                    <a:lumMod val="50000"/>
                  </a:schemeClr>
                </a:solidFill>
                <a:latin typeface="Book Antiqua" panose="02040602050305030304" pitchFamily="18" charset="0"/>
              </a:rPr>
              <a:t>nembutsu</a:t>
            </a:r>
            <a:r>
              <a:rPr lang="en-GB" sz="2400" b="1" dirty="0">
                <a:solidFill>
                  <a:schemeClr val="accent1">
                    <a:lumMod val="50000"/>
                  </a:schemeClr>
                </a:solidFill>
                <a:latin typeface="Book Antiqua" panose="02040602050305030304" pitchFamily="18" charset="0"/>
              </a:rPr>
              <a:t> as the only method one needed to be free of suffering</a:t>
            </a:r>
            <a:r>
              <a:rPr lang="en-GB" sz="2400" dirty="0">
                <a:latin typeface="Book Antiqua" panose="02040602050305030304" pitchFamily="18" charset="0"/>
              </a:rPr>
              <a:t>.  His teachings attracted a large following</a:t>
            </a:r>
          </a:p>
        </p:txBody>
      </p:sp>
    </p:spTree>
    <p:extLst>
      <p:ext uri="{BB962C8B-B14F-4D97-AF65-F5344CB8AC3E}">
        <p14:creationId xmlns:p14="http://schemas.microsoft.com/office/powerpoint/2010/main" val="2899181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D853-FA3D-4223-BC27-AA060A199C27}"/>
              </a:ext>
            </a:extLst>
          </p:cNvPr>
          <p:cNvSpPr>
            <a:spLocks noGrp="1"/>
          </p:cNvSpPr>
          <p:nvPr>
            <p:ph type="title"/>
          </p:nvPr>
        </p:nvSpPr>
        <p:spPr>
          <a:xfrm>
            <a:off x="170543" y="0"/>
            <a:ext cx="11861800" cy="667657"/>
          </a:xfrm>
          <a:ln w="76200">
            <a:solidFill>
              <a:srgbClr val="002060"/>
            </a:solidFill>
          </a:ln>
        </p:spPr>
        <p:txBody>
          <a:bodyPr>
            <a:normAutofit fontScale="90000"/>
          </a:bodyPr>
          <a:lstStyle/>
          <a:p>
            <a:r>
              <a:rPr lang="en-GB" dirty="0"/>
              <a:t>Pure Land Buddhism and Japan</a:t>
            </a:r>
          </a:p>
        </p:txBody>
      </p:sp>
      <p:sp>
        <p:nvSpPr>
          <p:cNvPr id="3" name="Content Placeholder 2">
            <a:extLst>
              <a:ext uri="{FF2B5EF4-FFF2-40B4-BE49-F238E27FC236}">
                <a16:creationId xmlns:a16="http://schemas.microsoft.com/office/drawing/2014/main" id="{4093030C-3D0C-4252-ABBD-21F0DDD827EB}"/>
              </a:ext>
            </a:extLst>
          </p:cNvPr>
          <p:cNvSpPr>
            <a:spLocks noGrp="1"/>
          </p:cNvSpPr>
          <p:nvPr>
            <p:ph idx="1"/>
          </p:nvPr>
        </p:nvSpPr>
        <p:spPr>
          <a:xfrm>
            <a:off x="170543" y="548367"/>
            <a:ext cx="11861800" cy="540204"/>
          </a:xfrm>
          <a:solidFill>
            <a:schemeClr val="bg1"/>
          </a:solidFill>
          <a:ln>
            <a:solidFill>
              <a:srgbClr val="002060"/>
            </a:solidFill>
          </a:ln>
        </p:spPr>
        <p:txBody>
          <a:bodyPr>
            <a:normAutofit lnSpcReduction="10000"/>
          </a:bodyPr>
          <a:lstStyle/>
          <a:p>
            <a:pPr marL="0" indent="0">
              <a:buNone/>
            </a:pPr>
            <a:r>
              <a:rPr lang="en-GB" sz="3600" dirty="0">
                <a:latin typeface="Book Antiqua" panose="02040602050305030304" pitchFamily="18" charset="0"/>
              </a:rPr>
              <a:t>Key figures in the development of Pure Land: Honen</a:t>
            </a:r>
            <a:r>
              <a:rPr lang="en-GB" sz="3600" i="1" dirty="0">
                <a:latin typeface="Book Antiqua" panose="02040602050305030304" pitchFamily="18" charset="0"/>
              </a:rPr>
              <a:t> </a:t>
            </a:r>
            <a:endParaRPr lang="en-GB" sz="3600" dirty="0">
              <a:latin typeface="Book Antiqua" panose="02040602050305030304" pitchFamily="18" charset="0"/>
            </a:endParaRPr>
          </a:p>
        </p:txBody>
      </p:sp>
      <p:sp>
        <p:nvSpPr>
          <p:cNvPr id="4" name="TextBox 3">
            <a:extLst>
              <a:ext uri="{FF2B5EF4-FFF2-40B4-BE49-F238E27FC236}">
                <a16:creationId xmlns:a16="http://schemas.microsoft.com/office/drawing/2014/main" id="{4E723E56-3E97-4346-A476-AD7777C7F876}"/>
              </a:ext>
            </a:extLst>
          </p:cNvPr>
          <p:cNvSpPr txBox="1"/>
          <p:nvPr/>
        </p:nvSpPr>
        <p:spPr>
          <a:xfrm>
            <a:off x="170543" y="1216024"/>
            <a:ext cx="11861800" cy="5386090"/>
          </a:xfrm>
          <a:prstGeom prst="rect">
            <a:avLst/>
          </a:prstGeom>
          <a:noFill/>
          <a:ln>
            <a:solidFill>
              <a:srgbClr val="002060"/>
            </a:solidFill>
          </a:ln>
        </p:spPr>
        <p:txBody>
          <a:bodyPr wrap="square" rtlCol="0">
            <a:spAutoFit/>
          </a:bodyPr>
          <a:lstStyle/>
          <a:p>
            <a:pPr lvl="0"/>
            <a:r>
              <a:rPr lang="en-GB" sz="3200" dirty="0">
                <a:latin typeface="Book Antiqua" panose="02040602050305030304" pitchFamily="18" charset="0"/>
              </a:rPr>
              <a:t>Honen broke with tradition in the sense that he </a:t>
            </a:r>
            <a:r>
              <a:rPr lang="en-GB" sz="3200" b="1" dirty="0">
                <a:solidFill>
                  <a:schemeClr val="accent1">
                    <a:lumMod val="50000"/>
                  </a:schemeClr>
                </a:solidFill>
                <a:latin typeface="Book Antiqua" panose="02040602050305030304" pitchFamily="18" charset="0"/>
              </a:rPr>
              <a:t>taught the dharma to people from all walks of life</a:t>
            </a:r>
            <a:r>
              <a:rPr lang="en-GB" sz="3200" dirty="0">
                <a:latin typeface="Book Antiqua" panose="02040602050305030304" pitchFamily="18" charset="0"/>
              </a:rPr>
              <a:t>.  Until then, laypeople had been rather like spectators, while the heart of Buddhist life was lived in the temples</a:t>
            </a:r>
          </a:p>
          <a:p>
            <a:pPr lvl="0"/>
            <a:r>
              <a:rPr lang="en-GB" sz="3200" b="1" dirty="0">
                <a:solidFill>
                  <a:schemeClr val="accent6">
                    <a:lumMod val="50000"/>
                  </a:schemeClr>
                </a:solidFill>
                <a:latin typeface="Book Antiqua" panose="02040602050305030304" pitchFamily="18" charset="0"/>
              </a:rPr>
              <a:t>Honen taught both men and women, and those from all social classes</a:t>
            </a:r>
          </a:p>
          <a:p>
            <a:pPr lvl="0"/>
            <a:r>
              <a:rPr lang="en-GB" sz="3200" dirty="0">
                <a:latin typeface="Book Antiqua" panose="02040602050305030304" pitchFamily="18" charset="0"/>
              </a:rPr>
              <a:t>People said he </a:t>
            </a:r>
            <a:r>
              <a:rPr lang="en-GB" sz="3200" b="1" dirty="0">
                <a:solidFill>
                  <a:schemeClr val="accent2">
                    <a:lumMod val="50000"/>
                  </a:schemeClr>
                </a:solidFill>
                <a:latin typeface="Book Antiqua" panose="02040602050305030304" pitchFamily="18" charset="0"/>
              </a:rPr>
              <a:t>attracted ‘butchers, prostitutes and fortune-tellers’</a:t>
            </a:r>
            <a:r>
              <a:rPr lang="en-GB" sz="3200" dirty="0">
                <a:latin typeface="Book Antiqua" panose="02040602050305030304" pitchFamily="18" charset="0"/>
              </a:rPr>
              <a:t> who would otherwise not have a place in the Buddhist sangha</a:t>
            </a:r>
          </a:p>
          <a:p>
            <a:pPr lvl="0"/>
            <a:r>
              <a:rPr lang="en-GB" sz="2800" b="1" dirty="0">
                <a:solidFill>
                  <a:srgbClr val="C00000"/>
                </a:solidFill>
                <a:latin typeface="Book Antiqua" panose="02040602050305030304" pitchFamily="18" charset="0"/>
              </a:rPr>
              <a:t>His genuine holiness, coupled with his personal appeal and the simplicity of his teaching, made him more and more popular</a:t>
            </a:r>
          </a:p>
        </p:txBody>
      </p:sp>
    </p:spTree>
    <p:extLst>
      <p:ext uri="{BB962C8B-B14F-4D97-AF65-F5344CB8AC3E}">
        <p14:creationId xmlns:p14="http://schemas.microsoft.com/office/powerpoint/2010/main" val="8464752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D853-FA3D-4223-BC27-AA060A199C27}"/>
              </a:ext>
            </a:extLst>
          </p:cNvPr>
          <p:cNvSpPr>
            <a:spLocks noGrp="1"/>
          </p:cNvSpPr>
          <p:nvPr>
            <p:ph type="title"/>
          </p:nvPr>
        </p:nvSpPr>
        <p:spPr>
          <a:xfrm>
            <a:off x="170543" y="0"/>
            <a:ext cx="11861800" cy="667657"/>
          </a:xfrm>
          <a:ln w="76200">
            <a:solidFill>
              <a:srgbClr val="002060"/>
            </a:solidFill>
          </a:ln>
        </p:spPr>
        <p:txBody>
          <a:bodyPr>
            <a:normAutofit fontScale="90000"/>
          </a:bodyPr>
          <a:lstStyle/>
          <a:p>
            <a:r>
              <a:rPr lang="en-GB" dirty="0"/>
              <a:t>Pure Land Buddhism and Japan</a:t>
            </a:r>
          </a:p>
        </p:txBody>
      </p:sp>
      <p:sp>
        <p:nvSpPr>
          <p:cNvPr id="3" name="Content Placeholder 2">
            <a:extLst>
              <a:ext uri="{FF2B5EF4-FFF2-40B4-BE49-F238E27FC236}">
                <a16:creationId xmlns:a16="http://schemas.microsoft.com/office/drawing/2014/main" id="{4093030C-3D0C-4252-ABBD-21F0DDD827EB}"/>
              </a:ext>
            </a:extLst>
          </p:cNvPr>
          <p:cNvSpPr>
            <a:spLocks noGrp="1"/>
          </p:cNvSpPr>
          <p:nvPr>
            <p:ph idx="1"/>
          </p:nvPr>
        </p:nvSpPr>
        <p:spPr>
          <a:xfrm>
            <a:off x="170543" y="548367"/>
            <a:ext cx="11861800" cy="540204"/>
          </a:xfrm>
          <a:solidFill>
            <a:schemeClr val="bg1"/>
          </a:solidFill>
          <a:ln>
            <a:solidFill>
              <a:srgbClr val="002060"/>
            </a:solidFill>
          </a:ln>
        </p:spPr>
        <p:txBody>
          <a:bodyPr>
            <a:normAutofit lnSpcReduction="10000"/>
          </a:bodyPr>
          <a:lstStyle/>
          <a:p>
            <a:pPr marL="0" indent="0">
              <a:buNone/>
            </a:pPr>
            <a:r>
              <a:rPr lang="en-GB" sz="3600" dirty="0">
                <a:latin typeface="Book Antiqua" panose="02040602050305030304" pitchFamily="18" charset="0"/>
              </a:rPr>
              <a:t>Key figures in the development of Pure Land: Honen</a:t>
            </a:r>
            <a:r>
              <a:rPr lang="en-GB" sz="3600" i="1" dirty="0">
                <a:latin typeface="Book Antiqua" panose="02040602050305030304" pitchFamily="18" charset="0"/>
              </a:rPr>
              <a:t> </a:t>
            </a:r>
            <a:endParaRPr lang="en-GB" sz="3600" dirty="0">
              <a:latin typeface="Book Antiqua" panose="02040602050305030304" pitchFamily="18" charset="0"/>
            </a:endParaRPr>
          </a:p>
        </p:txBody>
      </p:sp>
      <p:sp>
        <p:nvSpPr>
          <p:cNvPr id="4" name="TextBox 3">
            <a:extLst>
              <a:ext uri="{FF2B5EF4-FFF2-40B4-BE49-F238E27FC236}">
                <a16:creationId xmlns:a16="http://schemas.microsoft.com/office/drawing/2014/main" id="{4E723E56-3E97-4346-A476-AD7777C7F876}"/>
              </a:ext>
            </a:extLst>
          </p:cNvPr>
          <p:cNvSpPr txBox="1"/>
          <p:nvPr/>
        </p:nvSpPr>
        <p:spPr>
          <a:xfrm>
            <a:off x="170543" y="1216024"/>
            <a:ext cx="11861800" cy="5509200"/>
          </a:xfrm>
          <a:prstGeom prst="rect">
            <a:avLst/>
          </a:prstGeom>
          <a:noFill/>
          <a:ln>
            <a:solidFill>
              <a:srgbClr val="002060"/>
            </a:solidFill>
          </a:ln>
        </p:spPr>
        <p:txBody>
          <a:bodyPr wrap="square" rtlCol="0">
            <a:spAutoFit/>
          </a:bodyPr>
          <a:lstStyle/>
          <a:p>
            <a:pPr lvl="0"/>
            <a:r>
              <a:rPr lang="en-GB" sz="3200" dirty="0">
                <a:latin typeface="Book Antiqua" panose="02040602050305030304" pitchFamily="18" charset="0"/>
              </a:rPr>
              <a:t>This </a:t>
            </a:r>
            <a:r>
              <a:rPr lang="en-GB" sz="3200" b="1" dirty="0">
                <a:solidFill>
                  <a:schemeClr val="accent1">
                    <a:lumMod val="50000"/>
                  </a:schemeClr>
                </a:solidFill>
                <a:latin typeface="Book Antiqua" panose="02040602050305030304" pitchFamily="18" charset="0"/>
              </a:rPr>
              <a:t>did not please</a:t>
            </a:r>
            <a:r>
              <a:rPr lang="en-GB" sz="3200" dirty="0">
                <a:latin typeface="Book Antiqua" panose="02040602050305030304" pitchFamily="18" charset="0"/>
              </a:rPr>
              <a:t> either the political leaders or the </a:t>
            </a:r>
            <a:r>
              <a:rPr lang="en-GB" sz="3200" dirty="0" err="1">
                <a:latin typeface="Book Antiqua" panose="02040602050305030304" pitchFamily="18" charset="0"/>
              </a:rPr>
              <a:t>Tendai</a:t>
            </a:r>
            <a:r>
              <a:rPr lang="en-GB" sz="3200" dirty="0">
                <a:latin typeface="Book Antiqua" panose="02040602050305030304" pitchFamily="18" charset="0"/>
              </a:rPr>
              <a:t> authorities.</a:t>
            </a:r>
          </a:p>
          <a:p>
            <a:pPr lvl="0"/>
            <a:r>
              <a:rPr lang="en-GB" sz="3200" dirty="0">
                <a:latin typeface="Book Antiqua" panose="02040602050305030304" pitchFamily="18" charset="0"/>
              </a:rPr>
              <a:t>Honen was </a:t>
            </a:r>
            <a:r>
              <a:rPr lang="en-GB" sz="3200" b="1" dirty="0">
                <a:solidFill>
                  <a:srgbClr val="0070C0"/>
                </a:solidFill>
                <a:latin typeface="Book Antiqua" panose="02040602050305030304" pitchFamily="18" charset="0"/>
              </a:rPr>
              <a:t>expelled from the sangha and forced to disrobe</a:t>
            </a:r>
            <a:r>
              <a:rPr lang="en-GB" sz="3200" dirty="0">
                <a:latin typeface="Book Antiqua" panose="02040602050305030304" pitchFamily="18" charset="0"/>
              </a:rPr>
              <a:t>, and was banished to the countryside – passion was so strong that </a:t>
            </a:r>
            <a:r>
              <a:rPr lang="en-GB" sz="3200" b="1" dirty="0">
                <a:solidFill>
                  <a:srgbClr val="FF0066"/>
                </a:solidFill>
                <a:latin typeface="Book Antiqua" panose="02040602050305030304" pitchFamily="18" charset="0"/>
              </a:rPr>
              <a:t>some of his followers were executed</a:t>
            </a:r>
          </a:p>
          <a:p>
            <a:pPr lvl="0"/>
            <a:r>
              <a:rPr lang="en-GB" sz="3200" dirty="0">
                <a:latin typeface="Book Antiqua" panose="02040602050305030304" pitchFamily="18" charset="0"/>
              </a:rPr>
              <a:t>He </a:t>
            </a:r>
            <a:r>
              <a:rPr lang="en-GB" sz="3200" b="1" dirty="0">
                <a:solidFill>
                  <a:schemeClr val="accent6">
                    <a:lumMod val="50000"/>
                  </a:schemeClr>
                </a:solidFill>
                <a:latin typeface="Book Antiqua" panose="02040602050305030304" pitchFamily="18" charset="0"/>
              </a:rPr>
              <a:t>continued to give his teachings </a:t>
            </a:r>
            <a:r>
              <a:rPr lang="en-GB" sz="3200" dirty="0">
                <a:latin typeface="Book Antiqua" panose="02040602050305030304" pitchFamily="18" charset="0"/>
              </a:rPr>
              <a:t>in small villages until 1211, when the ban was lifted and he was allowed to go back as a layperson</a:t>
            </a:r>
          </a:p>
          <a:p>
            <a:pPr lvl="0"/>
            <a:r>
              <a:rPr lang="en-GB" sz="3200" b="1" dirty="0">
                <a:solidFill>
                  <a:schemeClr val="accent4">
                    <a:lumMod val="50000"/>
                  </a:schemeClr>
                </a:solidFill>
                <a:latin typeface="Book Antiqua" panose="02040602050305030304" pitchFamily="18" charset="0"/>
              </a:rPr>
              <a:t>Buddhist historians usually honour Honen as the founder of the Pure Land school in Japan, but, in fact he never began a school.  the school developed later with his followers</a:t>
            </a:r>
          </a:p>
        </p:txBody>
      </p:sp>
    </p:spTree>
    <p:extLst>
      <p:ext uri="{BB962C8B-B14F-4D97-AF65-F5344CB8AC3E}">
        <p14:creationId xmlns:p14="http://schemas.microsoft.com/office/powerpoint/2010/main" val="1737619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6" name="Rectangle 15">
            <a:extLst>
              <a:ext uri="{FF2B5EF4-FFF2-40B4-BE49-F238E27FC236}">
                <a16:creationId xmlns:a16="http://schemas.microsoft.com/office/drawing/2014/main" id="{247AB924-1B87-43FC-B7C7-B112D5C51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DAD2B705-4A9B-408D-AA80-4F41045E09D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AE2756-0FC4-4155-83E7-58AAAB63E75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person&#10;&#10;Description generated with high confidence">
            <a:extLst>
              <a:ext uri="{FF2B5EF4-FFF2-40B4-BE49-F238E27FC236}">
                <a16:creationId xmlns:a16="http://schemas.microsoft.com/office/drawing/2014/main" id="{27D6A62D-5901-438A-ACA5-FA0B2242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31" y="307731"/>
            <a:ext cx="2998227" cy="3997637"/>
          </a:xfrm>
          <a:prstGeom prst="rect">
            <a:avLst/>
          </a:prstGeom>
        </p:spPr>
      </p:pic>
      <p:pic>
        <p:nvPicPr>
          <p:cNvPr id="9" name="Picture 8" descr="A statue of a person&#10;&#10;Description generated with very high confidence">
            <a:extLst>
              <a:ext uri="{FF2B5EF4-FFF2-40B4-BE49-F238E27FC236}">
                <a16:creationId xmlns:a16="http://schemas.microsoft.com/office/drawing/2014/main" id="{745DB70D-39C0-41B4-A46E-F71819970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572" y="307731"/>
            <a:ext cx="3001638" cy="3997637"/>
          </a:xfrm>
          <a:prstGeom prst="rect">
            <a:avLst/>
          </a:prstGeom>
        </p:spPr>
      </p:pic>
      <p:cxnSp>
        <p:nvCxnSpPr>
          <p:cNvPr id="22" name="Straight Connector 21">
            <a:extLst>
              <a:ext uri="{FF2B5EF4-FFF2-40B4-BE49-F238E27FC236}">
                <a16:creationId xmlns:a16="http://schemas.microsoft.com/office/drawing/2014/main" id="{818DC98F-4057-4645-B948-F604F39A9CF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685"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erson looking at the camera&#10;&#10;Description generated with very high confidence">
            <a:extLst>
              <a:ext uri="{FF2B5EF4-FFF2-40B4-BE49-F238E27FC236}">
                <a16:creationId xmlns:a16="http://schemas.microsoft.com/office/drawing/2014/main" id="{100B46C9-4F20-4AE3-AD4C-804B1F56F4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103" y="330045"/>
            <a:ext cx="2833160" cy="3997637"/>
          </a:xfrm>
          <a:prstGeom prst="rect">
            <a:avLst/>
          </a:prstGeom>
        </p:spPr>
      </p:pic>
      <p:sp>
        <p:nvSpPr>
          <p:cNvPr id="2" name="Title 1">
            <a:extLst>
              <a:ext uri="{FF2B5EF4-FFF2-40B4-BE49-F238E27FC236}">
                <a16:creationId xmlns:a16="http://schemas.microsoft.com/office/drawing/2014/main" id="{C8CFCE83-F134-434F-BA5B-9FB872E99EE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chemeClr val="bg1"/>
                </a:solidFill>
              </a:rPr>
              <a:t>Pure Land Buddhism and Japan: </a:t>
            </a:r>
            <a:r>
              <a:rPr lang="en-US" sz="5400" b="1" dirty="0" err="1">
                <a:solidFill>
                  <a:schemeClr val="bg1"/>
                </a:solidFill>
              </a:rPr>
              <a:t>Shinran</a:t>
            </a:r>
            <a:endParaRPr lang="en-US" sz="5400" dirty="0">
              <a:solidFill>
                <a:schemeClr val="bg1"/>
              </a:solidFill>
            </a:endParaRPr>
          </a:p>
        </p:txBody>
      </p:sp>
    </p:spTree>
    <p:extLst>
      <p:ext uri="{BB962C8B-B14F-4D97-AF65-F5344CB8AC3E}">
        <p14:creationId xmlns:p14="http://schemas.microsoft.com/office/powerpoint/2010/main" val="3150344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A53B17-8786-4A1F-B9BA-38E1C1D7F09A}"/>
              </a:ext>
            </a:extLst>
          </p:cNvPr>
          <p:cNvSpPr txBox="1">
            <a:spLocks/>
          </p:cNvSpPr>
          <p:nvPr/>
        </p:nvSpPr>
        <p:spPr>
          <a:xfrm>
            <a:off x="198119" y="1"/>
            <a:ext cx="8742681" cy="762000"/>
          </a:xfrm>
          <a:prstGeom prst="rect">
            <a:avLst/>
          </a:prstGeom>
          <a:ln w="76200">
            <a:solidFill>
              <a:srgbClr val="002060"/>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To begin, true or false….on Zen Buddhism</a:t>
            </a:r>
          </a:p>
        </p:txBody>
      </p:sp>
      <p:sp>
        <p:nvSpPr>
          <p:cNvPr id="5" name="Content Placeholder 2">
            <a:extLst>
              <a:ext uri="{FF2B5EF4-FFF2-40B4-BE49-F238E27FC236}">
                <a16:creationId xmlns:a16="http://schemas.microsoft.com/office/drawing/2014/main" id="{CB15E0C1-BAF6-4102-B6EB-09BA15C472CA}"/>
              </a:ext>
            </a:extLst>
          </p:cNvPr>
          <p:cNvSpPr>
            <a:spLocks noGrp="1"/>
          </p:cNvSpPr>
          <p:nvPr>
            <p:ph idx="1"/>
          </p:nvPr>
        </p:nvSpPr>
        <p:spPr>
          <a:xfrm>
            <a:off x="198120" y="926465"/>
            <a:ext cx="11871960" cy="658495"/>
          </a:xfrm>
          <a:ln>
            <a:solidFill>
              <a:schemeClr val="accent6">
                <a:lumMod val="50000"/>
              </a:schemeClr>
            </a:solidFill>
          </a:ln>
        </p:spPr>
        <p:txBody>
          <a:bodyPr>
            <a:normAutofit/>
          </a:bodyPr>
          <a:lstStyle/>
          <a:p>
            <a:pPr marL="0" indent="0">
              <a:buNone/>
            </a:pPr>
            <a:r>
              <a:rPr lang="en-GB" dirty="0">
                <a:latin typeface="Book Antiqua" panose="02040602050305030304" pitchFamily="18" charset="0"/>
              </a:rPr>
              <a:t>1) Zen Buddhism originates from ‘The Tree Sermon’ by the Buddha</a:t>
            </a:r>
          </a:p>
        </p:txBody>
      </p:sp>
      <p:sp>
        <p:nvSpPr>
          <p:cNvPr id="6" name="TextBox 5">
            <a:extLst>
              <a:ext uri="{FF2B5EF4-FFF2-40B4-BE49-F238E27FC236}">
                <a16:creationId xmlns:a16="http://schemas.microsoft.com/office/drawing/2014/main" id="{7E4FD514-4968-4844-AC8C-AE80C05E0CF2}"/>
              </a:ext>
            </a:extLst>
          </p:cNvPr>
          <p:cNvSpPr txBox="1"/>
          <p:nvPr/>
        </p:nvSpPr>
        <p:spPr>
          <a:xfrm>
            <a:off x="7213600" y="914400"/>
            <a:ext cx="4719320" cy="523220"/>
          </a:xfrm>
          <a:prstGeom prst="rect">
            <a:avLst/>
          </a:prstGeom>
          <a:solidFill>
            <a:schemeClr val="bg1"/>
          </a:solidFill>
          <a:ln>
            <a:solidFill>
              <a:schemeClr val="accent6">
                <a:lumMod val="50000"/>
              </a:schemeClr>
            </a:solidFill>
          </a:ln>
        </p:spPr>
        <p:txBody>
          <a:bodyPr wrap="square" rtlCol="0">
            <a:spAutoFit/>
          </a:bodyPr>
          <a:lstStyle/>
          <a:p>
            <a:pPr algn="ctr"/>
            <a:r>
              <a:rPr lang="en-GB" sz="2800" dirty="0">
                <a:latin typeface="Book Antiqua" panose="02040602050305030304" pitchFamily="18" charset="0"/>
              </a:rPr>
              <a:t>False – The Flower Sermon</a:t>
            </a:r>
          </a:p>
        </p:txBody>
      </p:sp>
      <p:sp>
        <p:nvSpPr>
          <p:cNvPr id="7" name="Content Placeholder 2">
            <a:extLst>
              <a:ext uri="{FF2B5EF4-FFF2-40B4-BE49-F238E27FC236}">
                <a16:creationId xmlns:a16="http://schemas.microsoft.com/office/drawing/2014/main" id="{2EB5F89C-EB6F-4515-B313-D9E69E526D16}"/>
              </a:ext>
            </a:extLst>
          </p:cNvPr>
          <p:cNvSpPr txBox="1">
            <a:spLocks/>
          </p:cNvSpPr>
          <p:nvPr/>
        </p:nvSpPr>
        <p:spPr>
          <a:xfrm>
            <a:off x="198120" y="1749424"/>
            <a:ext cx="11871960" cy="780416"/>
          </a:xfrm>
          <a:prstGeom prst="rect">
            <a:avLst/>
          </a:prstGeom>
          <a:ln>
            <a:solidFill>
              <a:schemeClr val="accent6">
                <a:lumMod val="50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Book Antiqua" panose="02040602050305030304" pitchFamily="18" charset="0"/>
              </a:rPr>
              <a:t>2) </a:t>
            </a:r>
            <a:r>
              <a:rPr lang="en-GB" dirty="0" err="1">
                <a:latin typeface="Book Antiqua" panose="02040602050305030304" pitchFamily="18" charset="0"/>
              </a:rPr>
              <a:t>Mahakashyapa</a:t>
            </a:r>
            <a:r>
              <a:rPr lang="en-GB" dirty="0">
                <a:latin typeface="Book Antiqua" panose="02040602050305030304" pitchFamily="18" charset="0"/>
              </a:rPr>
              <a:t> was the name of the monk that understood this ‘wordless insight’ from this sermon</a:t>
            </a:r>
          </a:p>
        </p:txBody>
      </p:sp>
      <p:sp>
        <p:nvSpPr>
          <p:cNvPr id="8" name="TextBox 7">
            <a:extLst>
              <a:ext uri="{FF2B5EF4-FFF2-40B4-BE49-F238E27FC236}">
                <a16:creationId xmlns:a16="http://schemas.microsoft.com/office/drawing/2014/main" id="{65115F26-2F7D-42EB-B4DC-F946A7A6D5E0}"/>
              </a:ext>
            </a:extLst>
          </p:cNvPr>
          <p:cNvSpPr txBox="1"/>
          <p:nvPr/>
        </p:nvSpPr>
        <p:spPr>
          <a:xfrm>
            <a:off x="10290628" y="1878022"/>
            <a:ext cx="1642291" cy="523220"/>
          </a:xfrm>
          <a:prstGeom prst="rect">
            <a:avLst/>
          </a:prstGeom>
          <a:solidFill>
            <a:schemeClr val="bg1"/>
          </a:solidFill>
          <a:ln>
            <a:solidFill>
              <a:schemeClr val="accent6">
                <a:lumMod val="50000"/>
              </a:schemeClr>
            </a:solidFill>
          </a:ln>
        </p:spPr>
        <p:txBody>
          <a:bodyPr wrap="square" rtlCol="0">
            <a:spAutoFit/>
          </a:bodyPr>
          <a:lstStyle/>
          <a:p>
            <a:pPr algn="ctr"/>
            <a:r>
              <a:rPr lang="en-GB" sz="2800" dirty="0">
                <a:latin typeface="Book Antiqua" panose="02040602050305030304" pitchFamily="18" charset="0"/>
              </a:rPr>
              <a:t>True</a:t>
            </a:r>
          </a:p>
        </p:txBody>
      </p:sp>
      <p:sp>
        <p:nvSpPr>
          <p:cNvPr id="9" name="Content Placeholder 2">
            <a:extLst>
              <a:ext uri="{FF2B5EF4-FFF2-40B4-BE49-F238E27FC236}">
                <a16:creationId xmlns:a16="http://schemas.microsoft.com/office/drawing/2014/main" id="{F44B55FC-204D-4A60-B34D-B6E7B598CA56}"/>
              </a:ext>
            </a:extLst>
          </p:cNvPr>
          <p:cNvSpPr txBox="1">
            <a:spLocks/>
          </p:cNvSpPr>
          <p:nvPr/>
        </p:nvSpPr>
        <p:spPr>
          <a:xfrm>
            <a:off x="198120" y="2658438"/>
            <a:ext cx="11871960" cy="658495"/>
          </a:xfrm>
          <a:prstGeom prst="rect">
            <a:avLst/>
          </a:prstGeom>
          <a:ln>
            <a:solidFill>
              <a:schemeClr val="accent6">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Book Antiqua" panose="02040602050305030304" pitchFamily="18" charset="0"/>
              </a:rPr>
              <a:t>3) Enlightenment in Zen can only happen over thousands of lifetimes</a:t>
            </a:r>
          </a:p>
        </p:txBody>
      </p:sp>
      <p:sp>
        <p:nvSpPr>
          <p:cNvPr id="10" name="TextBox 9">
            <a:extLst>
              <a:ext uri="{FF2B5EF4-FFF2-40B4-BE49-F238E27FC236}">
                <a16:creationId xmlns:a16="http://schemas.microsoft.com/office/drawing/2014/main" id="{19F0F709-CB0B-48F7-A3A7-B244EE67B953}"/>
              </a:ext>
            </a:extLst>
          </p:cNvPr>
          <p:cNvSpPr txBox="1"/>
          <p:nvPr/>
        </p:nvSpPr>
        <p:spPr>
          <a:xfrm>
            <a:off x="2583543" y="2726075"/>
            <a:ext cx="9349376" cy="400110"/>
          </a:xfrm>
          <a:prstGeom prst="rect">
            <a:avLst/>
          </a:prstGeom>
          <a:solidFill>
            <a:schemeClr val="bg1"/>
          </a:solidFill>
          <a:ln>
            <a:solidFill>
              <a:schemeClr val="accent6">
                <a:lumMod val="50000"/>
              </a:schemeClr>
            </a:solidFill>
          </a:ln>
        </p:spPr>
        <p:txBody>
          <a:bodyPr wrap="square" rtlCol="0">
            <a:spAutoFit/>
          </a:bodyPr>
          <a:lstStyle/>
          <a:p>
            <a:pPr algn="ctr"/>
            <a:r>
              <a:rPr lang="en-GB" sz="2000" b="1" dirty="0">
                <a:latin typeface="Book Antiqua" panose="02040602050305030304" pitchFamily="18" charset="0"/>
              </a:rPr>
              <a:t>False</a:t>
            </a:r>
            <a:r>
              <a:rPr lang="en-GB" sz="2000" dirty="0">
                <a:latin typeface="Book Antiqua" panose="02040602050305030304" pitchFamily="18" charset="0"/>
              </a:rPr>
              <a:t> – it can happen all at once – what was this called in Chinese and Japanese?</a:t>
            </a:r>
          </a:p>
        </p:txBody>
      </p:sp>
      <p:sp>
        <p:nvSpPr>
          <p:cNvPr id="11" name="Content Placeholder 2">
            <a:extLst>
              <a:ext uri="{FF2B5EF4-FFF2-40B4-BE49-F238E27FC236}">
                <a16:creationId xmlns:a16="http://schemas.microsoft.com/office/drawing/2014/main" id="{F01FD3DB-B1D4-47EE-9654-3C3C22255E4F}"/>
              </a:ext>
            </a:extLst>
          </p:cNvPr>
          <p:cNvSpPr txBox="1">
            <a:spLocks/>
          </p:cNvSpPr>
          <p:nvPr/>
        </p:nvSpPr>
        <p:spPr>
          <a:xfrm>
            <a:off x="198120" y="3445531"/>
            <a:ext cx="11871960" cy="658495"/>
          </a:xfrm>
          <a:prstGeom prst="rect">
            <a:avLst/>
          </a:prstGeom>
          <a:ln>
            <a:solidFill>
              <a:schemeClr val="accent6">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Book Antiqua" panose="02040602050305030304" pitchFamily="18" charset="0"/>
              </a:rPr>
              <a:t>4) Zen Buddhism plays down the over-reliance of scriptures</a:t>
            </a:r>
          </a:p>
        </p:txBody>
      </p:sp>
      <p:sp>
        <p:nvSpPr>
          <p:cNvPr id="12" name="TextBox 11">
            <a:extLst>
              <a:ext uri="{FF2B5EF4-FFF2-40B4-BE49-F238E27FC236}">
                <a16:creationId xmlns:a16="http://schemas.microsoft.com/office/drawing/2014/main" id="{FFFEA312-2597-4A5C-9D52-90806FBB2A7C}"/>
              </a:ext>
            </a:extLst>
          </p:cNvPr>
          <p:cNvSpPr txBox="1"/>
          <p:nvPr/>
        </p:nvSpPr>
        <p:spPr>
          <a:xfrm>
            <a:off x="10290627" y="3513168"/>
            <a:ext cx="1642291" cy="523220"/>
          </a:xfrm>
          <a:prstGeom prst="rect">
            <a:avLst/>
          </a:prstGeom>
          <a:solidFill>
            <a:schemeClr val="bg1"/>
          </a:solidFill>
          <a:ln>
            <a:solidFill>
              <a:schemeClr val="accent6">
                <a:lumMod val="50000"/>
              </a:schemeClr>
            </a:solidFill>
          </a:ln>
        </p:spPr>
        <p:txBody>
          <a:bodyPr wrap="square" rtlCol="0">
            <a:spAutoFit/>
          </a:bodyPr>
          <a:lstStyle/>
          <a:p>
            <a:pPr algn="ctr"/>
            <a:r>
              <a:rPr lang="en-GB" sz="2800" dirty="0">
                <a:latin typeface="Book Antiqua" panose="02040602050305030304" pitchFamily="18" charset="0"/>
              </a:rPr>
              <a:t>True</a:t>
            </a:r>
          </a:p>
        </p:txBody>
      </p:sp>
      <p:sp>
        <p:nvSpPr>
          <p:cNvPr id="13" name="Content Placeholder 2">
            <a:extLst>
              <a:ext uri="{FF2B5EF4-FFF2-40B4-BE49-F238E27FC236}">
                <a16:creationId xmlns:a16="http://schemas.microsoft.com/office/drawing/2014/main" id="{F52F252D-B3F5-4419-AB67-30E1CD8EDC1C}"/>
              </a:ext>
            </a:extLst>
          </p:cNvPr>
          <p:cNvSpPr txBox="1">
            <a:spLocks/>
          </p:cNvSpPr>
          <p:nvPr/>
        </p:nvSpPr>
        <p:spPr>
          <a:xfrm>
            <a:off x="198120" y="4232624"/>
            <a:ext cx="11871960" cy="658495"/>
          </a:xfrm>
          <a:prstGeom prst="rect">
            <a:avLst/>
          </a:prstGeom>
          <a:ln>
            <a:solidFill>
              <a:schemeClr val="accent6">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Book Antiqua" panose="02040602050305030304" pitchFamily="18" charset="0"/>
              </a:rPr>
              <a:t>5) A Zen master is called a </a:t>
            </a:r>
            <a:r>
              <a:rPr lang="en-GB" dirty="0" err="1">
                <a:latin typeface="Book Antiqua" panose="02040602050305030304" pitchFamily="18" charset="0"/>
              </a:rPr>
              <a:t>sotori</a:t>
            </a:r>
            <a:endParaRPr lang="en-GB" dirty="0">
              <a:latin typeface="Book Antiqua" panose="02040602050305030304" pitchFamily="18" charset="0"/>
            </a:endParaRPr>
          </a:p>
        </p:txBody>
      </p:sp>
      <p:sp>
        <p:nvSpPr>
          <p:cNvPr id="14" name="TextBox 13">
            <a:extLst>
              <a:ext uri="{FF2B5EF4-FFF2-40B4-BE49-F238E27FC236}">
                <a16:creationId xmlns:a16="http://schemas.microsoft.com/office/drawing/2014/main" id="{1632E44E-3A52-46AE-B034-8CD467B06D20}"/>
              </a:ext>
            </a:extLst>
          </p:cNvPr>
          <p:cNvSpPr txBox="1"/>
          <p:nvPr/>
        </p:nvSpPr>
        <p:spPr>
          <a:xfrm>
            <a:off x="2162629" y="4361816"/>
            <a:ext cx="9907451" cy="400110"/>
          </a:xfrm>
          <a:prstGeom prst="rect">
            <a:avLst/>
          </a:prstGeom>
          <a:solidFill>
            <a:schemeClr val="bg1"/>
          </a:solidFill>
          <a:ln>
            <a:solidFill>
              <a:schemeClr val="accent6">
                <a:lumMod val="50000"/>
              </a:schemeClr>
            </a:solidFill>
          </a:ln>
        </p:spPr>
        <p:txBody>
          <a:bodyPr wrap="square" rtlCol="0">
            <a:spAutoFit/>
          </a:bodyPr>
          <a:lstStyle/>
          <a:p>
            <a:pPr algn="ctr"/>
            <a:r>
              <a:rPr lang="en-GB" sz="2000" b="1" dirty="0">
                <a:latin typeface="Book Antiqua" panose="02040602050305030304" pitchFamily="18" charset="0"/>
              </a:rPr>
              <a:t>False</a:t>
            </a:r>
            <a:r>
              <a:rPr lang="en-GB" sz="2000" dirty="0">
                <a:latin typeface="Book Antiqua" panose="02040602050305030304" pitchFamily="18" charset="0"/>
              </a:rPr>
              <a:t> – They are called </a:t>
            </a:r>
            <a:r>
              <a:rPr lang="en-GB" sz="2000" i="1" dirty="0" err="1">
                <a:latin typeface="Book Antiqua" panose="02040602050305030304" pitchFamily="18" charset="0"/>
              </a:rPr>
              <a:t>Roshi</a:t>
            </a:r>
            <a:r>
              <a:rPr lang="en-GB" sz="2000" dirty="0">
                <a:latin typeface="Book Antiqua" panose="02040602050305030304" pitchFamily="18" charset="0"/>
              </a:rPr>
              <a:t> and pupils are expected to submit totally to their master</a:t>
            </a:r>
          </a:p>
        </p:txBody>
      </p:sp>
      <p:sp>
        <p:nvSpPr>
          <p:cNvPr id="15" name="Content Placeholder 2">
            <a:extLst>
              <a:ext uri="{FF2B5EF4-FFF2-40B4-BE49-F238E27FC236}">
                <a16:creationId xmlns:a16="http://schemas.microsoft.com/office/drawing/2014/main" id="{5C0BCDF3-283A-48D8-BA89-74F59CE36F24}"/>
              </a:ext>
            </a:extLst>
          </p:cNvPr>
          <p:cNvSpPr txBox="1">
            <a:spLocks/>
          </p:cNvSpPr>
          <p:nvPr/>
        </p:nvSpPr>
        <p:spPr>
          <a:xfrm>
            <a:off x="198119" y="5019717"/>
            <a:ext cx="11871960" cy="658495"/>
          </a:xfrm>
          <a:prstGeom prst="rect">
            <a:avLst/>
          </a:prstGeom>
          <a:ln>
            <a:solidFill>
              <a:schemeClr val="accent6">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Book Antiqua" panose="02040602050305030304" pitchFamily="18" charset="0"/>
              </a:rPr>
              <a:t>6) The paradoxical riddle-like sayings in Rinzai Zen are called Zazen</a:t>
            </a:r>
          </a:p>
        </p:txBody>
      </p:sp>
      <p:sp>
        <p:nvSpPr>
          <p:cNvPr id="16" name="TextBox 15">
            <a:extLst>
              <a:ext uri="{FF2B5EF4-FFF2-40B4-BE49-F238E27FC236}">
                <a16:creationId xmlns:a16="http://schemas.microsoft.com/office/drawing/2014/main" id="{3459EE91-2A98-4C71-B63A-8B40B7A9A5BD}"/>
              </a:ext>
            </a:extLst>
          </p:cNvPr>
          <p:cNvSpPr txBox="1"/>
          <p:nvPr/>
        </p:nvSpPr>
        <p:spPr>
          <a:xfrm>
            <a:off x="7721601" y="5019717"/>
            <a:ext cx="4211318" cy="461665"/>
          </a:xfrm>
          <a:prstGeom prst="rect">
            <a:avLst/>
          </a:prstGeom>
          <a:solidFill>
            <a:schemeClr val="bg1"/>
          </a:solidFill>
          <a:ln>
            <a:solidFill>
              <a:schemeClr val="accent6">
                <a:lumMod val="50000"/>
              </a:schemeClr>
            </a:solidFill>
          </a:ln>
        </p:spPr>
        <p:txBody>
          <a:bodyPr wrap="square" rtlCol="0">
            <a:spAutoFit/>
          </a:bodyPr>
          <a:lstStyle/>
          <a:p>
            <a:pPr algn="ctr"/>
            <a:r>
              <a:rPr lang="en-GB" sz="2400" b="1" dirty="0">
                <a:latin typeface="Book Antiqua" panose="02040602050305030304" pitchFamily="18" charset="0"/>
              </a:rPr>
              <a:t>False</a:t>
            </a:r>
            <a:r>
              <a:rPr lang="en-GB" sz="2400" dirty="0">
                <a:latin typeface="Book Antiqua" panose="02040602050305030304" pitchFamily="18" charset="0"/>
              </a:rPr>
              <a:t> – They are called </a:t>
            </a:r>
            <a:r>
              <a:rPr lang="en-GB" sz="2400" i="1" dirty="0" err="1">
                <a:latin typeface="Book Antiqua" panose="02040602050305030304" pitchFamily="18" charset="0"/>
              </a:rPr>
              <a:t>Koans</a:t>
            </a:r>
            <a:endParaRPr lang="en-GB" sz="2400" dirty="0">
              <a:latin typeface="Book Antiqua" panose="02040602050305030304" pitchFamily="18" charset="0"/>
            </a:endParaRPr>
          </a:p>
        </p:txBody>
      </p:sp>
      <p:sp>
        <p:nvSpPr>
          <p:cNvPr id="17" name="Content Placeholder 2">
            <a:extLst>
              <a:ext uri="{FF2B5EF4-FFF2-40B4-BE49-F238E27FC236}">
                <a16:creationId xmlns:a16="http://schemas.microsoft.com/office/drawing/2014/main" id="{3B985F06-ACDA-4C95-BCC0-D0DB244693A9}"/>
              </a:ext>
            </a:extLst>
          </p:cNvPr>
          <p:cNvSpPr txBox="1">
            <a:spLocks/>
          </p:cNvSpPr>
          <p:nvPr/>
        </p:nvSpPr>
        <p:spPr>
          <a:xfrm>
            <a:off x="198119" y="5835999"/>
            <a:ext cx="11871960" cy="658495"/>
          </a:xfrm>
          <a:prstGeom prst="rect">
            <a:avLst/>
          </a:prstGeom>
          <a:ln>
            <a:solidFill>
              <a:schemeClr val="accent6">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Book Antiqua" panose="02040602050305030304" pitchFamily="18" charset="0"/>
              </a:rPr>
              <a:t>7) In Soto Zen, the monk is expected to keep the monasteries spotless </a:t>
            </a:r>
          </a:p>
        </p:txBody>
      </p:sp>
      <p:sp>
        <p:nvSpPr>
          <p:cNvPr id="18" name="TextBox 17">
            <a:extLst>
              <a:ext uri="{FF2B5EF4-FFF2-40B4-BE49-F238E27FC236}">
                <a16:creationId xmlns:a16="http://schemas.microsoft.com/office/drawing/2014/main" id="{E4223A13-EDFB-4F4C-A4F7-C23445FF82BE}"/>
              </a:ext>
            </a:extLst>
          </p:cNvPr>
          <p:cNvSpPr txBox="1"/>
          <p:nvPr/>
        </p:nvSpPr>
        <p:spPr>
          <a:xfrm>
            <a:off x="9827260" y="5941521"/>
            <a:ext cx="1642291" cy="523220"/>
          </a:xfrm>
          <a:prstGeom prst="rect">
            <a:avLst/>
          </a:prstGeom>
          <a:solidFill>
            <a:schemeClr val="bg1"/>
          </a:solidFill>
          <a:ln>
            <a:solidFill>
              <a:schemeClr val="accent6">
                <a:lumMod val="50000"/>
              </a:schemeClr>
            </a:solidFill>
          </a:ln>
        </p:spPr>
        <p:txBody>
          <a:bodyPr wrap="square" rtlCol="0">
            <a:spAutoFit/>
          </a:bodyPr>
          <a:lstStyle/>
          <a:p>
            <a:pPr algn="ctr"/>
            <a:r>
              <a:rPr lang="en-GB" sz="2800" dirty="0">
                <a:latin typeface="Book Antiqua" panose="02040602050305030304" pitchFamily="18" charset="0"/>
              </a:rPr>
              <a:t>True</a:t>
            </a:r>
          </a:p>
        </p:txBody>
      </p:sp>
    </p:spTree>
    <p:extLst>
      <p:ext uri="{BB962C8B-B14F-4D97-AF65-F5344CB8AC3E}">
        <p14:creationId xmlns:p14="http://schemas.microsoft.com/office/powerpoint/2010/main" val="14894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BA8E04-2631-4099-863F-202158271643}"/>
              </a:ext>
            </a:extLst>
          </p:cNvPr>
          <p:cNvSpPr>
            <a:spLocks noGrp="1"/>
          </p:cNvSpPr>
          <p:nvPr>
            <p:ph idx="1"/>
          </p:nvPr>
        </p:nvSpPr>
        <p:spPr>
          <a:xfrm>
            <a:off x="170543" y="1216024"/>
            <a:ext cx="11861800" cy="5402490"/>
          </a:xfrm>
          <a:ln>
            <a:solidFill>
              <a:srgbClr val="002060"/>
            </a:solidFill>
          </a:ln>
        </p:spPr>
        <p:txBody>
          <a:bodyPr>
            <a:normAutofit fontScale="92500" lnSpcReduction="20000"/>
          </a:bodyPr>
          <a:lstStyle/>
          <a:p>
            <a:pPr marL="0" lvl="0" indent="0">
              <a:buNone/>
            </a:pPr>
            <a:r>
              <a:rPr lang="en-GB" dirty="0" err="1">
                <a:latin typeface="Book Antiqua" panose="02040602050305030304" pitchFamily="18" charset="0"/>
              </a:rPr>
              <a:t>Shinran</a:t>
            </a:r>
            <a:r>
              <a:rPr lang="en-GB" dirty="0">
                <a:latin typeface="Book Antiqua" panose="02040602050305030304" pitchFamily="18" charset="0"/>
              </a:rPr>
              <a:t> (1173-1263) was born into </a:t>
            </a:r>
            <a:r>
              <a:rPr lang="en-GB" b="1" dirty="0">
                <a:solidFill>
                  <a:schemeClr val="accent4">
                    <a:lumMod val="50000"/>
                  </a:schemeClr>
                </a:solidFill>
                <a:latin typeface="Book Antiqua" panose="02040602050305030304" pitchFamily="18" charset="0"/>
              </a:rPr>
              <a:t>aristocratic elite near Kyoto</a:t>
            </a:r>
            <a:r>
              <a:rPr lang="en-GB" dirty="0">
                <a:latin typeface="Book Antiqua" panose="02040602050305030304" pitchFamily="18" charset="0"/>
              </a:rPr>
              <a:t>.  He lost his father when he was four and his mother when we was nine</a:t>
            </a:r>
          </a:p>
          <a:p>
            <a:pPr marL="0" lvl="0" indent="0">
              <a:buNone/>
            </a:pPr>
            <a:r>
              <a:rPr lang="en-GB" b="1" dirty="0">
                <a:solidFill>
                  <a:srgbClr val="7030A0"/>
                </a:solidFill>
                <a:latin typeface="Book Antiqua" panose="02040602050305030304" pitchFamily="18" charset="0"/>
              </a:rPr>
              <a:t>His uncle sent him to Mount </a:t>
            </a:r>
            <a:r>
              <a:rPr lang="en-GB" b="1" dirty="0" err="1">
                <a:solidFill>
                  <a:srgbClr val="7030A0"/>
                </a:solidFill>
                <a:latin typeface="Book Antiqua" panose="02040602050305030304" pitchFamily="18" charset="0"/>
              </a:rPr>
              <a:t>Hiei</a:t>
            </a:r>
            <a:r>
              <a:rPr lang="en-GB" dirty="0">
                <a:latin typeface="Book Antiqua" panose="02040602050305030304" pitchFamily="18" charset="0"/>
              </a:rPr>
              <a:t> in order to advance his career through scholarship rather than through marriage</a:t>
            </a:r>
          </a:p>
          <a:p>
            <a:pPr marL="0" lvl="0" indent="0">
              <a:buNone/>
            </a:pPr>
            <a:r>
              <a:rPr lang="en-GB" dirty="0">
                <a:latin typeface="Book Antiqua" panose="02040602050305030304" pitchFamily="18" charset="0"/>
              </a:rPr>
              <a:t>He studied for some 20 years, but was disillusioned by the complex and difficult practices taught there</a:t>
            </a:r>
          </a:p>
          <a:p>
            <a:pPr marL="0" lvl="0" indent="0">
              <a:buNone/>
            </a:pPr>
            <a:r>
              <a:rPr lang="en-GB" dirty="0">
                <a:latin typeface="Book Antiqua" panose="02040602050305030304" pitchFamily="18" charset="0"/>
              </a:rPr>
              <a:t>He claimed to have a vision of </a:t>
            </a:r>
            <a:r>
              <a:rPr lang="en-GB" dirty="0" err="1">
                <a:latin typeface="Book Antiqua" panose="02040602050305030304" pitchFamily="18" charset="0"/>
              </a:rPr>
              <a:t>Kuan</a:t>
            </a:r>
            <a:r>
              <a:rPr lang="en-GB" dirty="0">
                <a:latin typeface="Book Antiqua" panose="02040602050305030304" pitchFamily="18" charset="0"/>
              </a:rPr>
              <a:t> Yin, the bodhisattva of compassion, who directed him to find a Buddhist monk called Honen.  So in 1201 he left Mount </a:t>
            </a:r>
            <a:r>
              <a:rPr lang="en-GB" dirty="0" err="1">
                <a:latin typeface="Book Antiqua" panose="02040602050305030304" pitchFamily="18" charset="0"/>
              </a:rPr>
              <a:t>Hiei</a:t>
            </a:r>
            <a:r>
              <a:rPr lang="en-GB" dirty="0">
                <a:latin typeface="Book Antiqua" panose="02040602050305030304" pitchFamily="18" charset="0"/>
              </a:rPr>
              <a:t> and joined Honen in Kyoto</a:t>
            </a:r>
          </a:p>
          <a:p>
            <a:pPr marL="0" lvl="0" indent="0">
              <a:buNone/>
            </a:pPr>
            <a:r>
              <a:rPr lang="en-GB" dirty="0">
                <a:latin typeface="Book Antiqua" panose="02040602050305030304" pitchFamily="18" charset="0"/>
              </a:rPr>
              <a:t>He remained with him until they were forced into exile </a:t>
            </a:r>
          </a:p>
          <a:p>
            <a:pPr marL="0" lvl="0" indent="0">
              <a:buNone/>
            </a:pPr>
            <a:r>
              <a:rPr lang="en-GB" dirty="0">
                <a:latin typeface="Book Antiqua" panose="02040602050305030304" pitchFamily="18" charset="0"/>
              </a:rPr>
              <a:t>He had been forced to disrobe, and at that juncture he called himself ‘the foolish, bald-headed one’, reflecting his unease at being neither a monk nor a layperson</a:t>
            </a:r>
          </a:p>
          <a:p>
            <a:pPr marL="0" lvl="0" indent="0">
              <a:buNone/>
            </a:pPr>
            <a:r>
              <a:rPr lang="en-GB" dirty="0">
                <a:latin typeface="Book Antiqua" panose="02040602050305030304" pitchFamily="18" charset="0"/>
              </a:rPr>
              <a:t>He claimed that he had another vision, this time advising him to marry so he married and had 6 children</a:t>
            </a:r>
          </a:p>
        </p:txBody>
      </p:sp>
      <p:sp>
        <p:nvSpPr>
          <p:cNvPr id="4" name="Title 1">
            <a:extLst>
              <a:ext uri="{FF2B5EF4-FFF2-40B4-BE49-F238E27FC236}">
                <a16:creationId xmlns:a16="http://schemas.microsoft.com/office/drawing/2014/main" id="{DB36A7C1-83AD-4884-B63C-F2BC8C0951F7}"/>
              </a:ext>
            </a:extLst>
          </p:cNvPr>
          <p:cNvSpPr txBox="1">
            <a:spLocks/>
          </p:cNvSpPr>
          <p:nvPr/>
        </p:nvSpPr>
        <p:spPr>
          <a:xfrm>
            <a:off x="170543" y="0"/>
            <a:ext cx="11861800" cy="667657"/>
          </a:xfrm>
          <a:prstGeom prst="rect">
            <a:avLst/>
          </a:prstGeom>
          <a:ln w="76200">
            <a:solidFill>
              <a:srgbClr val="002060"/>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Pure Land Buddhism and Japan</a:t>
            </a:r>
            <a:endParaRPr lang="en-GB" dirty="0"/>
          </a:p>
        </p:txBody>
      </p:sp>
      <p:sp>
        <p:nvSpPr>
          <p:cNvPr id="5" name="Content Placeholder 2">
            <a:extLst>
              <a:ext uri="{FF2B5EF4-FFF2-40B4-BE49-F238E27FC236}">
                <a16:creationId xmlns:a16="http://schemas.microsoft.com/office/drawing/2014/main" id="{45F14462-B865-4CED-8C81-176AEB21017F}"/>
              </a:ext>
            </a:extLst>
          </p:cNvPr>
          <p:cNvSpPr txBox="1">
            <a:spLocks/>
          </p:cNvSpPr>
          <p:nvPr/>
        </p:nvSpPr>
        <p:spPr>
          <a:xfrm>
            <a:off x="170543" y="548367"/>
            <a:ext cx="11861800" cy="540204"/>
          </a:xfrm>
          <a:prstGeom prst="rect">
            <a:avLst/>
          </a:prstGeom>
          <a:solidFill>
            <a:schemeClr val="bg1"/>
          </a:solidFill>
          <a:ln>
            <a:solidFill>
              <a:srgbClr val="00206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a:latin typeface="Book Antiqua" panose="02040602050305030304" pitchFamily="18" charset="0"/>
              </a:rPr>
              <a:t>Key figures in the development of Pure Land: </a:t>
            </a:r>
            <a:r>
              <a:rPr lang="en-GB" sz="3600" dirty="0" err="1">
                <a:latin typeface="Book Antiqua" panose="02040602050305030304" pitchFamily="18" charset="0"/>
              </a:rPr>
              <a:t>Shinran</a:t>
            </a:r>
            <a:r>
              <a:rPr lang="en-GB" sz="3600" i="1" dirty="0">
                <a:latin typeface="Book Antiqua" panose="02040602050305030304" pitchFamily="18" charset="0"/>
              </a:rPr>
              <a:t> </a:t>
            </a:r>
            <a:endParaRPr lang="en-GB" sz="3600" dirty="0">
              <a:latin typeface="Book Antiqua" panose="02040602050305030304" pitchFamily="18" charset="0"/>
            </a:endParaRPr>
          </a:p>
        </p:txBody>
      </p:sp>
    </p:spTree>
    <p:extLst>
      <p:ext uri="{BB962C8B-B14F-4D97-AF65-F5344CB8AC3E}">
        <p14:creationId xmlns:p14="http://schemas.microsoft.com/office/powerpoint/2010/main" val="2358682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BA8E04-2631-4099-863F-202158271643}"/>
              </a:ext>
            </a:extLst>
          </p:cNvPr>
          <p:cNvSpPr>
            <a:spLocks noGrp="1"/>
          </p:cNvSpPr>
          <p:nvPr>
            <p:ph idx="1"/>
          </p:nvPr>
        </p:nvSpPr>
        <p:spPr>
          <a:xfrm>
            <a:off x="170543" y="1216024"/>
            <a:ext cx="11861800" cy="5402490"/>
          </a:xfrm>
          <a:ln>
            <a:solidFill>
              <a:srgbClr val="002060"/>
            </a:solidFill>
          </a:ln>
        </p:spPr>
        <p:txBody>
          <a:bodyPr>
            <a:normAutofit/>
          </a:bodyPr>
          <a:lstStyle/>
          <a:p>
            <a:pPr marL="0" lvl="0" indent="0">
              <a:buNone/>
            </a:pPr>
            <a:r>
              <a:rPr lang="en-GB" dirty="0" err="1">
                <a:latin typeface="Book Antiqua" panose="02040602050305030304" pitchFamily="18" charset="0"/>
              </a:rPr>
              <a:t>Shinran</a:t>
            </a:r>
            <a:r>
              <a:rPr lang="en-GB" dirty="0">
                <a:latin typeface="Book Antiqua" panose="02040602050305030304" pitchFamily="18" charset="0"/>
              </a:rPr>
              <a:t> wrote many treatises and commentaries, and of particular interest is the fact that he wrote then in simple Japanese, not classical Japanese so ordinary people could read them</a:t>
            </a:r>
          </a:p>
          <a:p>
            <a:pPr marL="0" lvl="0" indent="0">
              <a:buNone/>
            </a:pPr>
            <a:r>
              <a:rPr lang="en-GB" dirty="0">
                <a:latin typeface="Book Antiqua" panose="02040602050305030304" pitchFamily="18" charset="0"/>
              </a:rPr>
              <a:t>His major work was published in 1224 and is entitled ‘</a:t>
            </a:r>
            <a:r>
              <a:rPr lang="en-GB" i="1" dirty="0" err="1">
                <a:latin typeface="Book Antiqua" panose="02040602050305030304" pitchFamily="18" charset="0"/>
              </a:rPr>
              <a:t>Kyogoshinsho</a:t>
            </a:r>
            <a:r>
              <a:rPr lang="en-GB" i="1" dirty="0">
                <a:latin typeface="Book Antiqua" panose="02040602050305030304" pitchFamily="18" charset="0"/>
              </a:rPr>
              <a:t>’ </a:t>
            </a:r>
            <a:r>
              <a:rPr lang="en-GB" dirty="0">
                <a:latin typeface="Book Antiqua" panose="02040602050305030304" pitchFamily="18" charset="0"/>
              </a:rPr>
              <a:t>or ‘The True Teaching, Practice an Realisation of the Pure Land Way’.  It is a selection of sutra passages which are relevant to the Pure Land school</a:t>
            </a:r>
          </a:p>
          <a:p>
            <a:pPr marL="0" lvl="0" indent="0">
              <a:buNone/>
            </a:pPr>
            <a:r>
              <a:rPr lang="en-GB" dirty="0">
                <a:latin typeface="Book Antiqua" panose="02040602050305030304" pitchFamily="18" charset="0"/>
              </a:rPr>
              <a:t>He always said that his teaching was a clarification of Honen’s teachings</a:t>
            </a:r>
          </a:p>
          <a:p>
            <a:pPr marL="0" lvl="0" indent="0">
              <a:buNone/>
            </a:pPr>
            <a:r>
              <a:rPr lang="en-GB" dirty="0">
                <a:latin typeface="Book Antiqua" panose="02040602050305030304" pitchFamily="18" charset="0"/>
              </a:rPr>
              <a:t>However, he developed some of Honen’s principals much further</a:t>
            </a:r>
          </a:p>
          <a:p>
            <a:pPr marL="0" lvl="0" indent="0">
              <a:buNone/>
            </a:pPr>
            <a:r>
              <a:rPr lang="en-GB" dirty="0">
                <a:latin typeface="Book Antiqua" panose="02040602050305030304" pitchFamily="18" charset="0"/>
              </a:rPr>
              <a:t>He regarded his teachings as an expression of the true meaning of Honen’s teachings, and therefore called his school True Pure Land or Judo-</a:t>
            </a:r>
            <a:r>
              <a:rPr lang="en-GB" dirty="0" err="1">
                <a:latin typeface="Book Antiqua" panose="02040602050305030304" pitchFamily="18" charset="0"/>
              </a:rPr>
              <a:t>shinshu</a:t>
            </a:r>
            <a:endParaRPr lang="en-GB" dirty="0">
              <a:latin typeface="Book Antiqua" panose="02040602050305030304" pitchFamily="18" charset="0"/>
            </a:endParaRPr>
          </a:p>
          <a:p>
            <a:pPr marL="0" lvl="0" indent="0">
              <a:buNone/>
            </a:pPr>
            <a:r>
              <a:rPr lang="en-GB" dirty="0" err="1">
                <a:latin typeface="Book Antiqua" panose="02040602050305030304" pitchFamily="18" charset="0"/>
              </a:rPr>
              <a:t>Shinran</a:t>
            </a:r>
            <a:r>
              <a:rPr lang="en-GB" dirty="0">
                <a:latin typeface="Book Antiqua" panose="02040602050305030304" pitchFamily="18" charset="0"/>
              </a:rPr>
              <a:t> himself lived a humble life</a:t>
            </a:r>
          </a:p>
          <a:p>
            <a:pPr marL="0" indent="0">
              <a:buNone/>
            </a:pPr>
            <a:endParaRPr lang="en-GB" dirty="0"/>
          </a:p>
        </p:txBody>
      </p:sp>
      <p:sp>
        <p:nvSpPr>
          <p:cNvPr id="4" name="Title 1">
            <a:extLst>
              <a:ext uri="{FF2B5EF4-FFF2-40B4-BE49-F238E27FC236}">
                <a16:creationId xmlns:a16="http://schemas.microsoft.com/office/drawing/2014/main" id="{DB36A7C1-83AD-4884-B63C-F2BC8C0951F7}"/>
              </a:ext>
            </a:extLst>
          </p:cNvPr>
          <p:cNvSpPr txBox="1">
            <a:spLocks/>
          </p:cNvSpPr>
          <p:nvPr/>
        </p:nvSpPr>
        <p:spPr>
          <a:xfrm>
            <a:off x="170543" y="0"/>
            <a:ext cx="11861800" cy="667657"/>
          </a:xfrm>
          <a:prstGeom prst="rect">
            <a:avLst/>
          </a:prstGeom>
          <a:ln w="76200">
            <a:solidFill>
              <a:srgbClr val="002060"/>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Pure Land Buddhism and Japan</a:t>
            </a:r>
            <a:endParaRPr lang="en-GB" dirty="0"/>
          </a:p>
        </p:txBody>
      </p:sp>
      <p:sp>
        <p:nvSpPr>
          <p:cNvPr id="5" name="Content Placeholder 2">
            <a:extLst>
              <a:ext uri="{FF2B5EF4-FFF2-40B4-BE49-F238E27FC236}">
                <a16:creationId xmlns:a16="http://schemas.microsoft.com/office/drawing/2014/main" id="{45F14462-B865-4CED-8C81-176AEB21017F}"/>
              </a:ext>
            </a:extLst>
          </p:cNvPr>
          <p:cNvSpPr txBox="1">
            <a:spLocks/>
          </p:cNvSpPr>
          <p:nvPr/>
        </p:nvSpPr>
        <p:spPr>
          <a:xfrm>
            <a:off x="170543" y="548367"/>
            <a:ext cx="11861800" cy="540204"/>
          </a:xfrm>
          <a:prstGeom prst="rect">
            <a:avLst/>
          </a:prstGeom>
          <a:solidFill>
            <a:schemeClr val="bg1"/>
          </a:solidFill>
          <a:ln>
            <a:solidFill>
              <a:srgbClr val="00206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a:latin typeface="Book Antiqua" panose="02040602050305030304" pitchFamily="18" charset="0"/>
              </a:rPr>
              <a:t>Key figures in the development of Pure Land: </a:t>
            </a:r>
            <a:r>
              <a:rPr lang="en-GB" sz="3600" dirty="0" err="1">
                <a:latin typeface="Book Antiqua" panose="02040602050305030304" pitchFamily="18" charset="0"/>
              </a:rPr>
              <a:t>Shinran</a:t>
            </a:r>
            <a:r>
              <a:rPr lang="en-GB" sz="3600" i="1" dirty="0">
                <a:latin typeface="Book Antiqua" panose="02040602050305030304" pitchFamily="18" charset="0"/>
              </a:rPr>
              <a:t> </a:t>
            </a:r>
            <a:endParaRPr lang="en-GB" sz="3600" dirty="0">
              <a:latin typeface="Book Antiqua" panose="02040602050305030304" pitchFamily="18" charset="0"/>
            </a:endParaRPr>
          </a:p>
        </p:txBody>
      </p:sp>
    </p:spTree>
    <p:extLst>
      <p:ext uri="{BB962C8B-B14F-4D97-AF65-F5344CB8AC3E}">
        <p14:creationId xmlns:p14="http://schemas.microsoft.com/office/powerpoint/2010/main" val="572450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CF64-F99F-4E76-9A0E-C39835CC88BB}"/>
              </a:ext>
            </a:extLst>
          </p:cNvPr>
          <p:cNvSpPr>
            <a:spLocks noGrp="1"/>
          </p:cNvSpPr>
          <p:nvPr>
            <p:ph type="title"/>
          </p:nvPr>
        </p:nvSpPr>
        <p:spPr>
          <a:xfrm>
            <a:off x="141515" y="0"/>
            <a:ext cx="11890828" cy="883104"/>
          </a:xfrm>
          <a:ln w="76200">
            <a:solidFill>
              <a:srgbClr val="002060"/>
            </a:solidFill>
          </a:ln>
        </p:spPr>
        <p:txBody>
          <a:bodyPr/>
          <a:lstStyle/>
          <a:p>
            <a:r>
              <a:rPr lang="en-GB" dirty="0"/>
              <a:t>Honen and </a:t>
            </a:r>
            <a:r>
              <a:rPr lang="en-GB" dirty="0" err="1"/>
              <a:t>Shinran</a:t>
            </a:r>
            <a:endParaRPr lang="en-GB" dirty="0"/>
          </a:p>
        </p:txBody>
      </p:sp>
      <p:sp>
        <p:nvSpPr>
          <p:cNvPr id="3" name="Content Placeholder 2">
            <a:extLst>
              <a:ext uri="{FF2B5EF4-FFF2-40B4-BE49-F238E27FC236}">
                <a16:creationId xmlns:a16="http://schemas.microsoft.com/office/drawing/2014/main" id="{446F85DD-2717-417D-814D-1E29E18B96FC}"/>
              </a:ext>
            </a:extLst>
          </p:cNvPr>
          <p:cNvSpPr>
            <a:spLocks noGrp="1"/>
          </p:cNvSpPr>
          <p:nvPr>
            <p:ph idx="1"/>
          </p:nvPr>
        </p:nvSpPr>
        <p:spPr>
          <a:xfrm>
            <a:off x="141515" y="1016001"/>
            <a:ext cx="11890828" cy="3439886"/>
          </a:xfrm>
          <a:ln>
            <a:solidFill>
              <a:srgbClr val="002060"/>
            </a:solidFill>
          </a:ln>
        </p:spPr>
        <p:txBody>
          <a:bodyPr/>
          <a:lstStyle/>
          <a:p>
            <a:pPr marL="0" indent="0">
              <a:buNone/>
            </a:pPr>
            <a:r>
              <a:rPr lang="en-GB" dirty="0">
                <a:latin typeface="Book Antiqua" panose="02040602050305030304" pitchFamily="18" charset="0"/>
              </a:rPr>
              <a:t>Honen had expressed the mercy of </a:t>
            </a:r>
            <a:r>
              <a:rPr lang="en-GB" dirty="0" err="1">
                <a:latin typeface="Book Antiqua" panose="02040602050305030304" pitchFamily="18" charset="0"/>
              </a:rPr>
              <a:t>Amida</a:t>
            </a:r>
            <a:r>
              <a:rPr lang="en-GB" dirty="0">
                <a:latin typeface="Book Antiqua" panose="02040602050305030304" pitchFamily="18" charset="0"/>
              </a:rPr>
              <a:t> in the following saying:</a:t>
            </a:r>
          </a:p>
          <a:p>
            <a:pPr marL="0" indent="0" algn="ctr">
              <a:buNone/>
            </a:pPr>
            <a:r>
              <a:rPr lang="en-GB" b="1" dirty="0">
                <a:solidFill>
                  <a:srgbClr val="7030A0"/>
                </a:solidFill>
                <a:latin typeface="Book Antiqua" panose="02040602050305030304" pitchFamily="18" charset="0"/>
              </a:rPr>
              <a:t>“Even a bad man will be received in Buddha’s land, how much more a good man”</a:t>
            </a:r>
          </a:p>
          <a:p>
            <a:pPr marL="0" indent="0" algn="ctr">
              <a:buNone/>
            </a:pPr>
            <a:endParaRPr lang="en-GB" dirty="0">
              <a:latin typeface="Book Antiqua" panose="02040602050305030304" pitchFamily="18" charset="0"/>
            </a:endParaRPr>
          </a:p>
          <a:p>
            <a:pPr marL="0" indent="0">
              <a:buNone/>
            </a:pPr>
            <a:r>
              <a:rPr lang="en-GB" dirty="0" err="1">
                <a:latin typeface="Book Antiqua" panose="02040602050305030304" pitchFamily="18" charset="0"/>
              </a:rPr>
              <a:t>Shinran</a:t>
            </a:r>
            <a:r>
              <a:rPr lang="en-GB" dirty="0">
                <a:latin typeface="Book Antiqua" panose="02040602050305030304" pitchFamily="18" charset="0"/>
              </a:rPr>
              <a:t> preferred to say:</a:t>
            </a:r>
          </a:p>
          <a:p>
            <a:pPr marL="0" indent="0" algn="ctr">
              <a:buNone/>
            </a:pPr>
            <a:r>
              <a:rPr lang="en-GB" b="1" dirty="0">
                <a:solidFill>
                  <a:srgbClr val="FF0000"/>
                </a:solidFill>
                <a:latin typeface="Book Antiqua" panose="02040602050305030304" pitchFamily="18" charset="0"/>
              </a:rPr>
              <a:t>“Even a good man will be received in Buddha’s land, how much more a bad man”</a:t>
            </a:r>
          </a:p>
        </p:txBody>
      </p:sp>
      <p:sp>
        <p:nvSpPr>
          <p:cNvPr id="4" name="TextBox 3">
            <a:extLst>
              <a:ext uri="{FF2B5EF4-FFF2-40B4-BE49-F238E27FC236}">
                <a16:creationId xmlns:a16="http://schemas.microsoft.com/office/drawing/2014/main" id="{DA41EFA4-D93F-472E-96A7-D0D7CEFC0721}"/>
              </a:ext>
            </a:extLst>
          </p:cNvPr>
          <p:cNvSpPr txBox="1"/>
          <p:nvPr/>
        </p:nvSpPr>
        <p:spPr>
          <a:xfrm>
            <a:off x="141515" y="4644571"/>
            <a:ext cx="11890828" cy="1754326"/>
          </a:xfrm>
          <a:prstGeom prst="rect">
            <a:avLst/>
          </a:prstGeom>
          <a:noFill/>
          <a:ln>
            <a:solidFill>
              <a:srgbClr val="002060"/>
            </a:solidFill>
          </a:ln>
        </p:spPr>
        <p:txBody>
          <a:bodyPr wrap="square" rtlCol="0">
            <a:spAutoFit/>
          </a:bodyPr>
          <a:lstStyle/>
          <a:p>
            <a:r>
              <a:rPr lang="en-GB" sz="3600" b="1" u="sng" dirty="0">
                <a:latin typeface="Book Antiqua" panose="02040602050305030304" pitchFamily="18" charset="0"/>
              </a:rPr>
              <a:t>TASK – </a:t>
            </a:r>
          </a:p>
          <a:p>
            <a:r>
              <a:rPr lang="en-GB" sz="3600" dirty="0">
                <a:latin typeface="Book Antiqua" panose="02040602050305030304" pitchFamily="18" charset="0"/>
              </a:rPr>
              <a:t>What are they both trying to say here about </a:t>
            </a:r>
            <a:r>
              <a:rPr lang="en-GB" sz="3600" dirty="0" err="1">
                <a:latin typeface="Book Antiqua" panose="02040602050305030304" pitchFamily="18" charset="0"/>
              </a:rPr>
              <a:t>Amitabha</a:t>
            </a:r>
            <a:r>
              <a:rPr lang="en-GB" sz="3600" dirty="0">
                <a:latin typeface="Book Antiqua" panose="02040602050305030304" pitchFamily="18" charset="0"/>
              </a:rPr>
              <a:t> Buddha and Pure Land Buddhism?</a:t>
            </a:r>
          </a:p>
        </p:txBody>
      </p:sp>
      <p:pic>
        <p:nvPicPr>
          <p:cNvPr id="5" name="Picture 4" descr="A person looking at the camera&#10;&#10;Description generated with very high confidence">
            <a:extLst>
              <a:ext uri="{FF2B5EF4-FFF2-40B4-BE49-F238E27FC236}">
                <a16:creationId xmlns:a16="http://schemas.microsoft.com/office/drawing/2014/main" id="{868C199E-C24B-4B7C-B386-C693D82CE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8970" y="1988457"/>
            <a:ext cx="982835" cy="138679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6" name="Picture 5" descr="A person in a suit and tie&#10;&#10;Description generated with very high confidence">
            <a:extLst>
              <a:ext uri="{FF2B5EF4-FFF2-40B4-BE49-F238E27FC236}">
                <a16:creationId xmlns:a16="http://schemas.microsoft.com/office/drawing/2014/main" id="{A89FC6A2-06E2-40DD-9533-32808B28415A}"/>
              </a:ext>
            </a:extLst>
          </p:cNvPr>
          <p:cNvPicPr>
            <a:picLocks noChangeAspect="1"/>
          </p:cNvPicPr>
          <p:nvPr/>
        </p:nvPicPr>
        <p:blipFill rotWithShape="1">
          <a:blip r:embed="rId3">
            <a:extLst>
              <a:ext uri="{28A0092B-C50C-407E-A947-70E740481C1C}">
                <a14:useLocalDpi xmlns:a14="http://schemas.microsoft.com/office/drawing/2010/main" val="0"/>
              </a:ext>
            </a:extLst>
          </a:blip>
          <a:srcRect r="-2" b="30457"/>
          <a:stretch/>
        </p:blipFill>
        <p:spPr>
          <a:xfrm>
            <a:off x="444978" y="1988457"/>
            <a:ext cx="1016858" cy="841829"/>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4815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6A08-129D-4AF8-92F6-E70F64B9DAE1}"/>
              </a:ext>
            </a:extLst>
          </p:cNvPr>
          <p:cNvSpPr>
            <a:spLocks noGrp="1"/>
          </p:cNvSpPr>
          <p:nvPr>
            <p:ph type="title"/>
          </p:nvPr>
        </p:nvSpPr>
        <p:spPr>
          <a:xfrm>
            <a:off x="170541" y="0"/>
            <a:ext cx="11861801" cy="926646"/>
          </a:xfrm>
          <a:ln w="76200">
            <a:solidFill>
              <a:srgbClr val="002060"/>
            </a:solidFill>
          </a:ln>
        </p:spPr>
        <p:txBody>
          <a:bodyPr/>
          <a:lstStyle/>
          <a:p>
            <a:r>
              <a:rPr lang="en-GB" dirty="0"/>
              <a:t>Pure Land Buddhism</a:t>
            </a:r>
          </a:p>
        </p:txBody>
      </p:sp>
      <p:sp>
        <p:nvSpPr>
          <p:cNvPr id="3" name="Content Placeholder 2">
            <a:extLst>
              <a:ext uri="{FF2B5EF4-FFF2-40B4-BE49-F238E27FC236}">
                <a16:creationId xmlns:a16="http://schemas.microsoft.com/office/drawing/2014/main" id="{5BDE5F08-D673-406C-8D7F-A79C48B774C0}"/>
              </a:ext>
            </a:extLst>
          </p:cNvPr>
          <p:cNvSpPr>
            <a:spLocks noGrp="1"/>
          </p:cNvSpPr>
          <p:nvPr>
            <p:ph idx="1"/>
          </p:nvPr>
        </p:nvSpPr>
        <p:spPr>
          <a:xfrm>
            <a:off x="170541" y="1146629"/>
            <a:ext cx="11861801" cy="5529942"/>
          </a:xfrm>
          <a:ln>
            <a:solidFill>
              <a:srgbClr val="002060"/>
            </a:solidFill>
          </a:ln>
        </p:spPr>
        <p:txBody>
          <a:bodyPr>
            <a:normAutofit fontScale="92500"/>
          </a:bodyPr>
          <a:lstStyle/>
          <a:p>
            <a:pPr marL="0" indent="0">
              <a:buNone/>
            </a:pPr>
            <a:r>
              <a:rPr lang="en-GB" sz="3200" dirty="0">
                <a:latin typeface="Book Antiqua" panose="02040602050305030304" pitchFamily="18" charset="0"/>
              </a:rPr>
              <a:t>The idea of </a:t>
            </a:r>
            <a:r>
              <a:rPr lang="en-GB" sz="3200" b="1" dirty="0">
                <a:solidFill>
                  <a:srgbClr val="FF0000"/>
                </a:solidFill>
                <a:latin typeface="Book Antiqua" panose="02040602050305030304" pitchFamily="18" charset="0"/>
              </a:rPr>
              <a:t>merit simply leads to false self-importance </a:t>
            </a:r>
            <a:r>
              <a:rPr lang="en-GB" sz="3200" dirty="0">
                <a:latin typeface="Book Antiqua" panose="02040602050305030304" pitchFamily="18" charset="0"/>
              </a:rPr>
              <a:t>whereas one should </a:t>
            </a:r>
            <a:r>
              <a:rPr lang="en-GB" sz="3200" b="1" dirty="0">
                <a:solidFill>
                  <a:srgbClr val="FF0000"/>
                </a:solidFill>
                <a:latin typeface="Book Antiqua" panose="02040602050305030304" pitchFamily="18" charset="0"/>
              </a:rPr>
              <a:t>rely totally on the power of </a:t>
            </a:r>
            <a:r>
              <a:rPr lang="en-GB" sz="3200" b="1" dirty="0" err="1">
                <a:solidFill>
                  <a:srgbClr val="FF0000"/>
                </a:solidFill>
                <a:latin typeface="Book Antiqua" panose="02040602050305030304" pitchFamily="18" charset="0"/>
              </a:rPr>
              <a:t>Amida</a:t>
            </a:r>
            <a:r>
              <a:rPr lang="en-GB" sz="3200" b="1" dirty="0">
                <a:solidFill>
                  <a:srgbClr val="FF0000"/>
                </a:solidFill>
                <a:latin typeface="Book Antiqua" panose="02040602050305030304" pitchFamily="18" charset="0"/>
              </a:rPr>
              <a:t> in the humble opinion that one can do nothing for oneself</a:t>
            </a:r>
          </a:p>
          <a:p>
            <a:pPr marL="0" indent="0">
              <a:buNone/>
            </a:pPr>
            <a:r>
              <a:rPr lang="en-GB" sz="3200" dirty="0">
                <a:latin typeface="Book Antiqua" panose="02040602050305030304" pitchFamily="18" charset="0"/>
              </a:rPr>
              <a:t>To guard </a:t>
            </a:r>
            <a:r>
              <a:rPr lang="en-GB" sz="3200" b="1" dirty="0">
                <a:solidFill>
                  <a:srgbClr val="7030A0"/>
                </a:solidFill>
                <a:latin typeface="Book Antiqua" panose="02040602050305030304" pitchFamily="18" charset="0"/>
              </a:rPr>
              <a:t>against any form of self-assertion creeping in</a:t>
            </a:r>
            <a:r>
              <a:rPr lang="en-GB" sz="3200" dirty="0">
                <a:latin typeface="Book Antiqua" panose="02040602050305030304" pitchFamily="18" charset="0"/>
              </a:rPr>
              <a:t>, </a:t>
            </a:r>
            <a:r>
              <a:rPr lang="en-GB" sz="3200" dirty="0" err="1">
                <a:latin typeface="Book Antiqua" panose="02040602050305030304" pitchFamily="18" charset="0"/>
              </a:rPr>
              <a:t>Shinran</a:t>
            </a:r>
            <a:r>
              <a:rPr lang="en-GB" sz="3200" dirty="0">
                <a:latin typeface="Book Antiqua" panose="02040602050305030304" pitchFamily="18" charset="0"/>
              </a:rPr>
              <a:t> stressed that </a:t>
            </a:r>
            <a:r>
              <a:rPr lang="en-GB" sz="3200" b="1" dirty="0">
                <a:solidFill>
                  <a:srgbClr val="7030A0"/>
                </a:solidFill>
                <a:latin typeface="Book Antiqua" panose="02040602050305030304" pitchFamily="18" charset="0"/>
              </a:rPr>
              <a:t>even a single act of faith in </a:t>
            </a:r>
            <a:r>
              <a:rPr lang="en-GB" sz="3200" b="1" dirty="0" err="1">
                <a:solidFill>
                  <a:srgbClr val="7030A0"/>
                </a:solidFill>
                <a:latin typeface="Book Antiqua" panose="02040602050305030304" pitchFamily="18" charset="0"/>
              </a:rPr>
              <a:t>Amida</a:t>
            </a:r>
            <a:r>
              <a:rPr lang="en-GB" sz="3200" b="1" dirty="0">
                <a:solidFill>
                  <a:srgbClr val="7030A0"/>
                </a:solidFill>
                <a:latin typeface="Book Antiqua" panose="02040602050305030304" pitchFamily="18" charset="0"/>
              </a:rPr>
              <a:t> was sufficient</a:t>
            </a:r>
            <a:r>
              <a:rPr lang="en-GB" sz="3200" dirty="0">
                <a:latin typeface="Book Antiqua" panose="02040602050305030304" pitchFamily="18" charset="0"/>
              </a:rPr>
              <a:t>; </a:t>
            </a:r>
            <a:r>
              <a:rPr lang="en-GB" sz="3200" b="1" u="sng" dirty="0">
                <a:solidFill>
                  <a:srgbClr val="7030A0"/>
                </a:solidFill>
                <a:latin typeface="Book Antiqua" panose="02040602050305030304" pitchFamily="18" charset="0"/>
              </a:rPr>
              <a:t>repeating his name </a:t>
            </a:r>
            <a:r>
              <a:rPr lang="en-GB" sz="3200" dirty="0">
                <a:latin typeface="Book Antiqua" panose="02040602050305030304" pitchFamily="18" charset="0"/>
              </a:rPr>
              <a:t>on subsequent occasions </a:t>
            </a:r>
            <a:r>
              <a:rPr lang="en-GB" sz="3200" b="1" dirty="0">
                <a:solidFill>
                  <a:srgbClr val="7030A0"/>
                </a:solidFill>
                <a:latin typeface="Book Antiqua" panose="02040602050305030304" pitchFamily="18" charset="0"/>
              </a:rPr>
              <a:t>earned no extra merit </a:t>
            </a:r>
            <a:r>
              <a:rPr lang="en-GB" sz="3200" dirty="0">
                <a:latin typeface="Book Antiqua" panose="02040602050305030304" pitchFamily="18" charset="0"/>
              </a:rPr>
              <a:t>but was </a:t>
            </a:r>
            <a:r>
              <a:rPr lang="en-GB" sz="3200" b="1" dirty="0">
                <a:solidFill>
                  <a:srgbClr val="7030A0"/>
                </a:solidFill>
                <a:latin typeface="Book Antiqua" panose="02040602050305030304" pitchFamily="18" charset="0"/>
              </a:rPr>
              <a:t>merely a way of expressing thanks to </a:t>
            </a:r>
            <a:r>
              <a:rPr lang="en-GB" sz="3200" b="1" dirty="0" err="1">
                <a:solidFill>
                  <a:srgbClr val="7030A0"/>
                </a:solidFill>
                <a:latin typeface="Book Antiqua" panose="02040602050305030304" pitchFamily="18" charset="0"/>
              </a:rPr>
              <a:t>Amida</a:t>
            </a:r>
            <a:endParaRPr lang="en-GB" sz="3200" b="1" dirty="0">
              <a:solidFill>
                <a:srgbClr val="7030A0"/>
              </a:solidFill>
              <a:latin typeface="Book Antiqua" panose="02040602050305030304" pitchFamily="18" charset="0"/>
            </a:endParaRPr>
          </a:p>
          <a:p>
            <a:pPr marL="0" indent="0">
              <a:buNone/>
            </a:pPr>
            <a:r>
              <a:rPr lang="en-GB" sz="3200" b="1" dirty="0">
                <a:solidFill>
                  <a:schemeClr val="accent6">
                    <a:lumMod val="50000"/>
                  </a:schemeClr>
                </a:solidFill>
                <a:latin typeface="Book Antiqua" panose="02040602050305030304" pitchFamily="18" charset="0"/>
              </a:rPr>
              <a:t>Even faith would be a temptation to pride for some people, something we achieve for ourselves</a:t>
            </a:r>
          </a:p>
          <a:p>
            <a:pPr marL="0" indent="0">
              <a:buNone/>
            </a:pPr>
            <a:r>
              <a:rPr lang="en-GB" sz="3200" dirty="0">
                <a:latin typeface="Book Antiqua" panose="02040602050305030304" pitchFamily="18" charset="0"/>
              </a:rPr>
              <a:t>It seems that </a:t>
            </a:r>
            <a:r>
              <a:rPr lang="en-GB" sz="3200" b="1" dirty="0">
                <a:solidFill>
                  <a:srgbClr val="FF0066"/>
                </a:solidFill>
                <a:latin typeface="Book Antiqua" panose="02040602050305030304" pitchFamily="18" charset="0"/>
              </a:rPr>
              <a:t>for </a:t>
            </a:r>
            <a:r>
              <a:rPr lang="en-GB" sz="3200" b="1" dirty="0" err="1">
                <a:solidFill>
                  <a:srgbClr val="FF0066"/>
                </a:solidFill>
                <a:latin typeface="Book Antiqua" panose="02040602050305030304" pitchFamily="18" charset="0"/>
              </a:rPr>
              <a:t>Shinran</a:t>
            </a:r>
            <a:r>
              <a:rPr lang="en-GB" sz="3200" b="1" dirty="0">
                <a:solidFill>
                  <a:srgbClr val="FF0066"/>
                </a:solidFill>
                <a:latin typeface="Book Antiqua" panose="02040602050305030304" pitchFamily="18" charset="0"/>
              </a:rPr>
              <a:t>, the Pure Land was the final goal</a:t>
            </a:r>
            <a:r>
              <a:rPr lang="en-GB" sz="3200" dirty="0">
                <a:latin typeface="Book Antiqua" panose="02040602050305030304" pitchFamily="18" charset="0"/>
              </a:rPr>
              <a:t>, equivalent to </a:t>
            </a:r>
            <a:r>
              <a:rPr lang="en-GB" sz="3200" i="1" dirty="0">
                <a:latin typeface="Book Antiqua" panose="02040602050305030304" pitchFamily="18" charset="0"/>
              </a:rPr>
              <a:t>nirvana</a:t>
            </a:r>
            <a:r>
              <a:rPr lang="en-GB" sz="3200" dirty="0">
                <a:latin typeface="Book Antiqua" panose="02040602050305030304" pitchFamily="18" charset="0"/>
              </a:rPr>
              <a:t> or Buddhahood, rather than a step on the way there</a:t>
            </a:r>
          </a:p>
        </p:txBody>
      </p:sp>
    </p:spTree>
    <p:extLst>
      <p:ext uri="{BB962C8B-B14F-4D97-AF65-F5344CB8AC3E}">
        <p14:creationId xmlns:p14="http://schemas.microsoft.com/office/powerpoint/2010/main" val="2175126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A428C1-F830-4F80-8D81-489D0F115772}"/>
              </a:ext>
            </a:extLst>
          </p:cNvPr>
          <p:cNvSpPr>
            <a:spLocks noGrp="1"/>
          </p:cNvSpPr>
          <p:nvPr>
            <p:ph idx="1"/>
          </p:nvPr>
        </p:nvSpPr>
        <p:spPr>
          <a:xfrm>
            <a:off x="170541" y="1175657"/>
            <a:ext cx="11861801" cy="5457372"/>
          </a:xfrm>
          <a:ln>
            <a:solidFill>
              <a:srgbClr val="002060"/>
            </a:solidFill>
          </a:ln>
        </p:spPr>
        <p:txBody>
          <a:bodyPr>
            <a:normAutofit lnSpcReduction="10000"/>
          </a:bodyPr>
          <a:lstStyle/>
          <a:p>
            <a:pPr marL="0" indent="0">
              <a:buNone/>
            </a:pPr>
            <a:r>
              <a:rPr lang="en-GB" dirty="0">
                <a:latin typeface="Book Antiqua" panose="02040602050305030304" pitchFamily="18" charset="0"/>
              </a:rPr>
              <a:t>‘Shin’ Buddhists are </a:t>
            </a:r>
            <a:r>
              <a:rPr lang="en-GB" b="1" dirty="0">
                <a:solidFill>
                  <a:srgbClr val="FF0066"/>
                </a:solidFill>
                <a:latin typeface="Book Antiqua" panose="02040602050305030304" pitchFamily="18" charset="0"/>
              </a:rPr>
              <a:t>taught to lead a humble life</a:t>
            </a:r>
            <a:r>
              <a:rPr lang="en-GB" dirty="0">
                <a:latin typeface="Book Antiqua" panose="02040602050305030304" pitchFamily="18" charset="0"/>
              </a:rPr>
              <a:t>, fitting in with people around them, and </a:t>
            </a:r>
            <a:r>
              <a:rPr lang="en-GB" b="1" dirty="0">
                <a:solidFill>
                  <a:srgbClr val="FF0066"/>
                </a:solidFill>
                <a:latin typeface="Book Antiqua" panose="02040602050305030304" pitchFamily="18" charset="0"/>
              </a:rPr>
              <a:t>not marking themselves out as different and superior by any special customs</a:t>
            </a:r>
          </a:p>
          <a:p>
            <a:pPr marL="0" indent="0">
              <a:buNone/>
            </a:pPr>
            <a:r>
              <a:rPr lang="en-GB" b="1" dirty="0">
                <a:solidFill>
                  <a:srgbClr val="7030A0"/>
                </a:solidFill>
                <a:latin typeface="Book Antiqua" panose="02040602050305030304" pitchFamily="18" charset="0"/>
              </a:rPr>
              <a:t>Ordinary family life is the pattern rather than monastic celibacy</a:t>
            </a:r>
            <a:r>
              <a:rPr lang="en-GB" dirty="0">
                <a:latin typeface="Book Antiqua" panose="02040602050305030304" pitchFamily="18" charset="0"/>
              </a:rPr>
              <a:t>, and the organisers of the sect form a kind of married clergy for simple ceremonies, the office being hereditary rather than based on any personal qualification</a:t>
            </a:r>
          </a:p>
          <a:p>
            <a:pPr marL="0" indent="0">
              <a:buNone/>
            </a:pPr>
            <a:r>
              <a:rPr lang="en-GB" b="1" dirty="0">
                <a:solidFill>
                  <a:schemeClr val="accent6">
                    <a:lumMod val="50000"/>
                  </a:schemeClr>
                </a:solidFill>
                <a:latin typeface="Book Antiqua" panose="02040602050305030304" pitchFamily="18" charset="0"/>
              </a:rPr>
              <a:t>The worship of other Buddhas and </a:t>
            </a:r>
            <a:r>
              <a:rPr lang="en-GB" b="1" i="1" dirty="0">
                <a:solidFill>
                  <a:schemeClr val="accent6">
                    <a:lumMod val="50000"/>
                  </a:schemeClr>
                </a:solidFill>
                <a:latin typeface="Book Antiqua" panose="02040602050305030304" pitchFamily="18" charset="0"/>
              </a:rPr>
              <a:t>bodhisattvas </a:t>
            </a:r>
            <a:r>
              <a:rPr lang="en-GB" b="1" dirty="0">
                <a:solidFill>
                  <a:schemeClr val="accent6">
                    <a:lumMod val="50000"/>
                  </a:schemeClr>
                </a:solidFill>
                <a:latin typeface="Book Antiqua" panose="02040602050305030304" pitchFamily="18" charset="0"/>
              </a:rPr>
              <a:t>is discouraged, and Shakyamuni is seen as merely an earthly representative of </a:t>
            </a:r>
            <a:r>
              <a:rPr lang="en-GB" b="1" dirty="0" err="1">
                <a:solidFill>
                  <a:schemeClr val="accent6">
                    <a:lumMod val="50000"/>
                  </a:schemeClr>
                </a:solidFill>
                <a:latin typeface="Book Antiqua" panose="02040602050305030304" pitchFamily="18" charset="0"/>
              </a:rPr>
              <a:t>Amida</a:t>
            </a:r>
            <a:endParaRPr lang="en-GB" b="1" dirty="0">
              <a:solidFill>
                <a:schemeClr val="accent6">
                  <a:lumMod val="50000"/>
                </a:schemeClr>
              </a:solidFill>
              <a:latin typeface="Book Antiqua" panose="02040602050305030304" pitchFamily="18" charset="0"/>
            </a:endParaRPr>
          </a:p>
          <a:p>
            <a:pPr marL="0" indent="0">
              <a:buNone/>
            </a:pPr>
            <a:r>
              <a:rPr lang="en-GB" dirty="0">
                <a:latin typeface="Book Antiqua" panose="02040602050305030304" pitchFamily="18" charset="0"/>
              </a:rPr>
              <a:t>However, Shin Buddhists are </a:t>
            </a:r>
            <a:r>
              <a:rPr lang="en-GB" b="1" dirty="0">
                <a:solidFill>
                  <a:srgbClr val="0070C0"/>
                </a:solidFill>
                <a:latin typeface="Book Antiqua" panose="02040602050305030304" pitchFamily="18" charset="0"/>
              </a:rPr>
              <a:t>taught not to criticise other religions or sects </a:t>
            </a:r>
            <a:r>
              <a:rPr lang="en-GB" dirty="0">
                <a:latin typeface="Book Antiqua" panose="02040602050305030304" pitchFamily="18" charset="0"/>
              </a:rPr>
              <a:t>– this attitude, of humbly following the ‘Shin’ oath without advertising it or criticising others, was particularly stressed by the 15</a:t>
            </a:r>
            <a:r>
              <a:rPr lang="en-GB" baseline="30000" dirty="0">
                <a:latin typeface="Book Antiqua" panose="02040602050305030304" pitchFamily="18" charset="0"/>
              </a:rPr>
              <a:t>th</a:t>
            </a:r>
            <a:r>
              <a:rPr lang="en-GB" dirty="0">
                <a:latin typeface="Book Antiqua" panose="02040602050305030304" pitchFamily="18" charset="0"/>
              </a:rPr>
              <a:t> century teacher </a:t>
            </a:r>
            <a:r>
              <a:rPr lang="en-GB" dirty="0" err="1">
                <a:latin typeface="Book Antiqua" panose="02040602050305030304" pitchFamily="18" charset="0"/>
              </a:rPr>
              <a:t>Rennyo</a:t>
            </a:r>
            <a:endParaRPr lang="en-GB" dirty="0">
              <a:latin typeface="Book Antiqua" panose="02040602050305030304" pitchFamily="18" charset="0"/>
            </a:endParaRPr>
          </a:p>
        </p:txBody>
      </p:sp>
      <p:sp>
        <p:nvSpPr>
          <p:cNvPr id="4" name="Title 1">
            <a:extLst>
              <a:ext uri="{FF2B5EF4-FFF2-40B4-BE49-F238E27FC236}">
                <a16:creationId xmlns:a16="http://schemas.microsoft.com/office/drawing/2014/main" id="{7C4000DC-7DBA-4BBF-84A7-FE36A68A886E}"/>
              </a:ext>
            </a:extLst>
          </p:cNvPr>
          <p:cNvSpPr txBox="1">
            <a:spLocks/>
          </p:cNvSpPr>
          <p:nvPr/>
        </p:nvSpPr>
        <p:spPr>
          <a:xfrm>
            <a:off x="170541" y="0"/>
            <a:ext cx="11861801" cy="926646"/>
          </a:xfrm>
          <a:prstGeom prst="rect">
            <a:avLst/>
          </a:prstGeom>
          <a:ln w="76200">
            <a:solidFill>
              <a:srgbClr val="00206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Pure Land Buddhism</a:t>
            </a:r>
            <a:endParaRPr lang="en-GB" dirty="0"/>
          </a:p>
        </p:txBody>
      </p:sp>
    </p:spTree>
    <p:extLst>
      <p:ext uri="{BB962C8B-B14F-4D97-AF65-F5344CB8AC3E}">
        <p14:creationId xmlns:p14="http://schemas.microsoft.com/office/powerpoint/2010/main" val="3203374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the water&#10;&#10;Description generated with high confidence">
            <a:extLst>
              <a:ext uri="{FF2B5EF4-FFF2-40B4-BE49-F238E27FC236}">
                <a16:creationId xmlns:a16="http://schemas.microsoft.com/office/drawing/2014/main" id="{6F97CD2F-8853-41E2-B59C-1570EFB37034}"/>
              </a:ext>
            </a:extLst>
          </p:cNvPr>
          <p:cNvPicPr>
            <a:picLocks noChangeAspect="1"/>
          </p:cNvPicPr>
          <p:nvPr/>
        </p:nvPicPr>
        <p:blipFill rotWithShape="1">
          <a:blip r:embed="rId2">
            <a:extLst>
              <a:ext uri="{28A0092B-C50C-407E-A947-70E740481C1C}">
                <a14:useLocalDpi xmlns:a14="http://schemas.microsoft.com/office/drawing/2010/main" val="0"/>
              </a:ext>
            </a:extLst>
          </a:blip>
          <a:srcRect l="6928" r="25478"/>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376D4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B1A80F-45BF-484C-A7E8-F51242A584A7}"/>
              </a:ext>
            </a:extLst>
          </p:cNvPr>
          <p:cNvSpPr>
            <a:spLocks noGrp="1"/>
          </p:cNvSpPr>
          <p:nvPr>
            <p:ph idx="1"/>
          </p:nvPr>
        </p:nvSpPr>
        <p:spPr>
          <a:xfrm>
            <a:off x="4965431" y="2438400"/>
            <a:ext cx="7052398" cy="4093029"/>
          </a:xfrm>
          <a:ln>
            <a:solidFill>
              <a:srgbClr val="002060"/>
            </a:solidFill>
          </a:ln>
        </p:spPr>
        <p:txBody>
          <a:bodyPr vert="horz" lIns="91440" tIns="45720" rIns="91440" bIns="45720" rtlCol="0">
            <a:normAutofit fontScale="92500"/>
          </a:bodyPr>
          <a:lstStyle/>
          <a:p>
            <a:pPr marL="0" indent="0">
              <a:buNone/>
            </a:pPr>
            <a:r>
              <a:rPr lang="en-US" b="1" dirty="0">
                <a:solidFill>
                  <a:srgbClr val="0070C0"/>
                </a:solidFill>
                <a:latin typeface="Book Antiqua" panose="02040602050305030304" pitchFamily="18" charset="0"/>
              </a:rPr>
              <a:t>Shin Buddhism was particularly appealing to ordinary, busy people</a:t>
            </a:r>
          </a:p>
          <a:p>
            <a:pPr marL="0" indent="0">
              <a:buNone/>
            </a:pPr>
            <a:r>
              <a:rPr lang="en-US" b="1" dirty="0">
                <a:solidFill>
                  <a:schemeClr val="accent6">
                    <a:lumMod val="50000"/>
                  </a:schemeClr>
                </a:solidFill>
                <a:latin typeface="Book Antiqua" panose="02040602050305030304" pitchFamily="18" charset="0"/>
              </a:rPr>
              <a:t>It attracted the outcaste members of society, women and others who were excluded by traditional monastic Buddhism</a:t>
            </a:r>
          </a:p>
          <a:p>
            <a:pPr marL="0" indent="0">
              <a:buNone/>
            </a:pPr>
            <a:r>
              <a:rPr lang="en-US" dirty="0">
                <a:latin typeface="Book Antiqua" panose="02040602050305030304" pitchFamily="18" charset="0"/>
              </a:rPr>
              <a:t>It can seem a long way from the original teachings of the Buddha, but it can be explained as a form of </a:t>
            </a:r>
            <a:r>
              <a:rPr lang="en-US" i="1" dirty="0" err="1">
                <a:latin typeface="Book Antiqua" panose="02040602050305030304" pitchFamily="18" charset="0"/>
              </a:rPr>
              <a:t>upaya</a:t>
            </a:r>
            <a:r>
              <a:rPr lang="en-US" dirty="0">
                <a:latin typeface="Book Antiqua" panose="02040602050305030304" pitchFamily="18" charset="0"/>
              </a:rPr>
              <a:t> – one of the many </a:t>
            </a:r>
            <a:r>
              <a:rPr lang="en-US" dirty="0" err="1">
                <a:latin typeface="Book Antiqua" panose="02040602050305030304" pitchFamily="18" charset="0"/>
              </a:rPr>
              <a:t>skilful</a:t>
            </a:r>
            <a:r>
              <a:rPr lang="en-US" dirty="0">
                <a:latin typeface="Book Antiqua" panose="02040602050305030304" pitchFamily="18" charset="0"/>
              </a:rPr>
              <a:t> means employed by the Buddhas to save beings</a:t>
            </a:r>
          </a:p>
        </p:txBody>
      </p:sp>
      <p:sp>
        <p:nvSpPr>
          <p:cNvPr id="4" name="Title 1">
            <a:extLst>
              <a:ext uri="{FF2B5EF4-FFF2-40B4-BE49-F238E27FC236}">
                <a16:creationId xmlns:a16="http://schemas.microsoft.com/office/drawing/2014/main" id="{20120295-A09C-48FB-AD99-5244E81D2CB7}"/>
              </a:ext>
            </a:extLst>
          </p:cNvPr>
          <p:cNvSpPr txBox="1">
            <a:spLocks/>
          </p:cNvSpPr>
          <p:nvPr/>
        </p:nvSpPr>
        <p:spPr>
          <a:xfrm>
            <a:off x="4965430" y="629268"/>
            <a:ext cx="6586491" cy="1286160"/>
          </a:xfrm>
          <a:prstGeom prst="rect">
            <a:avLst/>
          </a:prstGeom>
          <a:ln>
            <a:solidFill>
              <a:srgbClr val="002060"/>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dirty="0"/>
              <a:t>Pure Land Buddhism</a:t>
            </a:r>
          </a:p>
        </p:txBody>
      </p:sp>
    </p:spTree>
    <p:extLst>
      <p:ext uri="{BB962C8B-B14F-4D97-AF65-F5344CB8AC3E}">
        <p14:creationId xmlns:p14="http://schemas.microsoft.com/office/powerpoint/2010/main" val="11391655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F8D5F-D569-4E32-A40D-3F07EB95E773}"/>
              </a:ext>
            </a:extLst>
          </p:cNvPr>
          <p:cNvSpPr>
            <a:spLocks noGrp="1"/>
          </p:cNvSpPr>
          <p:nvPr>
            <p:ph idx="1"/>
          </p:nvPr>
        </p:nvSpPr>
        <p:spPr>
          <a:xfrm>
            <a:off x="170541" y="1030514"/>
            <a:ext cx="11861801" cy="5146449"/>
          </a:xfrm>
          <a:ln>
            <a:solidFill>
              <a:srgbClr val="002060"/>
            </a:solidFill>
          </a:ln>
        </p:spPr>
        <p:txBody>
          <a:bodyPr>
            <a:normAutofit fontScale="92500" lnSpcReduction="20000"/>
          </a:bodyPr>
          <a:lstStyle/>
          <a:p>
            <a:pPr marL="0" indent="0">
              <a:buNone/>
            </a:pPr>
            <a:r>
              <a:rPr lang="en-GB" dirty="0">
                <a:latin typeface="Book Antiqua" panose="02040602050305030304" pitchFamily="18" charset="0"/>
              </a:rPr>
              <a:t>There have been </a:t>
            </a:r>
            <a:r>
              <a:rPr lang="en-GB" b="1" dirty="0">
                <a:solidFill>
                  <a:schemeClr val="accent6">
                    <a:lumMod val="50000"/>
                  </a:schemeClr>
                </a:solidFill>
                <a:latin typeface="Book Antiqua" panose="02040602050305030304" pitchFamily="18" charset="0"/>
              </a:rPr>
              <a:t>several attempts to harmonise the teachings of the Pure Land with other forms of Buddhism – </a:t>
            </a:r>
          </a:p>
          <a:p>
            <a:pPr marL="0" indent="0">
              <a:buNone/>
            </a:pPr>
            <a:r>
              <a:rPr lang="en-GB" b="1" dirty="0">
                <a:solidFill>
                  <a:srgbClr val="7030A0"/>
                </a:solidFill>
                <a:latin typeface="Book Antiqua" panose="02040602050305030304" pitchFamily="18" charset="0"/>
              </a:rPr>
              <a:t>Praying to </a:t>
            </a:r>
            <a:r>
              <a:rPr lang="en-GB" b="1" dirty="0" err="1">
                <a:solidFill>
                  <a:srgbClr val="7030A0"/>
                </a:solidFill>
                <a:latin typeface="Book Antiqua" panose="02040602050305030304" pitchFamily="18" charset="0"/>
              </a:rPr>
              <a:t>Amida</a:t>
            </a:r>
            <a:r>
              <a:rPr lang="en-GB" b="1" dirty="0">
                <a:solidFill>
                  <a:srgbClr val="7030A0"/>
                </a:solidFill>
                <a:latin typeface="Book Antiqua" panose="02040602050305030304" pitchFamily="18" charset="0"/>
              </a:rPr>
              <a:t> </a:t>
            </a:r>
            <a:r>
              <a:rPr lang="en-GB" dirty="0">
                <a:latin typeface="Book Antiqua" panose="02040602050305030304" pitchFamily="18" charset="0"/>
              </a:rPr>
              <a:t>can be seen as drawing on the Buddha nature within oneself rather than to a separate divinity, and the Pure Land as a state of consciousness rather than a place</a:t>
            </a:r>
          </a:p>
          <a:p>
            <a:pPr marL="0" indent="0">
              <a:buNone/>
            </a:pPr>
            <a:r>
              <a:rPr lang="en-GB" b="1" dirty="0" err="1">
                <a:solidFill>
                  <a:srgbClr val="FF0066"/>
                </a:solidFill>
                <a:latin typeface="Book Antiqua" panose="02040602050305030304" pitchFamily="18" charset="0"/>
              </a:rPr>
              <a:t>Shinran’s</a:t>
            </a:r>
            <a:r>
              <a:rPr lang="en-GB" b="1" dirty="0">
                <a:solidFill>
                  <a:srgbClr val="FF0066"/>
                </a:solidFill>
                <a:latin typeface="Book Antiqua" panose="02040602050305030304" pitchFamily="18" charset="0"/>
              </a:rPr>
              <a:t> insistence on eliminating any trace of self-pride in total reliance on </a:t>
            </a:r>
            <a:r>
              <a:rPr lang="en-GB" b="1" dirty="0" err="1">
                <a:solidFill>
                  <a:srgbClr val="FF0066"/>
                </a:solidFill>
                <a:latin typeface="Book Antiqua" panose="02040602050305030304" pitchFamily="18" charset="0"/>
              </a:rPr>
              <a:t>Amida</a:t>
            </a:r>
            <a:r>
              <a:rPr lang="en-GB" dirty="0">
                <a:latin typeface="Book Antiqua" panose="02040602050305030304" pitchFamily="18" charset="0"/>
              </a:rPr>
              <a:t>, can be seen as an alternative way of expressing the basic Buddhist teachings of </a:t>
            </a:r>
            <a:r>
              <a:rPr lang="en-GB" i="1" dirty="0">
                <a:latin typeface="Book Antiqua" panose="02040602050305030304" pitchFamily="18" charset="0"/>
              </a:rPr>
              <a:t>anatta</a:t>
            </a:r>
            <a:r>
              <a:rPr lang="en-GB" dirty="0">
                <a:latin typeface="Book Antiqua" panose="02040602050305030304" pitchFamily="18" charset="0"/>
              </a:rPr>
              <a:t>, ‘no-self’</a:t>
            </a:r>
          </a:p>
          <a:p>
            <a:pPr marL="0" indent="0">
              <a:buNone/>
            </a:pPr>
            <a:r>
              <a:rPr lang="en-GB" dirty="0">
                <a:latin typeface="Book Antiqua" panose="02040602050305030304" pitchFamily="18" charset="0"/>
              </a:rPr>
              <a:t>The Zen scholar Suzuki suggests that the importance of reciting the </a:t>
            </a:r>
            <a:r>
              <a:rPr lang="en-GB" i="1" dirty="0" err="1">
                <a:latin typeface="Book Antiqua" panose="02040602050305030304" pitchFamily="18" charset="0"/>
              </a:rPr>
              <a:t>nembutsu</a:t>
            </a:r>
            <a:r>
              <a:rPr lang="en-GB" i="1" dirty="0">
                <a:latin typeface="Book Antiqua" panose="02040602050305030304" pitchFamily="18" charset="0"/>
              </a:rPr>
              <a:t> </a:t>
            </a:r>
            <a:r>
              <a:rPr lang="en-GB" dirty="0">
                <a:latin typeface="Book Antiqua" panose="02040602050305030304" pitchFamily="18" charset="0"/>
              </a:rPr>
              <a:t>(</a:t>
            </a:r>
            <a:r>
              <a:rPr lang="en-GB" dirty="0" err="1">
                <a:latin typeface="Book Antiqua" panose="02040602050305030304" pitchFamily="18" charset="0"/>
              </a:rPr>
              <a:t>namu</a:t>
            </a:r>
            <a:r>
              <a:rPr lang="en-GB" dirty="0">
                <a:latin typeface="Book Antiqua" panose="02040602050305030304" pitchFamily="18" charset="0"/>
              </a:rPr>
              <a:t> </a:t>
            </a:r>
            <a:r>
              <a:rPr lang="en-GB" dirty="0" err="1">
                <a:latin typeface="Book Antiqua" panose="02040602050305030304" pitchFamily="18" charset="0"/>
              </a:rPr>
              <a:t>Amida</a:t>
            </a:r>
            <a:r>
              <a:rPr lang="en-GB" dirty="0">
                <a:latin typeface="Book Antiqua" panose="02040602050305030304" pitchFamily="18" charset="0"/>
              </a:rPr>
              <a:t> </a:t>
            </a:r>
            <a:r>
              <a:rPr lang="en-GB" dirty="0" err="1">
                <a:latin typeface="Book Antiqua" panose="02040602050305030304" pitchFamily="18" charset="0"/>
              </a:rPr>
              <a:t>Butsu</a:t>
            </a:r>
            <a:r>
              <a:rPr lang="en-GB" dirty="0">
                <a:latin typeface="Book Antiqua" panose="02040602050305030304" pitchFamily="18" charset="0"/>
              </a:rPr>
              <a:t>) is </a:t>
            </a:r>
            <a:r>
              <a:rPr lang="en-GB" b="1" dirty="0">
                <a:solidFill>
                  <a:schemeClr val="accent6">
                    <a:lumMod val="50000"/>
                  </a:schemeClr>
                </a:solidFill>
                <a:latin typeface="Book Antiqua" panose="02040602050305030304" pitchFamily="18" charset="0"/>
              </a:rPr>
              <a:t>its effect on the consciousness</a:t>
            </a:r>
          </a:p>
          <a:p>
            <a:pPr marL="0" indent="0">
              <a:buNone/>
            </a:pPr>
            <a:r>
              <a:rPr lang="en-GB" b="1" dirty="0">
                <a:solidFill>
                  <a:srgbClr val="FF0000"/>
                </a:solidFill>
                <a:latin typeface="Book Antiqua" panose="02040602050305030304" pitchFamily="18" charset="0"/>
              </a:rPr>
              <a:t>Mantras are often used in meditation as a technique for stopping discursive thought and achieving mystical experiences</a:t>
            </a:r>
          </a:p>
          <a:p>
            <a:pPr marL="0" indent="0">
              <a:buNone/>
            </a:pPr>
            <a:r>
              <a:rPr lang="en-GB" dirty="0">
                <a:latin typeface="Book Antiqua" panose="02040602050305030304" pitchFamily="18" charset="0"/>
              </a:rPr>
              <a:t>Thus Suzuki feels that it can achieve the </a:t>
            </a:r>
            <a:r>
              <a:rPr lang="en-GB" b="1" dirty="0">
                <a:solidFill>
                  <a:schemeClr val="accent4">
                    <a:lumMod val="50000"/>
                  </a:schemeClr>
                </a:solidFill>
                <a:latin typeface="Book Antiqua" panose="02040602050305030304" pitchFamily="18" charset="0"/>
              </a:rPr>
              <a:t>same goal as Zen practices</a:t>
            </a:r>
            <a:r>
              <a:rPr lang="en-GB" dirty="0">
                <a:latin typeface="Book Antiqua" panose="02040602050305030304" pitchFamily="18" charset="0"/>
              </a:rPr>
              <a:t>, such as meditation on the </a:t>
            </a:r>
            <a:r>
              <a:rPr lang="en-GB" i="1" dirty="0" err="1">
                <a:latin typeface="Book Antiqua" panose="02040602050305030304" pitchFamily="18" charset="0"/>
              </a:rPr>
              <a:t>koan</a:t>
            </a:r>
            <a:endParaRPr lang="en-GB" dirty="0">
              <a:latin typeface="Book Antiqua" panose="02040602050305030304" pitchFamily="18" charset="0"/>
            </a:endParaRPr>
          </a:p>
          <a:p>
            <a:pPr marL="0" indent="0">
              <a:buNone/>
            </a:pPr>
            <a:r>
              <a:rPr lang="en-GB" b="1" dirty="0">
                <a:solidFill>
                  <a:schemeClr val="accent5">
                    <a:lumMod val="50000"/>
                  </a:schemeClr>
                </a:solidFill>
                <a:latin typeface="Book Antiqua" panose="02040602050305030304" pitchFamily="18" charset="0"/>
              </a:rPr>
              <a:t>However, this is not the traditional way in which the </a:t>
            </a:r>
            <a:r>
              <a:rPr lang="en-GB" b="1" i="1" dirty="0" err="1">
                <a:solidFill>
                  <a:schemeClr val="accent5">
                    <a:lumMod val="50000"/>
                  </a:schemeClr>
                </a:solidFill>
                <a:latin typeface="Book Antiqua" panose="02040602050305030304" pitchFamily="18" charset="0"/>
              </a:rPr>
              <a:t>nembutsu</a:t>
            </a:r>
            <a:r>
              <a:rPr lang="en-GB" b="1" dirty="0">
                <a:solidFill>
                  <a:schemeClr val="accent5">
                    <a:lumMod val="50000"/>
                  </a:schemeClr>
                </a:solidFill>
                <a:latin typeface="Book Antiqua" panose="02040602050305030304" pitchFamily="18" charset="0"/>
              </a:rPr>
              <a:t> is understood</a:t>
            </a:r>
          </a:p>
          <a:p>
            <a:pPr marL="0" indent="0">
              <a:buNone/>
            </a:pPr>
            <a:endParaRPr lang="en-GB" dirty="0"/>
          </a:p>
        </p:txBody>
      </p:sp>
      <p:sp>
        <p:nvSpPr>
          <p:cNvPr id="4" name="Title 1">
            <a:extLst>
              <a:ext uri="{FF2B5EF4-FFF2-40B4-BE49-F238E27FC236}">
                <a16:creationId xmlns:a16="http://schemas.microsoft.com/office/drawing/2014/main" id="{F4C5E77C-BA18-4D4B-A2DC-D123F73FB7CE}"/>
              </a:ext>
            </a:extLst>
          </p:cNvPr>
          <p:cNvSpPr txBox="1">
            <a:spLocks/>
          </p:cNvSpPr>
          <p:nvPr/>
        </p:nvSpPr>
        <p:spPr>
          <a:xfrm>
            <a:off x="170541" y="0"/>
            <a:ext cx="11861801" cy="926646"/>
          </a:xfrm>
          <a:prstGeom prst="rect">
            <a:avLst/>
          </a:prstGeom>
          <a:ln w="76200">
            <a:solidFill>
              <a:srgbClr val="00206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Pure Land Buddhism</a:t>
            </a:r>
            <a:endParaRPr lang="en-GB" dirty="0"/>
          </a:p>
        </p:txBody>
      </p:sp>
    </p:spTree>
    <p:extLst>
      <p:ext uri="{BB962C8B-B14F-4D97-AF65-F5344CB8AC3E}">
        <p14:creationId xmlns:p14="http://schemas.microsoft.com/office/powerpoint/2010/main" val="31421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8" name="Rectangle 17">
            <a:extLst>
              <a:ext uri="{FF2B5EF4-FFF2-40B4-BE49-F238E27FC236}">
                <a16:creationId xmlns:a16="http://schemas.microsoft.com/office/drawing/2014/main" id="{7383B190-6BFB-422F-B667-06B7B25F09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ED28E597-4AF8-4D69-A9AB-A1EDC6156B0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ree, outdoor, person, ground&#10;&#10;Description generated with very high confidence">
            <a:extLst>
              <a:ext uri="{FF2B5EF4-FFF2-40B4-BE49-F238E27FC236}">
                <a16:creationId xmlns:a16="http://schemas.microsoft.com/office/drawing/2014/main" id="{44DC5988-FE2C-4EAF-A635-5CFA6EE2515F}"/>
              </a:ext>
            </a:extLst>
          </p:cNvPr>
          <p:cNvPicPr>
            <a:picLocks noChangeAspect="1"/>
          </p:cNvPicPr>
          <p:nvPr/>
        </p:nvPicPr>
        <p:blipFill rotWithShape="1">
          <a:blip r:embed="rId2">
            <a:extLst>
              <a:ext uri="{28A0092B-C50C-407E-A947-70E740481C1C}">
                <a14:useLocalDpi xmlns:a14="http://schemas.microsoft.com/office/drawing/2010/main" val="0"/>
              </a:ext>
            </a:extLst>
          </a:blip>
          <a:srcRect r="8247" b="-4"/>
          <a:stretch/>
        </p:blipFill>
        <p:spPr>
          <a:xfrm>
            <a:off x="317635" y="3509433"/>
            <a:ext cx="4160452" cy="3026833"/>
          </a:xfrm>
          <a:prstGeom prst="rect">
            <a:avLst/>
          </a:prstGeom>
        </p:spPr>
      </p:pic>
      <p:pic>
        <p:nvPicPr>
          <p:cNvPr id="4" name="Picture 3" descr="A picture containing indoor, table, building&#10;&#10;Description generated with high confidence">
            <a:extLst>
              <a:ext uri="{FF2B5EF4-FFF2-40B4-BE49-F238E27FC236}">
                <a16:creationId xmlns:a16="http://schemas.microsoft.com/office/drawing/2014/main" id="{F3E8F6B8-14D4-4E51-8046-A492185EA054}"/>
              </a:ext>
            </a:extLst>
          </p:cNvPr>
          <p:cNvPicPr>
            <a:picLocks noChangeAspect="1"/>
          </p:cNvPicPr>
          <p:nvPr/>
        </p:nvPicPr>
        <p:blipFill rotWithShape="1">
          <a:blip r:embed="rId3">
            <a:extLst>
              <a:ext uri="{28A0092B-C50C-407E-A947-70E740481C1C}">
                <a14:useLocalDpi xmlns:a14="http://schemas.microsoft.com/office/drawing/2010/main" val="0"/>
              </a:ext>
            </a:extLst>
          </a:blip>
          <a:srcRect t="29784" r="2" b="13507"/>
          <a:stretch/>
        </p:blipFill>
        <p:spPr>
          <a:xfrm>
            <a:off x="4654296" y="299363"/>
            <a:ext cx="7217085" cy="3008188"/>
          </a:xfrm>
          <a:prstGeom prst="rect">
            <a:avLst/>
          </a:prstGeom>
        </p:spPr>
      </p:pic>
      <p:pic>
        <p:nvPicPr>
          <p:cNvPr id="9" name="Picture 8" descr="A close up of a womans face&#10;&#10;Description generated with high confidence">
            <a:extLst>
              <a:ext uri="{FF2B5EF4-FFF2-40B4-BE49-F238E27FC236}">
                <a16:creationId xmlns:a16="http://schemas.microsoft.com/office/drawing/2014/main" id="{8726CBC4-7FA6-4069-82C0-3DFB2AB9ACAE}"/>
              </a:ext>
            </a:extLst>
          </p:cNvPr>
          <p:cNvPicPr>
            <a:picLocks noChangeAspect="1"/>
          </p:cNvPicPr>
          <p:nvPr/>
        </p:nvPicPr>
        <p:blipFill rotWithShape="1">
          <a:blip r:embed="rId4">
            <a:extLst>
              <a:ext uri="{28A0092B-C50C-407E-A947-70E740481C1C}">
                <a14:useLocalDpi xmlns:a14="http://schemas.microsoft.com/office/drawing/2010/main" val="0"/>
              </a:ext>
            </a:extLst>
          </a:blip>
          <a:srcRect r="-1" b="2278"/>
          <a:stretch/>
        </p:blipFill>
        <p:spPr>
          <a:xfrm>
            <a:off x="317635" y="299363"/>
            <a:ext cx="4160452" cy="3049204"/>
          </a:xfrm>
          <a:prstGeom prst="rect">
            <a:avLst/>
          </a:prstGeom>
        </p:spPr>
      </p:pic>
      <p:sp>
        <p:nvSpPr>
          <p:cNvPr id="2" name="Title 1"/>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chemeClr val="bg1"/>
                </a:solidFill>
                <a:latin typeface="+mj-lt"/>
                <a:ea typeface="+mj-ea"/>
                <a:cs typeface="+mj-cs"/>
              </a:rPr>
              <a:t>Images from Pure Land Buddhism:</a:t>
            </a:r>
          </a:p>
        </p:txBody>
      </p:sp>
    </p:spTree>
    <p:extLst>
      <p:ext uri="{BB962C8B-B14F-4D97-AF65-F5344CB8AC3E}">
        <p14:creationId xmlns:p14="http://schemas.microsoft.com/office/powerpoint/2010/main" val="158757381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le 1"/>
          <p:cNvSpPr>
            <a:spLocks noGrp="1"/>
          </p:cNvSpPr>
          <p:nvPr>
            <p:ph type="title"/>
          </p:nvPr>
        </p:nvSpPr>
        <p:spPr>
          <a:xfrm>
            <a:off x="172357" y="117930"/>
            <a:ext cx="2599871" cy="1957613"/>
          </a:xfrm>
          <a:solidFill>
            <a:schemeClr val="bg1"/>
          </a:solidFill>
          <a:ln>
            <a:solidFill>
              <a:srgbClr val="002060"/>
            </a:solidFill>
          </a:ln>
        </p:spPr>
        <p:txBody>
          <a:bodyPr vert="horz" lIns="91440" tIns="45720" rIns="91440" bIns="45720" rtlCol="0" anchor="ctr">
            <a:normAutofit/>
          </a:bodyPr>
          <a:lstStyle/>
          <a:p>
            <a:pPr algn="ctr"/>
            <a:r>
              <a:rPr lang="en-US" sz="3600" dirty="0"/>
              <a:t>Images from Pure Land Buddhism:</a:t>
            </a:r>
          </a:p>
        </p:txBody>
      </p:sp>
    </p:spTree>
    <p:extLst>
      <p:ext uri="{BB962C8B-B14F-4D97-AF65-F5344CB8AC3E}">
        <p14:creationId xmlns:p14="http://schemas.microsoft.com/office/powerpoint/2010/main" val="40240725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556" b="5489"/>
          <a:stretch/>
        </p:blipFill>
        <p:spPr>
          <a:xfrm>
            <a:off x="20" y="10"/>
            <a:ext cx="12191980" cy="6857990"/>
          </a:xfrm>
          <a:prstGeom prst="rect">
            <a:avLst/>
          </a:prstGeom>
        </p:spPr>
      </p:pic>
      <p:sp>
        <p:nvSpPr>
          <p:cNvPr id="2" name="Title 1"/>
          <p:cNvSpPr>
            <a:spLocks noGrp="1"/>
          </p:cNvSpPr>
          <p:nvPr>
            <p:ph type="title"/>
          </p:nvPr>
        </p:nvSpPr>
        <p:spPr>
          <a:xfrm>
            <a:off x="201387" y="132444"/>
            <a:ext cx="2715986" cy="1826985"/>
          </a:xfrm>
          <a:solidFill>
            <a:schemeClr val="bg1"/>
          </a:solidFill>
          <a:ln>
            <a:solidFill>
              <a:srgbClr val="002060"/>
            </a:solidFill>
          </a:ln>
        </p:spPr>
        <p:txBody>
          <a:bodyPr vert="horz" lIns="91440" tIns="45720" rIns="91440" bIns="45720" rtlCol="0" anchor="ctr">
            <a:normAutofit/>
          </a:bodyPr>
          <a:lstStyle/>
          <a:p>
            <a:pPr algn="ctr"/>
            <a:r>
              <a:rPr lang="en-US" sz="3600" dirty="0"/>
              <a:t>Images from Pure Land Buddhism:</a:t>
            </a:r>
          </a:p>
        </p:txBody>
      </p:sp>
    </p:spTree>
    <p:extLst>
      <p:ext uri="{BB962C8B-B14F-4D97-AF65-F5344CB8AC3E}">
        <p14:creationId xmlns:p14="http://schemas.microsoft.com/office/powerpoint/2010/main" val="212569727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338" b="12393"/>
          <a:stretch/>
        </p:blipFill>
        <p:spPr>
          <a:xfrm>
            <a:off x="20" y="10"/>
            <a:ext cx="12191980" cy="6857990"/>
          </a:xfrm>
          <a:prstGeom prst="rect">
            <a:avLst/>
          </a:prstGeom>
        </p:spPr>
      </p:pic>
      <p:sp>
        <p:nvSpPr>
          <p:cNvPr id="2" name="Title 1"/>
          <p:cNvSpPr>
            <a:spLocks noGrp="1"/>
          </p:cNvSpPr>
          <p:nvPr>
            <p:ph type="title"/>
          </p:nvPr>
        </p:nvSpPr>
        <p:spPr>
          <a:xfrm>
            <a:off x="259442" y="174172"/>
            <a:ext cx="2585357" cy="1857828"/>
          </a:xfrm>
          <a:solidFill>
            <a:schemeClr val="bg1"/>
          </a:solidFill>
          <a:ln>
            <a:solidFill>
              <a:srgbClr val="002060"/>
            </a:solidFill>
          </a:ln>
        </p:spPr>
        <p:txBody>
          <a:bodyPr vert="horz" lIns="91440" tIns="45720" rIns="91440" bIns="45720" rtlCol="0" anchor="ctr">
            <a:normAutofit/>
          </a:bodyPr>
          <a:lstStyle/>
          <a:p>
            <a:pPr algn="ctr"/>
            <a:r>
              <a:rPr lang="en-US" sz="3600" dirty="0"/>
              <a:t>Images from Pure Land Buddhism:</a:t>
            </a:r>
          </a:p>
        </p:txBody>
      </p:sp>
    </p:spTree>
    <p:extLst>
      <p:ext uri="{BB962C8B-B14F-4D97-AF65-F5344CB8AC3E}">
        <p14:creationId xmlns:p14="http://schemas.microsoft.com/office/powerpoint/2010/main" val="26919554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891" b="13523"/>
          <a:stretch/>
        </p:blipFill>
        <p:spPr>
          <a:xfrm>
            <a:off x="20" y="10"/>
            <a:ext cx="12191980" cy="6857990"/>
          </a:xfrm>
          <a:prstGeom prst="rect">
            <a:avLst/>
          </a:prstGeom>
        </p:spPr>
      </p:pic>
      <p:sp>
        <p:nvSpPr>
          <p:cNvPr id="2" name="Title 1"/>
          <p:cNvSpPr>
            <a:spLocks noGrp="1"/>
          </p:cNvSpPr>
          <p:nvPr>
            <p:ph type="title"/>
          </p:nvPr>
        </p:nvSpPr>
        <p:spPr>
          <a:xfrm>
            <a:off x="361043" y="159656"/>
            <a:ext cx="2886075" cy="2066925"/>
          </a:xfrm>
          <a:solidFill>
            <a:schemeClr val="bg1"/>
          </a:solidFill>
        </p:spPr>
        <p:txBody>
          <a:bodyPr vert="horz" lIns="91440" tIns="45720" rIns="91440" bIns="45720" rtlCol="0" anchor="ctr">
            <a:normAutofit fontScale="90000"/>
          </a:bodyPr>
          <a:lstStyle/>
          <a:p>
            <a:pPr algn="ctr"/>
            <a:r>
              <a:rPr lang="en-US" dirty="0"/>
              <a:t>Images from Pure Land Buddhism:</a:t>
            </a:r>
          </a:p>
        </p:txBody>
      </p:sp>
    </p:spTree>
    <p:extLst>
      <p:ext uri="{BB962C8B-B14F-4D97-AF65-F5344CB8AC3E}">
        <p14:creationId xmlns:p14="http://schemas.microsoft.com/office/powerpoint/2010/main" val="40101738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building, holding&#10;&#10;Description generated with high confidence">
            <a:extLst>
              <a:ext uri="{FF2B5EF4-FFF2-40B4-BE49-F238E27FC236}">
                <a16:creationId xmlns:a16="http://schemas.microsoft.com/office/drawing/2014/main" id="{3928DFCF-652F-4C88-8BD9-FC5C672F61FD}"/>
              </a:ext>
            </a:extLst>
          </p:cNvPr>
          <p:cNvPicPr>
            <a:picLocks noChangeAspect="1"/>
          </p:cNvPicPr>
          <p:nvPr/>
        </p:nvPicPr>
        <p:blipFill rotWithShape="1">
          <a:blip r:embed="rId2">
            <a:extLst>
              <a:ext uri="{28A0092B-C50C-407E-A947-70E740481C1C}">
                <a14:useLocalDpi xmlns:a14="http://schemas.microsoft.com/office/drawing/2010/main" val="0"/>
              </a:ext>
            </a:extLst>
          </a:blip>
          <a:srcRect t="941" b="67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49565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BE60C2E-D486-48CD-9221-24D572A9ACB0}"/>
              </a:ext>
            </a:extLst>
          </p:cNvPr>
          <p:cNvSpPr>
            <a:spLocks noGrp="1"/>
          </p:cNvSpPr>
          <p:nvPr>
            <p:ph type="title"/>
          </p:nvPr>
        </p:nvSpPr>
        <p:spPr>
          <a:xfrm>
            <a:off x="4965430" y="629268"/>
            <a:ext cx="7066913" cy="1286160"/>
          </a:xfrm>
          <a:ln>
            <a:solidFill>
              <a:srgbClr val="002060"/>
            </a:solidFill>
          </a:ln>
        </p:spPr>
        <p:txBody>
          <a:bodyPr anchor="b">
            <a:normAutofit/>
          </a:bodyPr>
          <a:lstStyle/>
          <a:p>
            <a:r>
              <a:rPr lang="en-GB" dirty="0"/>
              <a:t>What are ‘Pure Lands’?</a:t>
            </a:r>
          </a:p>
        </p:txBody>
      </p:sp>
      <p:sp>
        <p:nvSpPr>
          <p:cNvPr id="3" name="Content Placeholder 2">
            <a:extLst>
              <a:ext uri="{FF2B5EF4-FFF2-40B4-BE49-F238E27FC236}">
                <a16:creationId xmlns:a16="http://schemas.microsoft.com/office/drawing/2014/main" id="{A4D317BC-3137-465A-8226-270C4DACB80C}"/>
              </a:ext>
            </a:extLst>
          </p:cNvPr>
          <p:cNvSpPr>
            <a:spLocks noGrp="1"/>
          </p:cNvSpPr>
          <p:nvPr>
            <p:ph idx="1"/>
          </p:nvPr>
        </p:nvSpPr>
        <p:spPr>
          <a:xfrm>
            <a:off x="4965431" y="2438400"/>
            <a:ext cx="7066912" cy="4267200"/>
          </a:xfrm>
          <a:ln>
            <a:solidFill>
              <a:srgbClr val="002060"/>
            </a:solidFill>
          </a:ln>
        </p:spPr>
        <p:txBody>
          <a:bodyPr>
            <a:normAutofit/>
          </a:bodyPr>
          <a:lstStyle/>
          <a:p>
            <a:pPr marL="0" indent="0">
              <a:buNone/>
            </a:pPr>
            <a:r>
              <a:rPr lang="en-GB" sz="2400" dirty="0">
                <a:latin typeface="Book Antiqua" panose="02040602050305030304" pitchFamily="18" charset="0"/>
              </a:rPr>
              <a:t>‘In the </a:t>
            </a:r>
            <a:r>
              <a:rPr lang="en-GB" sz="2400" i="1" dirty="0" err="1">
                <a:latin typeface="Book Antiqua" panose="02040602050305030304" pitchFamily="18" charset="0"/>
              </a:rPr>
              <a:t>Pratyutpanna</a:t>
            </a:r>
            <a:r>
              <a:rPr lang="en-GB" sz="2400" i="1" dirty="0">
                <a:latin typeface="Book Antiqua" panose="02040602050305030304" pitchFamily="18" charset="0"/>
              </a:rPr>
              <a:t> Sutra……</a:t>
            </a:r>
            <a:r>
              <a:rPr lang="en-GB" sz="2400" dirty="0">
                <a:latin typeface="Book Antiqua" panose="02040602050305030304" pitchFamily="18" charset="0"/>
              </a:rPr>
              <a:t>we find details of a visualisation practiced in which the meditator visualises Buddha </a:t>
            </a:r>
            <a:r>
              <a:rPr lang="en-GB" sz="2400" dirty="0" err="1">
                <a:latin typeface="Book Antiqua" panose="02040602050305030304" pitchFamily="18" charset="0"/>
              </a:rPr>
              <a:t>Amitayus</a:t>
            </a:r>
            <a:r>
              <a:rPr lang="en-GB" sz="2400" dirty="0">
                <a:latin typeface="Book Antiqua" panose="02040602050305030304" pitchFamily="18" charset="0"/>
              </a:rPr>
              <a:t> in his ‘Pure Land’ (Buddha domain, or Buddha Field) somewhere ‘in the West’, for 24 hours a day, or a whole week’.  After that, the sutra says, the meditator may have a vision of </a:t>
            </a:r>
            <a:r>
              <a:rPr lang="en-GB" sz="2400" dirty="0" err="1">
                <a:latin typeface="Book Antiqua" panose="02040602050305030304" pitchFamily="18" charset="0"/>
              </a:rPr>
              <a:t>Amitayus</a:t>
            </a:r>
            <a:r>
              <a:rPr lang="en-GB" sz="2400" dirty="0">
                <a:latin typeface="Book Antiqua" panose="02040602050305030304" pitchFamily="18" charset="0"/>
              </a:rPr>
              <a:t>, and receive new teachings not before heard.  Moreover, these new teachings the meditator is exhorted to transmit and expound to mankind’</a:t>
            </a:r>
          </a:p>
          <a:p>
            <a:pPr marL="0" indent="0">
              <a:buNone/>
            </a:pPr>
            <a:r>
              <a:rPr lang="en-GB" sz="2400" dirty="0">
                <a:latin typeface="Book Antiqua" panose="02040602050305030304" pitchFamily="18" charset="0"/>
              </a:rPr>
              <a:t>(</a:t>
            </a:r>
            <a:r>
              <a:rPr lang="en-GB" sz="2400" i="1" dirty="0">
                <a:latin typeface="Book Antiqua" panose="02040602050305030304" pitchFamily="18" charset="0"/>
              </a:rPr>
              <a:t>Buddhist Thought </a:t>
            </a:r>
            <a:r>
              <a:rPr lang="en-GB" sz="2400" dirty="0">
                <a:latin typeface="Book Antiqua" panose="02040602050305030304" pitchFamily="18" charset="0"/>
              </a:rPr>
              <a:t>by Williams P. et al 2012)</a:t>
            </a:r>
          </a:p>
        </p:txBody>
      </p:sp>
    </p:spTree>
    <p:extLst>
      <p:ext uri="{BB962C8B-B14F-4D97-AF65-F5344CB8AC3E}">
        <p14:creationId xmlns:p14="http://schemas.microsoft.com/office/powerpoint/2010/main" val="111744586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0" y="0"/>
            <a:ext cx="11901715" cy="1143000"/>
          </a:xfrm>
          <a:ln w="76200">
            <a:solidFill>
              <a:srgbClr val="002060"/>
            </a:solidFill>
          </a:ln>
        </p:spPr>
        <p:style>
          <a:lnRef idx="2">
            <a:schemeClr val="accent2"/>
          </a:lnRef>
          <a:fillRef idx="1">
            <a:schemeClr val="lt1"/>
          </a:fillRef>
          <a:effectRef idx="0">
            <a:schemeClr val="accent2"/>
          </a:effectRef>
          <a:fontRef idx="minor">
            <a:schemeClr val="dk1"/>
          </a:fontRef>
        </p:style>
        <p:txBody>
          <a:bodyPr>
            <a:normAutofit/>
          </a:bodyPr>
          <a:lstStyle/>
          <a:p>
            <a:r>
              <a:rPr lang="en-GB" sz="5400" dirty="0">
                <a:latin typeface="Book Antiqua" panose="02040602050305030304" pitchFamily="18" charset="0"/>
              </a:rPr>
              <a:t>Key points on Pure Land</a:t>
            </a:r>
          </a:p>
        </p:txBody>
      </p:sp>
      <p:sp>
        <p:nvSpPr>
          <p:cNvPr id="3" name="Content Placeholder 2"/>
          <p:cNvSpPr>
            <a:spLocks noGrp="1"/>
          </p:cNvSpPr>
          <p:nvPr>
            <p:ph idx="1"/>
          </p:nvPr>
        </p:nvSpPr>
        <p:spPr>
          <a:xfrm>
            <a:off x="174169" y="1412776"/>
            <a:ext cx="11901715" cy="720080"/>
          </a:xfrm>
          <a:ln>
            <a:solidFill>
              <a:srgbClr val="002060"/>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GB" sz="3200" dirty="0">
                <a:latin typeface="Book Antiqua" panose="02040602050305030304" pitchFamily="18" charset="0"/>
              </a:rPr>
              <a:t>It is based on WORSHIP of the Buddha </a:t>
            </a:r>
            <a:r>
              <a:rPr lang="en-GB" sz="3200" dirty="0" err="1">
                <a:latin typeface="Book Antiqua" panose="02040602050305030304" pitchFamily="18" charset="0"/>
              </a:rPr>
              <a:t>Amitabha</a:t>
            </a:r>
            <a:r>
              <a:rPr lang="en-GB" sz="3200" dirty="0">
                <a:latin typeface="Book Antiqua" panose="02040602050305030304" pitchFamily="18" charset="0"/>
              </a:rPr>
              <a:t> (</a:t>
            </a:r>
            <a:r>
              <a:rPr lang="en-GB" sz="3200" dirty="0" err="1">
                <a:latin typeface="Book Antiqua" panose="02040602050305030304" pitchFamily="18" charset="0"/>
              </a:rPr>
              <a:t>Amida</a:t>
            </a:r>
            <a:r>
              <a:rPr lang="en-GB" sz="3200" dirty="0">
                <a:latin typeface="Book Antiqua" panose="02040602050305030304" pitchFamily="18" charset="0"/>
              </a:rPr>
              <a:t>)</a:t>
            </a:r>
          </a:p>
        </p:txBody>
      </p:sp>
      <p:pic>
        <p:nvPicPr>
          <p:cNvPr id="1026" name="Picture 2" descr="C:\Users\JenkinsN1\AppData\Local\Microsoft\Windows\Temporary Internet Files\Content.Outlook\2XPTAGG7\KI53U5K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425" y="2132856"/>
            <a:ext cx="3342232" cy="321087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4169" y="5523091"/>
            <a:ext cx="11422745" cy="954107"/>
          </a:xfrm>
          <a:prstGeom prst="rect">
            <a:avLst/>
          </a:prstGeom>
          <a:ln w="762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a:latin typeface="Book Antiqua" panose="02040602050305030304" pitchFamily="18" charset="0"/>
              </a:rPr>
              <a:t>Buddha </a:t>
            </a:r>
            <a:r>
              <a:rPr lang="en-GB" sz="2800" dirty="0" err="1">
                <a:latin typeface="Book Antiqua" panose="02040602050305030304" pitchFamily="18" charset="0"/>
              </a:rPr>
              <a:t>Amitabha</a:t>
            </a:r>
            <a:r>
              <a:rPr lang="en-GB" sz="2800" dirty="0">
                <a:latin typeface="Book Antiqua" panose="02040602050305030304" pitchFamily="18" charset="0"/>
              </a:rPr>
              <a:t> dwells in a paradise (Pure </a:t>
            </a:r>
            <a:r>
              <a:rPr lang="en-GB" sz="2800" dirty="0" err="1">
                <a:latin typeface="Book Antiqua" panose="02040602050305030304" pitchFamily="18" charset="0"/>
              </a:rPr>
              <a:t>Buddhaland</a:t>
            </a:r>
            <a:r>
              <a:rPr lang="en-GB" sz="2800" dirty="0">
                <a:latin typeface="Book Antiqua" panose="02040602050305030304" pitchFamily="18" charset="0"/>
              </a:rPr>
              <a:t>) known as ‘</a:t>
            </a:r>
            <a:r>
              <a:rPr lang="en-GB" sz="2800" dirty="0" err="1">
                <a:latin typeface="Book Antiqua" panose="02040602050305030304" pitchFamily="18" charset="0"/>
              </a:rPr>
              <a:t>Sukhavati</a:t>
            </a:r>
            <a:r>
              <a:rPr lang="en-GB" sz="2800" dirty="0">
                <a:latin typeface="Book Antiqua" panose="02040602050305030304" pitchFamily="18" charset="0"/>
              </a:rPr>
              <a:t>’ </a:t>
            </a:r>
            <a:r>
              <a:rPr lang="en-GB" sz="2800" i="1" dirty="0">
                <a:latin typeface="Book Antiqua" panose="02040602050305030304" pitchFamily="18" charset="0"/>
              </a:rPr>
              <a:t>or</a:t>
            </a:r>
            <a:r>
              <a:rPr lang="en-GB" sz="2800" dirty="0">
                <a:latin typeface="Book Antiqua" panose="02040602050305030304" pitchFamily="18" charset="0"/>
              </a:rPr>
              <a:t> ‘The  Happy Land’</a:t>
            </a:r>
          </a:p>
        </p:txBody>
      </p:sp>
    </p:spTree>
    <p:extLst>
      <p:ext uri="{BB962C8B-B14F-4D97-AF65-F5344CB8AC3E}">
        <p14:creationId xmlns:p14="http://schemas.microsoft.com/office/powerpoint/2010/main" val="8709496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2125</Words>
  <Application>Microsoft Office PowerPoint</Application>
  <PresentationFormat>Widescreen</PresentationFormat>
  <Paragraphs>111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Book Antiqua</vt:lpstr>
      <vt:lpstr>Calibri</vt:lpstr>
      <vt:lpstr>Calibri Light</vt:lpstr>
      <vt:lpstr>Office Theme</vt:lpstr>
      <vt:lpstr>Pure Land Buddhism</vt:lpstr>
      <vt:lpstr>PowerPoint Presentation</vt:lpstr>
      <vt:lpstr>Images from Pure Land Buddhism:</vt:lpstr>
      <vt:lpstr>Images from Pure Land Buddhism:</vt:lpstr>
      <vt:lpstr>Images from Pure Land Buddhism:</vt:lpstr>
      <vt:lpstr>Images from Pure Land Buddhism:</vt:lpstr>
      <vt:lpstr>Images from Pure Land Buddhism:</vt:lpstr>
      <vt:lpstr>What are ‘Pure Lands’?</vt:lpstr>
      <vt:lpstr>Key points on Pure Land</vt:lpstr>
      <vt:lpstr>Pure Land Buddhism and Japan</vt:lpstr>
      <vt:lpstr>Pure Land Buddhism</vt:lpstr>
      <vt:lpstr>PowerPoint Presentation</vt:lpstr>
      <vt:lpstr>Pure Land Buddhism and Japan</vt:lpstr>
      <vt:lpstr>Pure Land Buddhism and Japan</vt:lpstr>
      <vt:lpstr>PowerPoint Presentation</vt:lpstr>
      <vt:lpstr>Pure Land Buddhism and Japan</vt:lpstr>
      <vt:lpstr>Pure Land Buddhism and Japan</vt:lpstr>
      <vt:lpstr>Pure Land Buddhism and Japan</vt:lpstr>
      <vt:lpstr>Pure Land Buddhism and Japan: Shinran</vt:lpstr>
      <vt:lpstr>PowerPoint Presentation</vt:lpstr>
      <vt:lpstr>PowerPoint Presentation</vt:lpstr>
      <vt:lpstr>Honen and Shinran</vt:lpstr>
      <vt:lpstr>Pure Land Buddhism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Pure Land Buddhism</dc:title>
  <dc:creator>Neil Jenkins</dc:creator>
  <cp:lastModifiedBy>NVeitch</cp:lastModifiedBy>
  <cp:revision>38</cp:revision>
  <dcterms:created xsi:type="dcterms:W3CDTF">2017-09-24T06:44:44Z</dcterms:created>
  <dcterms:modified xsi:type="dcterms:W3CDTF">2018-05-08T09:04:11Z</dcterms:modified>
</cp:coreProperties>
</file>