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B572-76FA-42F1-98DE-C17F2F7C9055}" type="datetimeFigureOut">
              <a:rPr lang="en-GB" smtClean="0"/>
              <a:pPr/>
              <a:t>05/12/2014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DD63-59D0-4815-ABAF-F1FBC691610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What makes these things different?</a:t>
            </a:r>
            <a:endParaRPr lang="en-GB" dirty="0"/>
          </a:p>
        </p:txBody>
      </p:sp>
      <p:sp>
        <p:nvSpPr>
          <p:cNvPr id="1026" name="AutoShape 2" descr="data:image/jpeg;base64,/9j/4AAQSkZJRgABAQAAAQABAAD/2wCEAAkGBhQSERQUExQWFRUUFxQXGBcYFxgYFhcXFBQXFBQXGBcYHSYeGBkkHRQXHy8gIycpLCwsFR8xNTAqNSYrLCkBCQoKDgwOGg8PGiwkHiQsLCwsLCwsLCwsLCwsLCwsLCwsLCwsLCwsLCwsKSwsLCwpLCwsLCwsLCwsLCwsLCwsLP/AABEIAMIBAwMBIgACEQEDEQH/xAAbAAACAwEBAQAAAAAAAAAAAAADBAACBQEGB//EAEIQAAEDAgMFBQUFBwIGAwAAAAEAAhEDIQQSMUFRYXGRBSKBobEGEzLB8BRCUtHhYnKCkrLC8RaiBxUjM0NTJGOD/8QAGQEAAwEBAQAAAAAAAAAAAAAAAQIDAAQF/8QALhEAAgIBAwMCBAYDAQAAAAAAAAECEQMSITETQVEEYTJxwfAigZGhsdEUQvEV/9oADAMBAAIRAxEAPwB6hj3NNitXA9qBzgHDXavPEolJ69uWJM8uM2j3X2ak5pLXAxsCzalQCyxcHjSxwMkBMPxQcbFcc8TidEZ2Gq1UA1FMqPQweYjipUOZ1Z0pcheod7PgjcVl4jsktO9FGMn7LKcwXZ2adZG4E+iMMG4EWPyW/Qy02S6BGsxdMA863uu5KVMfEwtLtDJUGZlr6b43ShYX2eNV1iMoN5JmOFlaOnmRN2+AeE7dytgASdpRXduOfFOILrW1M7lv4f2YoNF2STtJJTTcPRotDWtabySbmd8nakc4dkFRfdnlcX7LV3AOyjkSJAG9Yf2B85crib2AJ0Xv63aUu7p1Q6lfIc2UX1hPDNJAeNM8S3sp+V5LXAs1GU6WWeQvX9tdvGMrTsII11XlCxdOKTe7JTSXAMKriuuVVcmVKoruVITIxJVKziB3RJ5wrKFwGpA5oSVqrowq3FkfG2NI3cfzTQ0B2HRUrhpacr2zEi4vtHnCzeycXAeHl34gTpM5TrfXnouCOd4p6Zu4+R9NqzWmFzVLf8zkwxxAtsB6k7OQKbFOuxzMzczHGLAEidtgCt/n429kzaTrMMSdyeo0HNI71t91rUuzQBa3H/KN9iHNWlmsdQMt9OY27z+ioMIybzbinauHLZ0WPigSdStHcz2LOrU5+EKJI4dRX0ryTtmnlVmNVi1VUwBBCty1QZUzoUGxzD1HTrbwnzW4zEACAJjbP1BXm21Ux/zN3DpHoozx2UjOj1RxogE20108lXEVKYGc9N8rzZ7bOup2bh4IFTtJzpBNt2xSWBjvIjR7R7bGXKwaySd27xWK6s46klWJG9WqObA1nyXRGKjwSbbBe/dvK2+ze2AxkXk3Jm/BYZUzJpQUkBSo9N/qU5pkwNn+EHFduNMxK87nVS9J0IjdRmj/AM2fMyo7tZxEE/XNZuZUc5U6aF1sO591ypVnw4LG7exRbTAFRtMkiSTBy7YAvu02ArKodrFk5XOc0Rsdpmn73AR14Kc8sYSphUW1Zt9o9oCkNCTEwN0gHlqT4Jal201zQS1wnXTu63N9LbN/NDrEvcyoYa0jbHmd1yfoq1THMZLQM0SHfXM+EKWT1Di7ul7gpUaeWdqrlSNPtdh1lug2Rw0TjHgiQQRvBldmLNDJ8LsRlcZiRTplxEnQDe42AWD2hTc1ud8Z3kBo1E30abCB43F1vVXAAk6C/S6ROFLnNcbPkkDUNGUt8s3VcvqYylJRT+/L+g8XRjU8BUJAi5uM2uovAuL9IWzicS1zstR8NYGsFpk0wCbC/wB4j+Arj2imKtXaLDecoy+pP1CzMazuZHas14nOM/Ulx8V58sbhzv8A12/hllK0aGJpj3WcOJMEgD4XRm7osMjrgX/DEr1GA7eaKTIaT3WHYLwOC8fgQaNb3DzmY8dwm8iIg9COi2cHQcRGpaS3p8J/lLT4rvwYcad8dv0ElJrg2n+0jtjfNL1O36h0gKjOzbSUQZGC5E/W5dOmC4Qty7gftNR2rlx7HbTPipUxIOiocUBbVPT7IWwBLtxUVjW5dFxOKbBCrC9fU9n2wbQDz1/Jecx+ANJ0Eg8QuSGVS2KSi0IuCoQjliG4KyEBkqpKuQqkIgKBaOErUwe82Qs+FcFCUbCnQfG5cxLLA7EBWzJ7snECm6TSFSYAkWB9CUr/AAoZbs1MH2HTDGmqHFzgCe9Abm0sBMgRtV39k4drSGsc4xBe51xxAbDQVO06r3d641sbHprtSI7YcGZIEchPXVcWqT7nRpRjVqeUkHUEhDW83DMrU4DWMqA2d8LSNxAtPGFzBeydR9TK4tDQAXOBzC8wBvdZdcc0a3IPG7MAhUXsMX7K0GNM1agdskDpECeoXlsVQyOLZBjaNDtBT48sZ8Cyg48nksVhya5NQFzi45WzYN0aTY7Jhu8HYmHYFrQM7QTuPPcNnDgtdmEio55uTAHAAX80Kth81U/s07c3F4HzXBk9LKX5v9vIdVme/FsLQ0/E4E2G4nKDx0SmFpPM5HCbwDEneATZ0bjvHBD7Rp5atMiwcymQfDKfl1Wr2Rh21KLmuEjMeYsCCDqDfVcuOLl6lx+9ilpI7g6rK7SHNh7bOGh5jdyVjhBTBIzlpFwIvx4WtxQcV/0qgqOPeAgkD/us0AOwVAYvYJHFY+vWMM/6bbukGO60gElx2XXZLpxdtfi9u/z+/wBhdO+3Bq0qjdJlp0k6EXjy8lUdoAEki2ki+lxYcSUh2ZQysFw41HRM7IdrOvegW/Eue+a1xztJnS5tPAaxuU45mqUaX3wbQaFTEMeKbWkGXskcGS/TmwDxWfXZNbLvcW+BcI8gU5U7ODqjfdHLkDXyLg53QP8AbTP83FGp4KajnfhqAj+WT/X5Kk4TybNd6/Jf8Zm0gXaVAupU3N+JhY4RroJ18D4LRoYgkZmn4odbi0D0AUoDut/db6BUwuHyMDd2YDlmOXyhd8YJSvyv4J3sEfUJ1JPihlEIVSFZClIXCET3Z3KuVEAOFETIosY97V7UtqXLMxb85kruLqXBAABE201gwly9ebjjW6OiUr2GMH2aahMEWj64LXODcWgPDbC9gSbQIWCysRoSEzT7WeNSTzWnGT4NFxQrjuyyy4mBrIgg8UgQtHEdovdMnWySLVeGqvxE5V2A5VMqIWqQnsU41q3+wfefhLma308JWEEzRxz2DuuIUsiclSHg6Z6DtbFNIvqOHzXna5EpkdsP+9DuYCG/EtP3Y5Lm6UkX1pgcPXINivQdmYtzab5tOh9QsVtdrSCB+m5Fq9qZtZ6oPHJ9ja0Hx3aAcIi42rAqgkydqdrOafxT4IAdrYGfLkujDFx7E8jTFcq6GoxpomFwTqjg1okn6JPBdWpEaPJ9r4Q//HdF5NM880j+l3VavZ2HyurDZnkcnNDrcLx4L0mK9jy5jXPcBlcx4hpdDmmQMwtw8SkKuGc0w4EHiIXHjxw6rmn4/hopK63M3HdmirlkkZc0RrJEA+GqysY99V7aAGUggPI0IFzHCIdHFekyLJZhy3EufsMk/uxTaD/tJ/hhNnil+Lzz8vv6hx77foY+QMa0jQhzyODakkdGlOM7ML8rTow1mOM3EHMw8bnTii/8vLqbB/8AViW/zCB/V6J3sg5mOd+J5dzzMYZ81HFiWpqXt9GFvaxbsbDlucRABaNZuG5nDkC8xzWiKevHXpHyUweHMvgTL3m17h5Z6Nat7Bey1RxBf3Gzefijl+a6cUoxxq/n+os03JmGGL1WA9lqYYDWBLzfLmDQP2bGZTuF7CoU3NcWudli5daZsSAAtCs9pJNgd5UcnqNW0R4Yq5POdsdisIkNbTI3aG22Dw5815UtXu8ThKZkucTOzSehnzWXV7DonQuB1gRA/mmeqbDnUVUjZMd8GAzFuDMlo5IYbNvrqmsb2e6mbg5djosd10qQupU90QdrZnfdDeOp+QUVYUTC2egpszMiQCJIBGu/vfJL5SE1TpGm4Z4I4K1QuqCzRA03gbhvXBCTXyOiaQkqkJrDYUvdA8TuC1W9jUtrif4mj5KkskY8iqDfBhU6JcYaCSdALlUfTIJBsRqvVYfCU2NOVp71iSe9vid3JLY3BZwGtcCRvMQEizqxnjdHnMqrlW9V7EaBYucRuHy1SowNPQuLTtkKiyxYmhmXlXYT9fBtbEPDuSmG7MNTQgX2lHWqs2l3Rn5VMkrZd2FH35/hi/UoOG7JJdf4Qbn1Ajah1Y+Q6GBZ2HWInJ5tnpKOPZypGrc1u7N77zpPitKrjMrhl7obpbch4vHHM12oN7ea53nkV6aOH2VabNqkR+JsifAq1T2TbYh5A+9mAnwj5+aHW7bBFg4HfH1dKu7cdol6mTyNoiGf7MzJY8ZR+LX/AGz9FH/0uwR/1DI3BoniJNvGUOn29aEDE9rOd911tI/wj1cnk2iJ6DEkkdwa7Zg81nY3Amo3vBubY7b/AI4LLp9qPabB3IgR0TlHHkgbCfBIrW6G2ZlVsBlnaQdmiXdgyZ7p3adPVeqo0C6xGup2poYcM0tx29SqvPtTRPp77HicJgHuYHZScssJFxIjN6BC9ncO00qYcLZQJ4tGWT/KvQsqBtWsw6PioObhlf5hqx8PiaTKLGkF9QurBrWaw2vUBc4xZojXhZSh6iktXZNfpSHljrg3PZakBQaQ1uYl5Jm4BqONz4pvGdpn3jKbQTmJ72jWsb8Tjv1FtsrxWA9saeGpMpua6S1tw7VsHvXAAnnvRx7UDNnOaHMblBgENklx1gaBc6nHSt/Az2bPUYmuBYOkdPJLGvG1Z2C7bbWp5gwETBLXHO2DB7mUBw22MxoCbLcpUadMiYe4zttt0VlJNbAM4tc4EjQcdu5Vo0STHe8E/jarCwBoDSDaZA/VJU6pa6DadI2+KomBjeKwRcMpgiLExI3aXWU/2dcPvsPX5LRft7wslhiZN3QE0JyjwLKKfJku7MfuHUKLUL2cDxgKK3XkJ00aFemx4He70a7+aTNFzTppuuECi8748E/TxwA1vu3rmUnHYdxT3AtxRG6dNLolDFmbwJ4SjDLUMmRvXalFmwDwRcovsBKRx1YkwRHFuiu7s4RIN+Znx3JR2IcJGzduVMNVeHZrHmp0UGPtjjYbN2tuIXMThC/vC0mDmI2DeSrirmNwBG4AeHJdqOgRqipU9hWrW5mvwrm6gxv2ddFejWLJ4rRpv2ESPUKBrXTLeio8t7NCaK3QkzFOvE/5VxjnHXQ8ITjajWaAj810ZXRpfQwkco+B6fkWZjXt3xynrKpiMS5+l+QWj7oGxcHcNiq6mAIEDkp2h9zHp0ahOnUJtmEgd8SPBVpZ50JgrUa4AS4AHboUWzGY6gwCzRzXWPbtEldxrxs8FnmvdMtwGmHUwLNB3kpOoQXGLfWxLVcVKXfW3JkjM9P2biGtEAyTsN4jcq4nEOMrzjKzgZGzitQYrMNx+aVxrcyYnizFRjt8tJ4HQfzQsYGoaJZRbBc7Fh9U/dptr1DkB1zOJjgAdNRq9r0yKZcRJaQ4c2mUDAmGVB+3VI2fEc39y55fFJe1/wAf0V7JmJR7MYyiDSbmqMpU31KzzIYfdtcKbWiATt221k6ZmKpuLabnMn3oFQZpzAHNlFtO60GI1JWti6fu+z/d5u9UpPqPO2A0PffcJYydxCv2xR7+Hy6M9y3kBVbTHhD0rh9BHwZ3ZuFMtfRJaHB2sHI9sQCdrTPkLL0dLtMuptLm5X7Y3iyU7Fw+U4gRDff1MvItafmnalELoxwUdxBerjXHUk81aljvxNzDiqPoDerUmtGsldAtjDu0p+7G6P1Q/tBJ0KYpVmNGl1PtzQZjzS/kEgou/CfJREHaLePULi25qC0+aZZBWU1ztwRmvdw+vFI4g1GlnhUcdspIVHbh9eKnvHbh9eK2k2oYLrozqqz/AHrp2KF7uC2k2o0G1oRG4o8Fm06rtw+vFHGIduCDiHUaDcT+z0hDqCTIslftDtwXRiHbghpDqQ46rOoVQ6BZAGJduHmu/aXcOhQpm1II3EEDSZ6KwxRIiAOKTqVHGdPNUBdw80dJtaCOouJs8roDm6kobazt481C9+8dChTNqRao6UuaM7VHvdw6FVpsqHRpPJrj6J6oGpFXYfilzSWm3s3EHSk8/wD5vCcw3srin6sawb3n5CT5JHkiuWhqvhHnw8j/AAiU8Q/ZPRexw/sJ/wCyr4MbHm4n0Tn+iqI+9U6t+TVKXq8aHWKR4d9Z7mkEEg67LLHZXc3D1XzBYDJ3FtJg023C+j4n2ewrXBjqxa90Q0vYCZ0gFt5g9ErW/wCH9ItqNFWoBULiZDT8QgxAG5c0vUwc79miqxyqvc8Fh6JeYIkDD02EcKoObqGN6J9zSTJG7yOYed/AL1GH/wCHuSYrzIpgTT0DGBsWqbwT4rWwfsfRZd+aoeJyt6C/UlX/AMzElz+xN4ZNnhaZibC9+ZiPkOio9rjsX1KnRpsENY1o4NHyCQxmAp1JljTxAAd1EFS/9CN/CUXpm1yfNXsduQzm3L2lX2WBPdc4DkHR5j1QX+x1QfBUpn95rmH+4Lpj63E+5KXp5rseRbm3Fc724rbxHYOJZMsBF7tId6GfJZb3OBgxI2QV0xyKXwtEGq5F8jt3ouI2Z3DoV1PqYLRoMHFFaQuCgUQUklEdRG+KhbzUawq5HBajagMX2q0cCoQdy4Ad3qhQbLNHBWMKjXnh0ViTv8kaNZYEblyZ0Cr4lRo5raQagpHBcaDGirA3HqoAPwoaQ6i4ZwUIXQB+FdLf2QloNismdiIByXW0+A+SKG20CNGsUquVaGPcwy05TwRatMcEH7ON4Wq0G0adP2trj788wnsP7bu+8JWB7kAaqBu5x8gpPBB9iiytdz2VH2pDt/Qoh9ot311XksPVjb57rpl2L/yoP0sCizyNnF+0jhobcY8Ut/qmWF06T5eC892jiO6ZSOHxEUX3/Fu3AfmkfpoWN1pUeuHtOYkH7oPVSp7THSTf68V5BuKJYDt936DW1vNWr4gjL4bxt3Jl6fH4Feefk9jT7acZObTwQcR2qfxT4leaoYmZ1EH8lc1dspl6eHgHWn5HMX2o86GPFKnG1D99K1HztXGPXXHFBLZEJTk+5epTJ1g8yg/Z+SYD1w6qqJtsD7jl0/VRMSomBucL+J6rheOPn+S6WKhbx9EiQW0EZU5oraqVbbU+v5K5ci0ZbjTcSfolR+L+rJQnr4wuF53T1CAaQy7E8I8QqOxh+igOqHdHh8yVU1uAPh+qYWkMHFn6CszEnd5fkk/fcP6fzRaVY/hR7Ar2GziHKrcQ76H6IQxPAeq4zE8OoH5JQ/kM+9co4vO9BOKJ2+nyCv786KdD2ULDOvmi+7IFyhOcRtGvFdvvtbefQo0Zs68Df9dUM1AN677vgfO/VV92JGoPijRrIa3AeaqKm4z0TPuBvHz8NqG6jvI8IQSDqRKNedh80f7Runr+iGyjuPp6xCvlgXzHkR8hCLiDWhHHVza9ufW6VbiHCm7KTaY023tcb9E5i7nSNdonrqPJJDEjIRFhOpsZ2zof0U3EOv2KUqzjTE2kWkjTnJ322rr67oaCRuk227rlWpVJBECAY+KJ03/n8kVwcY8hJPpJS6WBzRbBVSZjvX3SnJdFx9cUOgx2pE7bh3DQuv8AWxPU2GL+vRPGINSM+oXcPRUoO3p5/wBXEeRQXOA/P6CqkK5FmOH1fmhOpmZHT9EU1Z0E8f8ANlXP14j9UyQrZAw7vNRQAcOseSiehLOvO8W5/OEu6eSeytG+PragVWiZ2HTT5iSkihnIDTYTrPmrtbut9bFYObOo8lcubG/06/qi0ZSYs4HTyJj1UfR3T/NHmArOxYE3H119UCpjC7eeo+aKijamWOGcd3iZ9G/NcfhdLtH1xCC2q4bLHkVd5duHjCakC2EfSGkg+foiMot0kdOiVubadSm8M46TyuJnddBmXzCPp21VBSA2geF/rwXKlJ97ny+SA1t4ufCUljV7jzXNiSfL80Vz27/0HOErRYYvPKY+ajWQYsPH9CUoRg1m74jjfohjFNnX0PWyCKRPhezrfJDdSeB3TP8AEbf7k0QNDD8Y25LvC3T4ZQB2hGhtum3TKguFUGIf1d+a6c41j+d/yJTi7DTccY2zvAfPgWthUq13O2R4uHllQGYozBk/uh7j4kugdFHVgLQWmP2h6i3glStjbIIK43T9be6Vwlt+7T6j8gls7TpmB5n5Az4oT3Nn7wtp71g6tMFaSMmWrCcwDWAReL+YGngq0KncJc5tp0EEX5ac5HJLViyO8SW7BJm+sRZVa9pbMA7NTLfANU0OO0j3baERYcbETaOauQ60tMDeQJ4x3fVJ4YSLAW2ySDx2ymw9w39SB0mw4WW0trgVtDOAqn4YJ2mL8tfktE17QZHPMPl6LKpPlwu2fww5oH8MkeK1KFcXAc2TrsNunoio+wLJUxAcNTw1Qi6N9uEecLtSpsaeekdQVXKZ0aY2Auv5QqJCtkNcaDNHFpjj91BLRqfSPkrNcbg24af2n1QXkj77fAmVRIRsICNx6T/aupYPO8fy/oom0i2NV6cHXxOnUpV9OD8QP7t0xVpibNJO2IPpKF7+Nw8fkCopUVslOmNrj9fuwrHL+EeJJ8yVxlWdZIO7yRTlHwiDxdf528VtjWwIcTMQBwhR9MkXnmZ9XGFdzxtcZ/eEeiq7TZ4Fx9LJ+Bbs41saxG7/AAuh4P4Ryb+iq06SbbrD+pMOw7TERHU+SGwNwYqAn7vRMsZIiYPCSD4IAot+rQiU2NiTIvwjrIWMWc0Rr/Vb5BVe9ogEHmDYqzx+8UN7AIkEc/0lT3H2KtqNnYY4X8imqVIG5dbdJG69rxfahMtoBHKD4WldJeTALiNziCNNxabeCYB11Bs7CeJJ6THmgutcZY5N8wCqPkTDWwTqDGn7vd8kF2PaLG53SSen6J40hHbJinNJ72WeDR9ea4HtOwdCP7vRcqtEZiWtG45em8JeqwESC3wE9LLNgTHHOo6RSJ1+KoDG82uEtUptG1nISfklDRa4iZGozZNI33AjxXBTbq0tIsbGDwN2/NRUmpFBn3bXWD2DfIePQJZzWjXK6N1h0gqprGbT/ICfIAqtSgSZMjiZ12W0Tuwkrvj/AMYG4jNym7rIYqtFspA2i5HSROm2VZ2UzOsGLnXZII0VZbsceWVp5XupcDoZoVm/iixkQACB9bU4ysxwjM0E8T1sYKz6VYbMs3PwwfC3zR6WPaN08WzHiCFRNUK+TQpVQ1o71OAdL343zDyTuEktLhDtkCDfiAGrOpYwkfcdzsfUSute0Ce5PGmPzKfTsLZpVcY5ti4D+HTxBMdUo9+YamOR9S1DZj4uMk7O6I9JQ/thJJJHIAR0iyaMQNhaTXa57fskehIQhV71yT9fvK32x34jfZYhVdX3Bp5tHqAnVibHTJ0jyUQjWp72DhIXU2mQtocr1HhzXNIOUggFvdOoILZuCCR4olLH1QAO4XDLf3ZJ7pBBJDo5222gwQu5r42xxldY4gauA4QB+Z6rjljjLdo6Y5JR2TGT2pW0Puxd09wmQWhsQXS2I2G+2RZcHa1Rv3mauPwX7z88SHCwNvO5AcFnGds8Pz0lUdTA2+SXoYvA3XyPuEq495ObMzMAQIYYgkuM94gmT0AF2yDet2q94h5blBLhlZDpM7S8k6m5udpJ1XZRbOsbpsimiIJAmNT9SUVignaXBnlm1V8lczDtIO7L/lXFUcV1jqcXb3uJAHQCVM8CZaJ2Bpnq75Kur5kaOuJNwD5BdNYDWZ/ZPqdvJCc8E7TwMAeq43SJA3zlC1moboQZzF3iB/dr4KxAizgOQv5fqk30ouXW5j0BTuRoaLmNTZw66eqUIua4Fg4R/Fr1Pop74zLXCDaZjn3TCoBf/uE880eRVarQ4/FpvJHlc+SZUBhntDwYId4x5F6phsJDgDl5Fw9JCGzDx3iHAcj+ipVoTeYB3gj8/VOtthH5K40lryCcp4aTzy/NAZXdNnATv/N35IReSYDs3ly2FSo2NZHNu3dopuYUFrYpwBD3gzsLzB/hAulBg572YcgY/qurvY8wWQ7fYAojsz7ZYjfMW2mSR6KTpvj7+Zioc5uma9tSPMW81UsndbY4kx5wVx2DP/s8GkW/lVXUssgZpNjcjjtPmq78sYqadvhjoAqCkBqLnYY/tv1RHg6CAOBK64loCSSDZSnTde42G2Um86SZ6AlcazL5/ELLsGJJIHK35eaXqUDNp2fQuluhlTNClWESIB3w3rcT/lOUqfvB/wCPn3Gk+AM+SxaNAjY4cZstPCUnAOJJcN0tEW36wqRltwbSddTgESDyNvNVpVo3zvBv1CsH8LHSL+cyrNcB8IPWB6qti0VNRzjv3yJKs88Ijn+an22DcN3bfyQqtcTY/XimTFaGR2gfxnq781xJe9G5vR3yUWs1D7TLr3RsQLjkoopdgvkL2fc3QCZcZvfaooorhlFydy2KA7EOJguMbpMdFFF0Q+FEpfEFYi45sZYtK4oixVyDqDuztkKhedJtu2b9FxRRRZhMJr4rSe8upCTPO+0qKJ5cCLkTptCH75wOp6ldUWgaY9ghLXSguYHNMgGx1uooj3ZPsYGNqEAwSPFBiXCb22qKLmnyOuA2JbEEbh81eg4y4KKIf7CDXZzrFPYmmMmgtwUUV8W6Vm7GVWHdPh6hJ1nmdTr8woojlHgBF883gvibxdN9lt7vVRRRXf5DyC4T4uRMcEz2m45RfWPUKKJv9GKuQnZTAQJE2S2wqKKsOAsGdqDFlFE/gIMqKKJgH//Z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CEAAkGBhQSERQUExQWFRUUFxQXGBcYFxgYFhcXFBQXFBQXGBcYHSYeGBkkHRQXHy8gIycpLCwsFR8xNTAqNSYrLCkBCQoKDgwOGg8PGiwkHiQsLCwsLCwsLCwsLCwsLCwsLCwsLCwsLCwsLCwsKSwsLCwpLCwsLCwsLCwsLCwsLCwsLP/AABEIAMIBAwMBIgACEQEDEQH/xAAbAAACAwEBAQAAAAAAAAAAAAADBAACBQEGB//EAEIQAAEDAgMFBQUFBwIGAwAAAAEAAhEDIQQSMUFRYXGRBSKBobEGEzLB8BRCUtHhYnKCkrLC8RaiBxUjM0NTJGOD/8QAGQEAAwEBAQAAAAAAAAAAAAAAAQIDAAQF/8QALhEAAgIBAwMCBAYDAQAAAAAAAAECEQMSITETQVEEYTJxwfAigZGhsdEUQvEV/9oADAMBAAIRAxEAPwB6hj3NNitXA9qBzgHDXavPEolJ69uWJM8uM2j3X2ak5pLXAxsCzalQCyxcHjSxwMkBMPxQcbFcc8TidEZ2Gq1UA1FMqPQweYjipUOZ1Z0pcheod7PgjcVl4jsktO9FGMn7LKcwXZ2adZG4E+iMMG4EWPyW/Qy02S6BGsxdMA863uu5KVMfEwtLtDJUGZlr6b43ShYX2eNV1iMoN5JmOFlaOnmRN2+AeE7dytgASdpRXduOfFOILrW1M7lv4f2YoNF2STtJJTTcPRotDWtabySbmd8nakc4dkFRfdnlcX7LV3AOyjkSJAG9Yf2B85crib2AJ0Xv63aUu7p1Q6lfIc2UX1hPDNJAeNM8S3sp+V5LXAs1GU6WWeQvX9tdvGMrTsII11XlCxdOKTe7JTSXAMKriuuVVcmVKoruVITIxJVKziB3RJ5wrKFwGpA5oSVqrowq3FkfG2NI3cfzTQ0B2HRUrhpacr2zEi4vtHnCzeycXAeHl34gTpM5TrfXnouCOd4p6Zu4+R9NqzWmFzVLf8zkwxxAtsB6k7OQKbFOuxzMzczHGLAEidtgCt/n429kzaTrMMSdyeo0HNI71t91rUuzQBa3H/KN9iHNWlmsdQMt9OY27z+ioMIybzbinauHLZ0WPigSdStHcz2LOrU5+EKJI4dRX0ryTtmnlVmNVi1VUwBBCty1QZUzoUGxzD1HTrbwnzW4zEACAJjbP1BXm21Ux/zN3DpHoozx2UjOj1RxogE20108lXEVKYGc9N8rzZ7bOup2bh4IFTtJzpBNt2xSWBjvIjR7R7bGXKwaySd27xWK6s46klWJG9WqObA1nyXRGKjwSbbBe/dvK2+ze2AxkXk3Jm/BYZUzJpQUkBSo9N/qU5pkwNn+EHFduNMxK87nVS9J0IjdRmj/AM2fMyo7tZxEE/XNZuZUc5U6aF1sO591ypVnw4LG7exRbTAFRtMkiSTBy7YAvu02ArKodrFk5XOc0Rsdpmn73AR14Kc8sYSphUW1Zt9o9oCkNCTEwN0gHlqT4Jal201zQS1wnXTu63N9LbN/NDrEvcyoYa0jbHmd1yfoq1THMZLQM0SHfXM+EKWT1Di7ul7gpUaeWdqrlSNPtdh1lug2Rw0TjHgiQQRvBldmLNDJ8LsRlcZiRTplxEnQDe42AWD2hTc1ud8Z3kBo1E30abCB43F1vVXAAk6C/S6ROFLnNcbPkkDUNGUt8s3VcvqYylJRT+/L+g8XRjU8BUJAi5uM2uovAuL9IWzicS1zstR8NYGsFpk0wCbC/wB4j+Arj2imKtXaLDecoy+pP1CzMazuZHas14nOM/Ulx8V58sbhzv8A12/hllK0aGJpj3WcOJMEgD4XRm7osMjrgX/DEr1GA7eaKTIaT3WHYLwOC8fgQaNb3DzmY8dwm8iIg9COi2cHQcRGpaS3p8J/lLT4rvwYcad8dv0ElJrg2n+0jtjfNL1O36h0gKjOzbSUQZGC5E/W5dOmC4Qty7gftNR2rlx7HbTPipUxIOiocUBbVPT7IWwBLtxUVjW5dFxOKbBCrC9fU9n2wbQDz1/Jecx+ANJ0Eg8QuSGVS2KSi0IuCoQjliG4KyEBkqpKuQqkIgKBaOErUwe82Qs+FcFCUbCnQfG5cxLLA7EBWzJ7snECm6TSFSYAkWB9CUr/AAoZbs1MH2HTDGmqHFzgCe9Abm0sBMgRtV39k4drSGsc4xBe51xxAbDQVO06r3d641sbHprtSI7YcGZIEchPXVcWqT7nRpRjVqeUkHUEhDW83DMrU4DWMqA2d8LSNxAtPGFzBeydR9TK4tDQAXOBzC8wBvdZdcc0a3IPG7MAhUXsMX7K0GNM1agdskDpECeoXlsVQyOLZBjaNDtBT48sZ8Cyg48nksVhya5NQFzi45WzYN0aTY7Jhu8HYmHYFrQM7QTuPPcNnDgtdmEio55uTAHAAX80Kth81U/s07c3F4HzXBk9LKX5v9vIdVme/FsLQ0/E4E2G4nKDx0SmFpPM5HCbwDEneATZ0bjvHBD7Rp5atMiwcymQfDKfl1Wr2Rh21KLmuEjMeYsCCDqDfVcuOLl6lx+9ilpI7g6rK7SHNh7bOGh5jdyVjhBTBIzlpFwIvx4WtxQcV/0qgqOPeAgkD/us0AOwVAYvYJHFY+vWMM/6bbukGO60gElx2XXZLpxdtfi9u/z+/wBhdO+3Bq0qjdJlp0k6EXjy8lUdoAEki2ki+lxYcSUh2ZQysFw41HRM7IdrOvegW/Eue+a1xztJnS5tPAaxuU45mqUaX3wbQaFTEMeKbWkGXskcGS/TmwDxWfXZNbLvcW+BcI8gU5U7ODqjfdHLkDXyLg53QP8AbTP83FGp4KajnfhqAj+WT/X5Kk4TybNd6/Jf8Zm0gXaVAupU3N+JhY4RroJ18D4LRoYgkZmn4odbi0D0AUoDut/db6BUwuHyMDd2YDlmOXyhd8YJSvyv4J3sEfUJ1JPihlEIVSFZClIXCET3Z3KuVEAOFETIosY97V7UtqXLMxb85kruLqXBAABE201gwly9ebjjW6OiUr2GMH2aahMEWj64LXODcWgPDbC9gSbQIWCysRoSEzT7WeNSTzWnGT4NFxQrjuyyy4mBrIgg8UgQtHEdovdMnWySLVeGqvxE5V2A5VMqIWqQnsU41q3+wfefhLma308JWEEzRxz2DuuIUsiclSHg6Z6DtbFNIvqOHzXna5EpkdsP+9DuYCG/EtP3Y5Lm6UkX1pgcPXINivQdmYtzab5tOh9QsVtdrSCB+m5Fq9qZtZ6oPHJ9ja0Hx3aAcIi42rAqgkydqdrOafxT4IAdrYGfLkujDFx7E8jTFcq6GoxpomFwTqjg1okn6JPBdWpEaPJ9r4Q//HdF5NM880j+l3VavZ2HyurDZnkcnNDrcLx4L0mK9jy5jXPcBlcx4hpdDmmQMwtw8SkKuGc0w4EHiIXHjxw6rmn4/hopK63M3HdmirlkkZc0RrJEA+GqysY99V7aAGUggPI0IFzHCIdHFekyLJZhy3EufsMk/uxTaD/tJ/hhNnil+Lzz8vv6hx77foY+QMa0jQhzyODakkdGlOM7ML8rTow1mOM3EHMw8bnTii/8vLqbB/8AViW/zCB/V6J3sg5mOd+J5dzzMYZ81HFiWpqXt9GFvaxbsbDlucRABaNZuG5nDkC8xzWiKevHXpHyUweHMvgTL3m17h5Z6Nat7Bey1RxBf3Gzefijl+a6cUoxxq/n+os03JmGGL1WA9lqYYDWBLzfLmDQP2bGZTuF7CoU3NcWudli5daZsSAAtCs9pJNgd5UcnqNW0R4Yq5POdsdisIkNbTI3aG22Dw5815UtXu8ThKZkucTOzSehnzWXV7DonQuB1gRA/mmeqbDnUVUjZMd8GAzFuDMlo5IYbNvrqmsb2e6mbg5djosd10qQupU90QdrZnfdDeOp+QUVYUTC2egpszMiQCJIBGu/vfJL5SE1TpGm4Z4I4K1QuqCzRA03gbhvXBCTXyOiaQkqkJrDYUvdA8TuC1W9jUtrif4mj5KkskY8iqDfBhU6JcYaCSdALlUfTIJBsRqvVYfCU2NOVp71iSe9vid3JLY3BZwGtcCRvMQEizqxnjdHnMqrlW9V7EaBYucRuHy1SowNPQuLTtkKiyxYmhmXlXYT9fBtbEPDuSmG7MNTQgX2lHWqs2l3Rn5VMkrZd2FH35/hi/UoOG7JJdf4Qbn1Ajah1Y+Q6GBZ2HWInJ5tnpKOPZypGrc1u7N77zpPitKrjMrhl7obpbch4vHHM12oN7ea53nkV6aOH2VabNqkR+JsifAq1T2TbYh5A+9mAnwj5+aHW7bBFg4HfH1dKu7cdol6mTyNoiGf7MzJY8ZR+LX/AGz9FH/0uwR/1DI3BoniJNvGUOn29aEDE9rOd911tI/wj1cnk2iJ6DEkkdwa7Zg81nY3Amo3vBubY7b/AI4LLp9qPabB3IgR0TlHHkgbCfBIrW6G2ZlVsBlnaQdmiXdgyZ7p3adPVeqo0C6xGup2poYcM0tx29SqvPtTRPp77HicJgHuYHZScssJFxIjN6BC9ncO00qYcLZQJ4tGWT/KvQsqBtWsw6PioObhlf5hqx8PiaTKLGkF9QurBrWaw2vUBc4xZojXhZSh6iktXZNfpSHljrg3PZakBQaQ1uYl5Jm4BqONz4pvGdpn3jKbQTmJ72jWsb8Tjv1FtsrxWA9saeGpMpua6S1tw7VsHvXAAnnvRx7UDNnOaHMblBgENklx1gaBc6nHSt/Az2bPUYmuBYOkdPJLGvG1Z2C7bbWp5gwETBLXHO2DB7mUBw22MxoCbLcpUadMiYe4zttt0VlJNbAM4tc4EjQcdu5Vo0STHe8E/jarCwBoDSDaZA/VJU6pa6DadI2+KomBjeKwRcMpgiLExI3aXWU/2dcPvsPX5LRft7wslhiZN3QE0JyjwLKKfJku7MfuHUKLUL2cDxgKK3XkJ00aFemx4He70a7+aTNFzTppuuECi8748E/TxwA1vu3rmUnHYdxT3AtxRG6dNLolDFmbwJ4SjDLUMmRvXalFmwDwRcovsBKRx1YkwRHFuiu7s4RIN+Znx3JR2IcJGzduVMNVeHZrHmp0UGPtjjYbN2tuIXMThC/vC0mDmI2DeSrirmNwBG4AeHJdqOgRqipU9hWrW5mvwrm6gxv2ddFejWLJ4rRpv2ESPUKBrXTLeio8t7NCaK3QkzFOvE/5VxjnHXQ8ITjajWaAj810ZXRpfQwkco+B6fkWZjXt3xynrKpiMS5+l+QWj7oGxcHcNiq6mAIEDkp2h9zHp0ahOnUJtmEgd8SPBVpZ50JgrUa4AS4AHboUWzGY6gwCzRzXWPbtEldxrxs8FnmvdMtwGmHUwLNB3kpOoQXGLfWxLVcVKXfW3JkjM9P2biGtEAyTsN4jcq4nEOMrzjKzgZGzitQYrMNx+aVxrcyYnizFRjt8tJ4HQfzQsYGoaJZRbBc7Fh9U/dptr1DkB1zOJjgAdNRq9r0yKZcRJaQ4c2mUDAmGVB+3VI2fEc39y55fFJe1/wAf0V7JmJR7MYyiDSbmqMpU31KzzIYfdtcKbWiATt221k6ZmKpuLabnMn3oFQZpzAHNlFtO60GI1JWti6fu+z/d5u9UpPqPO2A0PffcJYydxCv2xR7+Hy6M9y3kBVbTHhD0rh9BHwZ3ZuFMtfRJaHB2sHI9sQCdrTPkLL0dLtMuptLm5X7Y3iyU7Fw+U4gRDff1MvItafmnalELoxwUdxBerjXHUk81aljvxNzDiqPoDerUmtGsldAtjDu0p+7G6P1Q/tBJ0KYpVmNGl1PtzQZjzS/kEgou/CfJREHaLePULi25qC0+aZZBWU1ztwRmvdw+vFI4g1GlnhUcdspIVHbh9eKnvHbh9eK2k2oYLrozqqz/AHrp2KF7uC2k2o0G1oRG4o8Fm06rtw+vFHGIduCDiHUaDcT+z0hDqCTIslftDtwXRiHbghpDqQ46rOoVQ6BZAGJduHmu/aXcOhQpm1II3EEDSZ6KwxRIiAOKTqVHGdPNUBdw80dJtaCOouJs8roDm6kobazt481C9+8dChTNqRao6UuaM7VHvdw6FVpsqHRpPJrj6J6oGpFXYfilzSWm3s3EHSk8/wD5vCcw3srin6sawb3n5CT5JHkiuWhqvhHnw8j/AAiU8Q/ZPRexw/sJ/wCyr4MbHm4n0Tn+iqI+9U6t+TVKXq8aHWKR4d9Z7mkEEg67LLHZXc3D1XzBYDJ3FtJg023C+j4n2ewrXBjqxa90Q0vYCZ0gFt5g9ErW/wCH9ItqNFWoBULiZDT8QgxAG5c0vUwc79miqxyqvc8Fh6JeYIkDD02EcKoObqGN6J9zSTJG7yOYed/AL1GH/wCHuSYrzIpgTT0DGBsWqbwT4rWwfsfRZd+aoeJyt6C/UlX/AMzElz+xN4ZNnhaZibC9+ZiPkOio9rjsX1KnRpsENY1o4NHyCQxmAp1JljTxAAd1EFS/9CN/CUXpm1yfNXsduQzm3L2lX2WBPdc4DkHR5j1QX+x1QfBUpn95rmH+4Lpj63E+5KXp5rseRbm3Fc724rbxHYOJZMsBF7tId6GfJZb3OBgxI2QV0xyKXwtEGq5F8jt3ouI2Z3DoV1PqYLRoMHFFaQuCgUQUklEdRG+KhbzUawq5HBajagMX2q0cCoQdy4Ad3qhQbLNHBWMKjXnh0ViTv8kaNZYEblyZ0Cr4lRo5raQagpHBcaDGirA3HqoAPwoaQ6i4ZwUIXQB+FdLf2QloNismdiIByXW0+A+SKG20CNGsUquVaGPcwy05TwRatMcEH7ON4Wq0G0adP2trj788wnsP7bu+8JWB7kAaqBu5x8gpPBB9iiytdz2VH2pDt/Qoh9ot311XksPVjb57rpl2L/yoP0sCizyNnF+0jhobcY8Ut/qmWF06T5eC892jiO6ZSOHxEUX3/Fu3AfmkfpoWN1pUeuHtOYkH7oPVSp7THSTf68V5BuKJYDt936DW1vNWr4gjL4bxt3Jl6fH4Feefk9jT7acZObTwQcR2qfxT4leaoYmZ1EH8lc1dspl6eHgHWn5HMX2o86GPFKnG1D99K1HztXGPXXHFBLZEJTk+5epTJ1g8yg/Z+SYD1w6qqJtsD7jl0/VRMSomBucL+J6rheOPn+S6WKhbx9EiQW0EZU5oraqVbbU+v5K5ci0ZbjTcSfolR+L+rJQnr4wuF53T1CAaQy7E8I8QqOxh+igOqHdHh8yVU1uAPh+qYWkMHFn6CszEnd5fkk/fcP6fzRaVY/hR7Ar2GziHKrcQ76H6IQxPAeq4zE8OoH5JQ/kM+9co4vO9BOKJ2+nyCv786KdD2ULDOvmi+7IFyhOcRtGvFdvvtbefQo0Zs68Df9dUM1AN677vgfO/VV92JGoPijRrIa3AeaqKm4z0TPuBvHz8NqG6jvI8IQSDqRKNedh80f7Runr+iGyjuPp6xCvlgXzHkR8hCLiDWhHHVza9ufW6VbiHCm7KTaY023tcb9E5i7nSNdonrqPJJDEjIRFhOpsZ2zof0U3EOv2KUqzjTE2kWkjTnJ322rr67oaCRuk227rlWpVJBECAY+KJ03/n8kVwcY8hJPpJS6WBzRbBVSZjvX3SnJdFx9cUOgx2pE7bh3DQuv8AWxPU2GL+vRPGINSM+oXcPRUoO3p5/wBXEeRQXOA/P6CqkK5FmOH1fmhOpmZHT9EU1Z0E8f8ANlXP14j9UyQrZAw7vNRQAcOseSiehLOvO8W5/OEu6eSeytG+PragVWiZ2HTT5iSkihnIDTYTrPmrtbut9bFYObOo8lcubG/06/qi0ZSYs4HTyJj1UfR3T/NHmArOxYE3H119UCpjC7eeo+aKijamWOGcd3iZ9G/NcfhdLtH1xCC2q4bLHkVd5duHjCakC2EfSGkg+foiMot0kdOiVubadSm8M46TyuJnddBmXzCPp21VBSA2geF/rwXKlJ97ny+SA1t4ufCUljV7jzXNiSfL80Vz27/0HOErRYYvPKY+ajWQYsPH9CUoRg1m74jjfohjFNnX0PWyCKRPhezrfJDdSeB3TP8AEbf7k0QNDD8Y25LvC3T4ZQB2hGhtum3TKguFUGIf1d+a6c41j+d/yJTi7DTccY2zvAfPgWthUq13O2R4uHllQGYozBk/uh7j4kugdFHVgLQWmP2h6i3glStjbIIK43T9be6Vwlt+7T6j8gls7TpmB5n5Az4oT3Nn7wtp71g6tMFaSMmWrCcwDWAReL+YGngq0KncJc5tp0EEX5ac5HJLViyO8SW7BJm+sRZVa9pbMA7NTLfANU0OO0j3baERYcbETaOauQ60tMDeQJ4x3fVJ4YSLAW2ySDx2ymw9w39SB0mw4WW0trgVtDOAqn4YJ2mL8tfktE17QZHPMPl6LKpPlwu2fww5oH8MkeK1KFcXAc2TrsNunoio+wLJUxAcNTw1Qi6N9uEecLtSpsaeekdQVXKZ0aY2Auv5QqJCtkNcaDNHFpjj91BLRqfSPkrNcbg24af2n1QXkj77fAmVRIRsICNx6T/aupYPO8fy/oom0i2NV6cHXxOnUpV9OD8QP7t0xVpibNJO2IPpKF7+Nw8fkCopUVslOmNrj9fuwrHL+EeJJ8yVxlWdZIO7yRTlHwiDxdf528VtjWwIcTMQBwhR9MkXnmZ9XGFdzxtcZ/eEeiq7TZ4Fx9LJ+Bbs41saxG7/AAuh4P4Ryb+iq06SbbrD+pMOw7TERHU+SGwNwYqAn7vRMsZIiYPCSD4IAot+rQiU2NiTIvwjrIWMWc0Rr/Vb5BVe9ogEHmDYqzx+8UN7AIkEc/0lT3H2KtqNnYY4X8imqVIG5dbdJG69rxfahMtoBHKD4WldJeTALiNziCNNxabeCYB11Bs7CeJJ6THmgutcZY5N8wCqPkTDWwTqDGn7vd8kF2PaLG53SSen6J40hHbJinNJ72WeDR9ea4HtOwdCP7vRcqtEZiWtG45em8JeqwESC3wE9LLNgTHHOo6RSJ1+KoDG82uEtUptG1nISfklDRa4iZGozZNI33AjxXBTbq0tIsbGDwN2/NRUmpFBn3bXWD2DfIePQJZzWjXK6N1h0gqprGbT/ICfIAqtSgSZMjiZ12W0Tuwkrvj/AMYG4jNym7rIYqtFspA2i5HSROm2VZ2UzOsGLnXZII0VZbsceWVp5XupcDoZoVm/iixkQACB9bU4ysxwjM0E8T1sYKz6VYbMs3PwwfC3zR6WPaN08WzHiCFRNUK+TQpVQ1o71OAdL343zDyTuEktLhDtkCDfiAGrOpYwkfcdzsfUSute0Ce5PGmPzKfTsLZpVcY5ti4D+HTxBMdUo9+YamOR9S1DZj4uMk7O6I9JQ/thJJJHIAR0iyaMQNhaTXa57fskehIQhV71yT9fvK32x34jfZYhVdX3Bp5tHqAnVibHTJ0jyUQjWp72DhIXU2mQtocr1HhzXNIOUggFvdOoILZuCCR4olLH1QAO4XDLf3ZJ7pBBJDo5222gwQu5r42xxldY4gauA4QB+Z6rjljjLdo6Y5JR2TGT2pW0Puxd09wmQWhsQXS2I2G+2RZcHa1Rv3mauPwX7z88SHCwNvO5AcFnGds8Pz0lUdTA2+SXoYvA3XyPuEq495ObMzMAQIYYgkuM94gmT0AF2yDet2q94h5blBLhlZDpM7S8k6m5udpJ1XZRbOsbpsimiIJAmNT9SUVignaXBnlm1V8lczDtIO7L/lXFUcV1jqcXb3uJAHQCVM8CZaJ2Bpnq75Kur5kaOuJNwD5BdNYDWZ/ZPqdvJCc8E7TwMAeq43SJA3zlC1moboQZzF3iB/dr4KxAizgOQv5fqk30ouXW5j0BTuRoaLmNTZw66eqUIua4Fg4R/Fr1Pop74zLXCDaZjn3TCoBf/uE880eRVarQ4/FpvJHlc+SZUBhntDwYId4x5F6phsJDgDl5Fw9JCGzDx3iHAcj+ipVoTeYB3gj8/VOtthH5K40lryCcp4aTzy/NAZXdNnATv/N35IReSYDs3ly2FSo2NZHNu3dopuYUFrYpwBD3gzsLzB/hAulBg572YcgY/qurvY8wWQ7fYAojsz7ZYjfMW2mSR6KTpvj7+Zioc5uma9tSPMW81UsndbY4kx5wVx2DP/s8GkW/lVXUssgZpNjcjjtPmq78sYqadvhjoAqCkBqLnYY/tv1RHg6CAOBK64loCSSDZSnTde42G2Um86SZ6AlcazL5/ELLsGJJIHK35eaXqUDNp2fQuluhlTNClWESIB3w3rcT/lOUqfvB/wCPn3Gk+AM+SxaNAjY4cZstPCUnAOJJcN0tEW36wqRltwbSddTgESDyNvNVpVo3zvBv1CsH8LHSL+cyrNcB8IPWB6qti0VNRzjv3yJKs88Ijn+an22DcN3bfyQqtcTY/XimTFaGR2gfxnq781xJe9G5vR3yUWs1D7TLr3RsQLjkoopdgvkL2fc3QCZcZvfaooorhlFydy2KA7EOJguMbpMdFFF0Q+FEpfEFYi45sZYtK4oixVyDqDuztkKhedJtu2b9FxRRRZhMJr4rSe8upCTPO+0qKJ5cCLkTptCH75wOp6ldUWgaY9ghLXSguYHNMgGx1uooj3ZPsYGNqEAwSPFBiXCb22qKLmnyOuA2JbEEbh81eg4y4KKIf7CDXZzrFPYmmMmgtwUUV8W6Vm7GVWHdPh6hJ1nmdTr8woojlHgBF883gvibxdN9lt7vVRRRXf5DyC4T4uRMcEz2m45RfWPUKKJv9GKuQnZTAQJE2S2wqKKsOAsGdqDFlFE/gIMqKKJgH//Z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t0.gstatic.com/images?q=tbn:ANd9GcSIKgSbUmFus8eIrlZ3UaIe7OOVzVFoXYqAQaxgJWDmZ0OQbFpq5X91Jo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3043781" cy="2279899"/>
          </a:xfrm>
          <a:prstGeom prst="rect">
            <a:avLst/>
          </a:prstGeom>
          <a:noFill/>
        </p:spPr>
      </p:pic>
      <p:pic>
        <p:nvPicPr>
          <p:cNvPr id="1032" name="Picture 8" descr="http://t1.gstatic.com/images?q=tbn:ANd9GcQ34KgcjemptcxtEHZRodyPsDn4zezLplFgoPZHElZvRL3eS9Oy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276872"/>
            <a:ext cx="2016224" cy="2822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xplosion 1 8"/>
          <p:cNvSpPr>
            <a:spLocks noChangeArrowheads="1"/>
          </p:cNvSpPr>
          <p:nvPr/>
        </p:nvSpPr>
        <p:spPr bwMode="auto">
          <a:xfrm>
            <a:off x="2051720" y="1268760"/>
            <a:ext cx="4897438" cy="3960812"/>
          </a:xfrm>
          <a:prstGeom prst="irregularSeal1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2195736" y="2492896"/>
            <a:ext cx="4505300" cy="165682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Questions for Evaluation</a:t>
            </a:r>
          </a:p>
        </p:txBody>
      </p:sp>
      <p:sp>
        <p:nvSpPr>
          <p:cNvPr id="19460" name="TextBox 2"/>
          <p:cNvSpPr txBox="1">
            <a:spLocks noChangeArrowheads="1"/>
          </p:cNvSpPr>
          <p:nvPr/>
        </p:nvSpPr>
        <p:spPr bwMode="auto">
          <a:xfrm>
            <a:off x="323850" y="369888"/>
            <a:ext cx="3024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itchFamily="34" charset="0"/>
              </a:rPr>
              <a:t>Can we rely on a purely logical, </a:t>
            </a:r>
            <a:r>
              <a:rPr lang="en-GB" sz="2400" i="1">
                <a:latin typeface="Calibri" pitchFamily="34" charset="0"/>
              </a:rPr>
              <a:t>a priori</a:t>
            </a:r>
            <a:r>
              <a:rPr lang="en-GB" sz="2400">
                <a:latin typeface="Calibri" pitchFamily="34" charset="0"/>
              </a:rPr>
              <a:t> proof?</a:t>
            </a:r>
          </a:p>
        </p:txBody>
      </p:sp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6372225" y="184150"/>
            <a:ext cx="25209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itchFamily="34" charset="0"/>
                <a:ea typeface="Calibri" pitchFamily="34" charset="0"/>
                <a:cs typeface="Calibri" pitchFamily="34" charset="0"/>
              </a:rPr>
              <a:t>Is the idea of a ‘necessary being’ credible or coherent?</a:t>
            </a:r>
          </a:p>
        </p:txBody>
      </p:sp>
      <p:sp>
        <p:nvSpPr>
          <p:cNvPr id="19462" name="TextBox 4"/>
          <p:cNvSpPr txBox="1">
            <a:spLocks noChangeArrowheads="1"/>
          </p:cNvSpPr>
          <p:nvPr/>
        </p:nvSpPr>
        <p:spPr bwMode="auto">
          <a:xfrm>
            <a:off x="542880" y="5229572"/>
            <a:ext cx="316502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Stretch yourself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Is </a:t>
            </a:r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‘existence’ a real predicate?</a:t>
            </a:r>
          </a:p>
        </p:txBody>
      </p:sp>
      <p:sp>
        <p:nvSpPr>
          <p:cNvPr id="19463" name="TextBox 5"/>
          <p:cNvSpPr txBox="1">
            <a:spLocks noChangeArrowheads="1"/>
          </p:cNvSpPr>
          <p:nvPr/>
        </p:nvSpPr>
        <p:spPr bwMode="auto">
          <a:xfrm>
            <a:off x="4932041" y="5000625"/>
            <a:ext cx="37309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How does the ontological argument compare with other 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arguments you know of?  (Hint: remember the design argument)</a:t>
            </a:r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Box 6"/>
          <p:cNvSpPr txBox="1">
            <a:spLocks noChangeArrowheads="1"/>
          </p:cNvSpPr>
          <p:nvPr/>
        </p:nvSpPr>
        <p:spPr bwMode="auto">
          <a:xfrm>
            <a:off x="130175" y="2674938"/>
            <a:ext cx="19796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itchFamily="34" charset="0"/>
                <a:ea typeface="Calibri" pitchFamily="34" charset="0"/>
                <a:cs typeface="Calibri" pitchFamily="34" charset="0"/>
              </a:rPr>
              <a:t>If it’s a ‘proof’, what exactly does it prove?</a:t>
            </a:r>
          </a:p>
        </p:txBody>
      </p:sp>
      <p:sp>
        <p:nvSpPr>
          <p:cNvPr id="19465" name="TextBox 7"/>
          <p:cNvSpPr txBox="1">
            <a:spLocks noChangeArrowheads="1"/>
          </p:cNvSpPr>
          <p:nvPr/>
        </p:nvSpPr>
        <p:spPr bwMode="auto">
          <a:xfrm>
            <a:off x="6948488" y="2492375"/>
            <a:ext cx="210343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itchFamily="34" charset="0"/>
                <a:ea typeface="Calibri" pitchFamily="34" charset="0"/>
                <a:cs typeface="Calibri" pitchFamily="34" charset="0"/>
              </a:rPr>
              <a:t>Does this argument fit in with other religious ideas and beliefs?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A: Contingent</a:t>
            </a:r>
          </a:p>
          <a:p>
            <a:pPr>
              <a:buNone/>
            </a:pPr>
            <a:r>
              <a:rPr lang="en-GB" dirty="0" smtClean="0"/>
              <a:t>B: Temporal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A: Intrinsic Maximum</a:t>
            </a:r>
          </a:p>
          <a:p>
            <a:pPr>
              <a:buNone/>
            </a:pPr>
            <a:r>
              <a:rPr lang="en-GB" dirty="0" smtClean="0"/>
              <a:t>B: Necessary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Anselm’s second ontological argument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Learning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understand Anselm’s second argument or his response to Gaunilo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 smtClean="0"/>
              <a:t>Anselm’s reply to </a:t>
            </a:r>
            <a:r>
              <a:rPr lang="en-GB" dirty="0" err="1" smtClean="0"/>
              <a:t>Gaunilo</a:t>
            </a:r>
            <a:r>
              <a:rPr lang="en-GB" dirty="0" smtClean="0"/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GB" dirty="0" smtClean="0"/>
              <a:t>God has </a:t>
            </a:r>
            <a:r>
              <a:rPr lang="en-GB" u="sng" dirty="0" smtClean="0"/>
              <a:t>necessary</a:t>
            </a:r>
            <a:r>
              <a:rPr lang="en-GB" dirty="0" smtClean="0"/>
              <a:t> existence – he cannot </a:t>
            </a:r>
            <a:r>
              <a:rPr lang="en-GB" i="1" dirty="0" smtClean="0"/>
              <a:t>not</a:t>
            </a:r>
            <a:r>
              <a:rPr lang="en-GB" dirty="0" smtClean="0"/>
              <a:t> exist. God is not contingent.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GB" dirty="0" smtClean="0"/>
              <a:t>The Island can come into and go out of existence – God can’t or he would not be perfect!</a:t>
            </a:r>
          </a:p>
        </p:txBody>
      </p:sp>
      <p:pic>
        <p:nvPicPr>
          <p:cNvPr id="20484" name="Picture 7" descr="volcan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4437063"/>
            <a:ext cx="36353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Anselm’s response continued...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dirty="0" smtClean="0"/>
              <a:t>He refused to allow that the argument could ever be applied to other things.</a:t>
            </a:r>
          </a:p>
          <a:p>
            <a:pPr algn="ctr">
              <a:buNone/>
            </a:pPr>
            <a:r>
              <a:rPr lang="en-GB" dirty="0" smtClean="0"/>
              <a:t>An island, perfect or otherwise, like any material state is contingent, i.e. it may or may not exist, and that at some time it does not exist.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Something which, at some time does not exist, cannot necessarily exist, for what necessarily exists must always exist and so cannot be contingent.</a:t>
            </a:r>
          </a:p>
          <a:p>
            <a:pPr algn="ctr">
              <a:buNone/>
            </a:pPr>
            <a:r>
              <a:rPr lang="en-GB" dirty="0" smtClean="0"/>
              <a:t>The only thing that is </a:t>
            </a:r>
            <a:r>
              <a:rPr lang="en-GB" dirty="0" smtClean="0"/>
              <a:t>non contingent </a:t>
            </a:r>
            <a:r>
              <a:rPr lang="en-GB" dirty="0" smtClean="0"/>
              <a:t>is God and therefore the ontological argument only applies to God.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So in conclusion...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dirty="0" smtClean="0"/>
              <a:t>Anselm said that the ontological argument did</a:t>
            </a:r>
          </a:p>
          <a:p>
            <a:pPr algn="ctr">
              <a:buNone/>
            </a:pPr>
            <a:r>
              <a:rPr lang="en-GB" dirty="0" smtClean="0"/>
              <a:t>not apply to </a:t>
            </a:r>
            <a:r>
              <a:rPr lang="en-GB" dirty="0" smtClean="0">
                <a:solidFill>
                  <a:srgbClr val="FF0000"/>
                </a:solidFill>
              </a:rPr>
              <a:t>temporal contingent things </a:t>
            </a:r>
            <a:r>
              <a:rPr lang="en-GB" dirty="0" smtClean="0"/>
              <a:t>(such as </a:t>
            </a:r>
          </a:p>
          <a:p>
            <a:pPr algn="ctr">
              <a:buNone/>
            </a:pPr>
            <a:r>
              <a:rPr lang="en-GB" dirty="0" smtClean="0"/>
              <a:t>islands which are in time and space), but of ‘the </a:t>
            </a:r>
          </a:p>
          <a:p>
            <a:pPr algn="ctr">
              <a:buNone/>
            </a:pPr>
            <a:r>
              <a:rPr lang="en-GB" dirty="0" smtClean="0"/>
              <a:t>Greatest thing that can be thought’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Islands have no </a:t>
            </a:r>
            <a:r>
              <a:rPr lang="en-GB" dirty="0" smtClean="0">
                <a:solidFill>
                  <a:srgbClr val="FF0000"/>
                </a:solidFill>
              </a:rPr>
              <a:t>‘intrinsic maximum’  </a:t>
            </a:r>
            <a:r>
              <a:rPr lang="en-GB" dirty="0" smtClean="0"/>
              <a:t>- a idea of the </a:t>
            </a:r>
          </a:p>
          <a:p>
            <a:pPr algn="ctr">
              <a:buNone/>
            </a:pPr>
            <a:r>
              <a:rPr lang="en-GB" dirty="0" smtClean="0"/>
              <a:t>perfect island can always be better.</a:t>
            </a:r>
          </a:p>
          <a:p>
            <a:pPr algn="ctr">
              <a:buNone/>
            </a:pPr>
            <a:endParaRPr lang="en-GB" b="1" dirty="0" smtClean="0"/>
          </a:p>
          <a:p>
            <a:pPr algn="ctr">
              <a:buNone/>
            </a:pPr>
            <a:r>
              <a:rPr lang="en-GB" b="1" dirty="0" smtClean="0"/>
              <a:t>God is not in the same category. God is not </a:t>
            </a:r>
          </a:p>
          <a:p>
            <a:pPr algn="ctr">
              <a:buNone/>
            </a:pPr>
            <a:r>
              <a:rPr lang="en-GB" b="1" dirty="0" smtClean="0"/>
              <a:t>temporal or contingent, he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How do these pictures help explain Anselm’s response?</a:t>
            </a:r>
            <a:endParaRPr lang="en-GB" dirty="0"/>
          </a:p>
        </p:txBody>
      </p:sp>
      <p:sp>
        <p:nvSpPr>
          <p:cNvPr id="18434" name="AutoShape 2" descr="data:image/jpeg;base64,/9j/4AAQSkZJRgABAQAAAQABAAD/2wCEAAkGBhQSERQUExQWFRUUFxQXGBcYFxgYFhcXFBQXFBQXGBcYHSYeGBkkHRQXHy8gIycpLCwsFR8xNTAqNSYrLCkBCQoKDgwOGg8PGiwkHiQsLCwsLCwsLCwsLCwsLCwsLCwsLCwsLCwsLCwsKSwsLCwpLCwsLCwsLCwsLCwsLCwsLP/AABEIAMIBAwMBIgACEQEDEQH/xAAbAAACAwEBAQAAAAAAAAAAAAADBAACBQEGB//EAEIQAAEDAgMFBQUFBwIGAwAAAAEAAhEDIQQSMUFRYXGRBSKBobEGEzLB8BRCUtHhYnKCkrLC8RaiBxUjM0NTJGOD/8QAGQEAAwEBAQAAAAAAAAAAAAAAAQIDAAQF/8QALhEAAgIBAwMCBAYDAQAAAAAAAAECEQMSITETQVEEYTJxwfAigZGhsdEUQvEV/9oADAMBAAIRAxEAPwB6hj3NNitXA9qBzgHDXavPEolJ69uWJM8uM2j3X2ak5pLXAxsCzalQCyxcHjSxwMkBMPxQcbFcc8TidEZ2Gq1UA1FMqPQweYjipUOZ1Z0pcheod7PgjcVl4jsktO9FGMn7LKcwXZ2adZG4E+iMMG4EWPyW/Qy02S6BGsxdMA863uu5KVMfEwtLtDJUGZlr6b43ShYX2eNV1iMoN5JmOFlaOnmRN2+AeE7dytgASdpRXduOfFOILrW1M7lv4f2YoNF2STtJJTTcPRotDWtabySbmd8nakc4dkFRfdnlcX7LV3AOyjkSJAG9Yf2B85crib2AJ0Xv63aUu7p1Q6lfIc2UX1hPDNJAeNM8S3sp+V5LXAs1GU6WWeQvX9tdvGMrTsII11XlCxdOKTe7JTSXAMKriuuVVcmVKoruVITIxJVKziB3RJ5wrKFwGpA5oSVqrowq3FkfG2NI3cfzTQ0B2HRUrhpacr2zEi4vtHnCzeycXAeHl34gTpM5TrfXnouCOd4p6Zu4+R9NqzWmFzVLf8zkwxxAtsB6k7OQKbFOuxzMzczHGLAEidtgCt/n429kzaTrMMSdyeo0HNI71t91rUuzQBa3H/KN9iHNWlmsdQMt9OY27z+ioMIybzbinauHLZ0WPigSdStHcz2LOrU5+EKJI4dRX0ryTtmnlVmNVi1VUwBBCty1QZUzoUGxzD1HTrbwnzW4zEACAJjbP1BXm21Ux/zN3DpHoozx2UjOj1RxogE20108lXEVKYGc9N8rzZ7bOup2bh4IFTtJzpBNt2xSWBjvIjR7R7bGXKwaySd27xWK6s46klWJG9WqObA1nyXRGKjwSbbBe/dvK2+ze2AxkXk3Jm/BYZUzJpQUkBSo9N/qU5pkwNn+EHFduNMxK87nVS9J0IjdRmj/AM2fMyo7tZxEE/XNZuZUc5U6aF1sO591ypVnw4LG7exRbTAFRtMkiSTBy7YAvu02ArKodrFk5XOc0Rsdpmn73AR14Kc8sYSphUW1Zt9o9oCkNCTEwN0gHlqT4Jal201zQS1wnXTu63N9LbN/NDrEvcyoYa0jbHmd1yfoq1THMZLQM0SHfXM+EKWT1Di7ul7gpUaeWdqrlSNPtdh1lug2Rw0TjHgiQQRvBldmLNDJ8LsRlcZiRTplxEnQDe42AWD2hTc1ud8Z3kBo1E30abCB43F1vVXAAk6C/S6ROFLnNcbPkkDUNGUt8s3VcvqYylJRT+/L+g8XRjU8BUJAi5uM2uovAuL9IWzicS1zstR8NYGsFpk0wCbC/wB4j+Arj2imKtXaLDecoy+pP1CzMazuZHas14nOM/Ulx8V58sbhzv8A12/hllK0aGJpj3WcOJMEgD4XRm7osMjrgX/DEr1GA7eaKTIaT3WHYLwOC8fgQaNb3DzmY8dwm8iIg9COi2cHQcRGpaS3p8J/lLT4rvwYcad8dv0ElJrg2n+0jtjfNL1O36h0gKjOzbSUQZGC5E/W5dOmC4Qty7gftNR2rlx7HbTPipUxIOiocUBbVPT7IWwBLtxUVjW5dFxOKbBCrC9fU9n2wbQDz1/Jecx+ANJ0Eg8QuSGVS2KSi0IuCoQjliG4KyEBkqpKuQqkIgKBaOErUwe82Qs+FcFCUbCnQfG5cxLLA7EBWzJ7snECm6TSFSYAkWB9CUr/AAoZbs1MH2HTDGmqHFzgCe9Abm0sBMgRtV39k4drSGsc4xBe51xxAbDQVO06r3d641sbHprtSI7YcGZIEchPXVcWqT7nRpRjVqeUkHUEhDW83DMrU4DWMqA2d8LSNxAtPGFzBeydR9TK4tDQAXOBzC8wBvdZdcc0a3IPG7MAhUXsMX7K0GNM1agdskDpECeoXlsVQyOLZBjaNDtBT48sZ8Cyg48nksVhya5NQFzi45WzYN0aTY7Jhu8HYmHYFrQM7QTuPPcNnDgtdmEio55uTAHAAX80Kth81U/s07c3F4HzXBk9LKX5v9vIdVme/FsLQ0/E4E2G4nKDx0SmFpPM5HCbwDEneATZ0bjvHBD7Rp5atMiwcymQfDKfl1Wr2Rh21KLmuEjMeYsCCDqDfVcuOLl6lx+9ilpI7g6rK7SHNh7bOGh5jdyVjhBTBIzlpFwIvx4WtxQcV/0qgqOPeAgkD/us0AOwVAYvYJHFY+vWMM/6bbukGO60gElx2XXZLpxdtfi9u/z+/wBhdO+3Bq0qjdJlp0k6EXjy8lUdoAEki2ki+lxYcSUh2ZQysFw41HRM7IdrOvegW/Eue+a1xztJnS5tPAaxuU45mqUaX3wbQaFTEMeKbWkGXskcGS/TmwDxWfXZNbLvcW+BcI8gU5U7ODqjfdHLkDXyLg53QP8AbTP83FGp4KajnfhqAj+WT/X5Kk4TybNd6/Jf8Zm0gXaVAupU3N+JhY4RroJ18D4LRoYgkZmn4odbi0D0AUoDut/db6BUwuHyMDd2YDlmOXyhd8YJSvyv4J3sEfUJ1JPihlEIVSFZClIXCET3Z3KuVEAOFETIosY97V7UtqXLMxb85kruLqXBAABE201gwly9ebjjW6OiUr2GMH2aahMEWj64LXODcWgPDbC9gSbQIWCysRoSEzT7WeNSTzWnGT4NFxQrjuyyy4mBrIgg8UgQtHEdovdMnWySLVeGqvxE5V2A5VMqIWqQnsU41q3+wfefhLma308JWEEzRxz2DuuIUsiclSHg6Z6DtbFNIvqOHzXna5EpkdsP+9DuYCG/EtP3Y5Lm6UkX1pgcPXINivQdmYtzab5tOh9QsVtdrSCB+m5Fq9qZtZ6oPHJ9ja0Hx3aAcIi42rAqgkydqdrOafxT4IAdrYGfLkujDFx7E8jTFcq6GoxpomFwTqjg1okn6JPBdWpEaPJ9r4Q//HdF5NM880j+l3VavZ2HyurDZnkcnNDrcLx4L0mK9jy5jXPcBlcx4hpdDmmQMwtw8SkKuGc0w4EHiIXHjxw6rmn4/hopK63M3HdmirlkkZc0RrJEA+GqysY99V7aAGUggPI0IFzHCIdHFekyLJZhy3EufsMk/uxTaD/tJ/hhNnil+Lzz8vv6hx77foY+QMa0jQhzyODakkdGlOM7ML8rTow1mOM3EHMw8bnTii/8vLqbB/8AViW/zCB/V6J3sg5mOd+J5dzzMYZ81HFiWpqXt9GFvaxbsbDlucRABaNZuG5nDkC8xzWiKevHXpHyUweHMvgTL3m17h5Z6Nat7Bey1RxBf3Gzefijl+a6cUoxxq/n+os03JmGGL1WA9lqYYDWBLzfLmDQP2bGZTuF7CoU3NcWudli5daZsSAAtCs9pJNgd5UcnqNW0R4Yq5POdsdisIkNbTI3aG22Dw5815UtXu8ThKZkucTOzSehnzWXV7DonQuB1gRA/mmeqbDnUVUjZMd8GAzFuDMlo5IYbNvrqmsb2e6mbg5djosd10qQupU90QdrZnfdDeOp+QUVYUTC2egpszMiQCJIBGu/vfJL5SE1TpGm4Z4I4K1QuqCzRA03gbhvXBCTXyOiaQkqkJrDYUvdA8TuC1W9jUtrif4mj5KkskY8iqDfBhU6JcYaCSdALlUfTIJBsRqvVYfCU2NOVp71iSe9vid3JLY3BZwGtcCRvMQEizqxnjdHnMqrlW9V7EaBYucRuHy1SowNPQuLTtkKiyxYmhmXlXYT9fBtbEPDuSmG7MNTQgX2lHWqs2l3Rn5VMkrZd2FH35/hi/UoOG7JJdf4Qbn1Ajah1Y+Q6GBZ2HWInJ5tnpKOPZypGrc1u7N77zpPitKrjMrhl7obpbch4vHHM12oN7ea53nkV6aOH2VabNqkR+JsifAq1T2TbYh5A+9mAnwj5+aHW7bBFg4HfH1dKu7cdol6mTyNoiGf7MzJY8ZR+LX/AGz9FH/0uwR/1DI3BoniJNvGUOn29aEDE9rOd911tI/wj1cnk2iJ6DEkkdwa7Zg81nY3Amo3vBubY7b/AI4LLp9qPabB3IgR0TlHHkgbCfBIrW6G2ZlVsBlnaQdmiXdgyZ7p3adPVeqo0C6xGup2poYcM0tx29SqvPtTRPp77HicJgHuYHZScssJFxIjN6BC9ncO00qYcLZQJ4tGWT/KvQsqBtWsw6PioObhlf5hqx8PiaTKLGkF9QurBrWaw2vUBc4xZojXhZSh6iktXZNfpSHljrg3PZakBQaQ1uYl5Jm4BqONz4pvGdpn3jKbQTmJ72jWsb8Tjv1FtsrxWA9saeGpMpua6S1tw7VsHvXAAnnvRx7UDNnOaHMblBgENklx1gaBc6nHSt/Az2bPUYmuBYOkdPJLGvG1Z2C7bbWp5gwETBLXHO2DB7mUBw22MxoCbLcpUadMiYe4zttt0VlJNbAM4tc4EjQcdu5Vo0STHe8E/jarCwBoDSDaZA/VJU6pa6DadI2+KomBjeKwRcMpgiLExI3aXWU/2dcPvsPX5LRft7wslhiZN3QE0JyjwLKKfJku7MfuHUKLUL2cDxgKK3XkJ00aFemx4He70a7+aTNFzTppuuECi8748E/TxwA1vu3rmUnHYdxT3AtxRG6dNLolDFmbwJ4SjDLUMmRvXalFmwDwRcovsBKRx1YkwRHFuiu7s4RIN+Znx3JR2IcJGzduVMNVeHZrHmp0UGPtjjYbN2tuIXMThC/vC0mDmI2DeSrirmNwBG4AeHJdqOgRqipU9hWrW5mvwrm6gxv2ddFejWLJ4rRpv2ESPUKBrXTLeio8t7NCaK3QkzFOvE/5VxjnHXQ8ITjajWaAj810ZXRpfQwkco+B6fkWZjXt3xynrKpiMS5+l+QWj7oGxcHcNiq6mAIEDkp2h9zHp0ahOnUJtmEgd8SPBVpZ50JgrUa4AS4AHboUWzGY6gwCzRzXWPbtEldxrxs8FnmvdMtwGmHUwLNB3kpOoQXGLfWxLVcVKXfW3JkjM9P2biGtEAyTsN4jcq4nEOMrzjKzgZGzitQYrMNx+aVxrcyYnizFRjt8tJ4HQfzQsYGoaJZRbBc7Fh9U/dptr1DkB1zOJjgAdNRq9r0yKZcRJaQ4c2mUDAmGVB+3VI2fEc39y55fFJe1/wAf0V7JmJR7MYyiDSbmqMpU31KzzIYfdtcKbWiATt221k6ZmKpuLabnMn3oFQZpzAHNlFtO60GI1JWti6fu+z/d5u9UpPqPO2A0PffcJYydxCv2xR7+Hy6M9y3kBVbTHhD0rh9BHwZ3ZuFMtfRJaHB2sHI9sQCdrTPkLL0dLtMuptLm5X7Y3iyU7Fw+U4gRDff1MvItafmnalELoxwUdxBerjXHUk81aljvxNzDiqPoDerUmtGsldAtjDu0p+7G6P1Q/tBJ0KYpVmNGl1PtzQZjzS/kEgou/CfJREHaLePULi25qC0+aZZBWU1ztwRmvdw+vFI4g1GlnhUcdspIVHbh9eKnvHbh9eK2k2oYLrozqqz/AHrp2KF7uC2k2o0G1oRG4o8Fm06rtw+vFHGIduCDiHUaDcT+z0hDqCTIslftDtwXRiHbghpDqQ46rOoVQ6BZAGJduHmu/aXcOhQpm1II3EEDSZ6KwxRIiAOKTqVHGdPNUBdw80dJtaCOouJs8roDm6kobazt481C9+8dChTNqRao6UuaM7VHvdw6FVpsqHRpPJrj6J6oGpFXYfilzSWm3s3EHSk8/wD5vCcw3srin6sawb3n5CT5JHkiuWhqvhHnw8j/AAiU8Q/ZPRexw/sJ/wCyr4MbHm4n0Tn+iqI+9U6t+TVKXq8aHWKR4d9Z7mkEEg67LLHZXc3D1XzBYDJ3FtJg023C+j4n2ewrXBjqxa90Q0vYCZ0gFt5g9ErW/wCH9ItqNFWoBULiZDT8QgxAG5c0vUwc79miqxyqvc8Fh6JeYIkDD02EcKoObqGN6J9zSTJG7yOYed/AL1GH/wCHuSYrzIpgTT0DGBsWqbwT4rWwfsfRZd+aoeJyt6C/UlX/AMzElz+xN4ZNnhaZibC9+ZiPkOio9rjsX1KnRpsENY1o4NHyCQxmAp1JljTxAAd1EFS/9CN/CUXpm1yfNXsduQzm3L2lX2WBPdc4DkHR5j1QX+x1QfBUpn95rmH+4Lpj63E+5KXp5rseRbm3Fc724rbxHYOJZMsBF7tId6GfJZb3OBgxI2QV0xyKXwtEGq5F8jt3ouI2Z3DoV1PqYLRoMHFFaQuCgUQUklEdRG+KhbzUawq5HBajagMX2q0cCoQdy4Ad3qhQbLNHBWMKjXnh0ViTv8kaNZYEblyZ0Cr4lRo5raQagpHBcaDGirA3HqoAPwoaQ6i4ZwUIXQB+FdLf2QloNismdiIByXW0+A+SKG20CNGsUquVaGPcwy05TwRatMcEH7ON4Wq0G0adP2trj788wnsP7bu+8JWB7kAaqBu5x8gpPBB9iiytdz2VH2pDt/Qoh9ot311XksPVjb57rpl2L/yoP0sCizyNnF+0jhobcY8Ut/qmWF06T5eC892jiO6ZSOHxEUX3/Fu3AfmkfpoWN1pUeuHtOYkH7oPVSp7THSTf68V5BuKJYDt936DW1vNWr4gjL4bxt3Jl6fH4Feefk9jT7acZObTwQcR2qfxT4leaoYmZ1EH8lc1dspl6eHgHWn5HMX2o86GPFKnG1D99K1HztXGPXXHFBLZEJTk+5epTJ1g8yg/Z+SYD1w6qqJtsD7jl0/VRMSomBucL+J6rheOPn+S6WKhbx9EiQW0EZU5oraqVbbU+v5K5ci0ZbjTcSfolR+L+rJQnr4wuF53T1CAaQy7E8I8QqOxh+igOqHdHh8yVU1uAPh+qYWkMHFn6CszEnd5fkk/fcP6fzRaVY/hR7Ar2GziHKrcQ76H6IQxPAeq4zE8OoH5JQ/kM+9co4vO9BOKJ2+nyCv786KdD2ULDOvmi+7IFyhOcRtGvFdvvtbefQo0Zs68Df9dUM1AN677vgfO/VV92JGoPijRrIa3AeaqKm4z0TPuBvHz8NqG6jvI8IQSDqRKNedh80f7Runr+iGyjuPp6xCvlgXzHkR8hCLiDWhHHVza9ufW6VbiHCm7KTaY023tcb9E5i7nSNdonrqPJJDEjIRFhOpsZ2zof0U3EOv2KUqzjTE2kWkjTnJ322rr67oaCRuk227rlWpVJBECAY+KJ03/n8kVwcY8hJPpJS6WBzRbBVSZjvX3SnJdFx9cUOgx2pE7bh3DQuv8AWxPU2GL+vRPGINSM+oXcPRUoO3p5/wBXEeRQXOA/P6CqkK5FmOH1fmhOpmZHT9EU1Z0E8f8ANlXP14j9UyQrZAw7vNRQAcOseSiehLOvO8W5/OEu6eSeytG+PragVWiZ2HTT5iSkihnIDTYTrPmrtbut9bFYObOo8lcubG/06/qi0ZSYs4HTyJj1UfR3T/NHmArOxYE3H119UCpjC7eeo+aKijamWOGcd3iZ9G/NcfhdLtH1xCC2q4bLHkVd5duHjCakC2EfSGkg+foiMot0kdOiVubadSm8M46TyuJnddBmXzCPp21VBSA2geF/rwXKlJ97ny+SA1t4ufCUljV7jzXNiSfL80Vz27/0HOErRYYvPKY+ajWQYsPH9CUoRg1m74jjfohjFNnX0PWyCKRPhezrfJDdSeB3TP8AEbf7k0QNDD8Y25LvC3T4ZQB2hGhtum3TKguFUGIf1d+a6c41j+d/yJTi7DTccY2zvAfPgWthUq13O2R4uHllQGYozBk/uh7j4kugdFHVgLQWmP2h6i3glStjbIIK43T9be6Vwlt+7T6j8gls7TpmB5n5Az4oT3Nn7wtp71g6tMFaSMmWrCcwDWAReL+YGngq0KncJc5tp0EEX5ac5HJLViyO8SW7BJm+sRZVa9pbMA7NTLfANU0OO0j3baERYcbETaOauQ60tMDeQJ4x3fVJ4YSLAW2ySDx2ymw9w39SB0mw4WW0trgVtDOAqn4YJ2mL8tfktE17QZHPMPl6LKpPlwu2fww5oH8MkeK1KFcXAc2TrsNunoio+wLJUxAcNTw1Qi6N9uEecLtSpsaeekdQVXKZ0aY2Auv5QqJCtkNcaDNHFpjj91BLRqfSPkrNcbg24af2n1QXkj77fAmVRIRsICNx6T/aupYPO8fy/oom0i2NV6cHXxOnUpV9OD8QP7t0xVpibNJO2IPpKF7+Nw8fkCopUVslOmNrj9fuwrHL+EeJJ8yVxlWdZIO7yRTlHwiDxdf528VtjWwIcTMQBwhR9MkXnmZ9XGFdzxtcZ/eEeiq7TZ4Fx9LJ+Bbs41saxG7/AAuh4P4Ryb+iq06SbbrD+pMOw7TERHU+SGwNwYqAn7vRMsZIiYPCSD4IAot+rQiU2NiTIvwjrIWMWc0Rr/Vb5BVe9ogEHmDYqzx+8UN7AIkEc/0lT3H2KtqNnYY4X8imqVIG5dbdJG69rxfahMtoBHKD4WldJeTALiNziCNNxabeCYB11Bs7CeJJ6THmgutcZY5N8wCqPkTDWwTqDGn7vd8kF2PaLG53SSen6J40hHbJinNJ72WeDR9ea4HtOwdCP7vRcqtEZiWtG45em8JeqwESC3wE9LLNgTHHOo6RSJ1+KoDG82uEtUptG1nISfklDRa4iZGozZNI33AjxXBTbq0tIsbGDwN2/NRUmpFBn3bXWD2DfIePQJZzWjXK6N1h0gqprGbT/ICfIAqtSgSZMjiZ12W0Tuwkrvj/AMYG4jNym7rIYqtFspA2i5HSROm2VZ2UzOsGLnXZII0VZbsceWVp5XupcDoZoVm/iixkQACB9bU4ysxwjM0E8T1sYKz6VYbMs3PwwfC3zR6WPaN08WzHiCFRNUK+TQpVQ1o71OAdL343zDyTuEktLhDtkCDfiAGrOpYwkfcdzsfUSute0Ce5PGmPzKfTsLZpVcY5ti4D+HTxBMdUo9+YamOR9S1DZj4uMk7O6I9JQ/thJJJHIAR0iyaMQNhaTXa57fskehIQhV71yT9fvK32x34jfZYhVdX3Bp5tHqAnVibHTJ0jyUQjWp72DhIXU2mQtocr1HhzXNIOUggFvdOoILZuCCR4olLH1QAO4XDLf3ZJ7pBBJDo5222gwQu5r42xxldY4gauA4QB+Z6rjljjLdo6Y5JR2TGT2pW0Puxd09wmQWhsQXS2I2G+2RZcHa1Rv3mauPwX7z88SHCwNvO5AcFnGds8Pz0lUdTA2+SXoYvA3XyPuEq495ObMzMAQIYYgkuM94gmT0AF2yDet2q94h5blBLhlZDpM7S8k6m5udpJ1XZRbOsbpsimiIJAmNT9SUVignaXBnlm1V8lczDtIO7L/lXFUcV1jqcXb3uJAHQCVM8CZaJ2Bpnq75Kur5kaOuJNwD5BdNYDWZ/ZPqdvJCc8E7TwMAeq43SJA3zlC1moboQZzF3iB/dr4KxAizgOQv5fqk30ouXW5j0BTuRoaLmNTZw66eqUIua4Fg4R/Fr1Pop74zLXCDaZjn3TCoBf/uE880eRVarQ4/FpvJHlc+SZUBhntDwYId4x5F6phsJDgDl5Fw9JCGzDx3iHAcj+ipVoTeYB3gj8/VOtthH5K40lryCcp4aTzy/NAZXdNnATv/N35IReSYDs3ly2FSo2NZHNu3dopuYUFrYpwBD3gzsLzB/hAulBg572YcgY/qurvY8wWQ7fYAojsz7ZYjfMW2mSR6KTpvj7+Zioc5uma9tSPMW81UsndbY4kx5wVx2DP/s8GkW/lVXUssgZpNjcjjtPmq78sYqadvhjoAqCkBqLnYY/tv1RHg6CAOBK64loCSSDZSnTde42G2Um86SZ6AlcazL5/ELLsGJJIHK35eaXqUDNp2fQuluhlTNClWESIB3w3rcT/lOUqfvB/wCPn3Gk+AM+SxaNAjY4cZstPCUnAOJJcN0tEW36wqRltwbSddTgESDyNvNVpVo3zvBv1CsH8LHSL+cyrNcB8IPWB6qti0VNRzjv3yJKs88Ijn+an22DcN3bfyQqtcTY/XimTFaGR2gfxnq781xJe9G5vR3yUWs1D7TLr3RsQLjkoopdgvkL2fc3QCZcZvfaooorhlFydy2KA7EOJguMbpMdFFF0Q+FEpfEFYi45sZYtK4oixVyDqDuztkKhedJtu2b9FxRRRZhMJr4rSe8upCTPO+0qKJ5cCLkTptCH75wOp6ldUWgaY9ghLXSguYHNMgGx1uooj3ZPsYGNqEAwSPFBiXCb22qKLmnyOuA2JbEEbh81eg4y4KKIf7CDXZzrFPYmmMmgtwUUV8W6Vm7GVWHdPh6hJ1nmdTr8woojlHgBF883gvibxdN9lt7vVRRRXf5DyC4T4uRMcEz2m45RfWPUKKJv9GKuQnZTAQJE2S2wqKKsOAsGdqDFlFE/gIMqKKJgH//Z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36" name="Picture 4" descr="http://t0.gstatic.com/images?q=tbn:ANd9GcSIKgSbUmFus8eIrlZ3UaIe7OOVzVFoXYqAQaxgJWDmZ0OQbFpq5X91Jo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700808"/>
            <a:ext cx="3139915" cy="2351907"/>
          </a:xfrm>
          <a:prstGeom prst="rect">
            <a:avLst/>
          </a:prstGeom>
          <a:noFill/>
        </p:spPr>
      </p:pic>
      <p:pic>
        <p:nvPicPr>
          <p:cNvPr id="18438" name="Picture 6" descr="http://bookitnow.com/wp-content/uploads/2010/08/Fiji-Holid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365104"/>
            <a:ext cx="3096344" cy="2322259"/>
          </a:xfrm>
          <a:prstGeom prst="rect">
            <a:avLst/>
          </a:prstGeom>
          <a:noFill/>
        </p:spPr>
      </p:pic>
      <p:pic>
        <p:nvPicPr>
          <p:cNvPr id="18440" name="Picture 8" descr="http://t2.gstatic.com/images?q=tbn:ANd9GcTRoT60S3FHmMQeAVCT7ofqMe20tj3w1A0fvpKm-uGdRteUv6DQw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628800"/>
            <a:ext cx="3364702" cy="252028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4572000" y="2636912"/>
            <a:ext cx="792088" cy="50405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urved Right Arrow 7"/>
          <p:cNvSpPr/>
          <p:nvPr/>
        </p:nvSpPr>
        <p:spPr>
          <a:xfrm>
            <a:off x="1475656" y="4941168"/>
            <a:ext cx="792088" cy="1008112"/>
          </a:xfrm>
          <a:prstGeom prst="curv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Complete the worksheet by explaining what the parts of the argument mean.</a:t>
            </a:r>
            <a:endParaRPr lang="en-GB" dirty="0"/>
          </a:p>
        </p:txBody>
      </p:sp>
      <p:sp>
        <p:nvSpPr>
          <p:cNvPr id="1026" name="AutoShape 2" descr="data:image/jpeg;base64,/9j/4AAQSkZJRgABAQAAAQABAAD/2wCEAAkGBhQPEBUUEBQVFBUQFRYVFRUVFhQWFRYVFRQYFhUVFRYXGyYeGRkjGRQVHy8gIycpLC4sGB4xNTAqNSYrLSoBCQoKDQwODQwMGSkYFBgpKSkpKSkpKSkpKSkpKSkpKSkpKSkpKSkpKSkpKSkpKSkpKSkpKSkpKSkpKSkpKSkpKf/AABEIAKMBNQMBIgACEQEDEQH/xAAbAAEAAgMBAQAAAAAAAAAAAAAABAYBAwUCB//EADkQAAIBBAEDAwMDAgUDAwUAAAECAwAEERIhBRMxBiJBMlFhFCNxQoEHFVJikXKCsTNDoRZEksHh/8QAFAEBAAAAAAAAAAAAAAAAAAAAAP/EABQRAQAAAAAAAAAAAAAAAAAAAAD/2gAMAwEAAhEDEQA/APuNKVg0GaVgVmgUpSgVjNZrmde6qbaLZF3kd0jiTIXaSRtVBY+F+SeeAeDQSbvqUUSO0jqqxLs5LAarjOW+3FcdetXU/Nra6ocYkunMWw55EKq0mPGNtTz4qB0z0JDLaRC9gUXGFeWVWzKZgwdpDMvLZddsHgcD4ro9Wv5JZv0lq2j6dyabAPZjZiqhFPBmcq+ueAFLEHgEObcQ9TjCk3VuXmOsimJRDbqQcSQ5YSSMMABXJDFv6QKmy+mHCM36u9eXBYETImSOQqx6CEAkY5X581werx2NjMsR6ebpnEW8rdqaQtM5jjUmd93c6sePAUnwK7XSY/0F4LRSTBcRvLbqTnsGIqJYQSc9siRGUf04ceNcB79L9elZUg6ghiuiGPOukwU+Y2QlWYKV2UYIOSBirMKrXr6RVsmOcTAqbXB95ugf2RH8li3BHypYHgmrHHnAz5xzjxn5xQeqUpQKUryWoM5rXNcrGpd2VVUZLMQFA+5J4AqF1LpCXYQSM/bB2KI5VJMjgSFeWUecZwfnNTVt1VQoACqAAuOAAMAY/GKDxZXyTxiSJg6NnVl5BwSOD88g1pfqWJxF25fcue4EzF88FwfaePB+4rm9a9SSW88cFvavcu8bSNpJDGI41YLk9xhkknAHGcefOJ/RutR3aF4i3tdo3V1ZHSRDh0dWGQRx/wD2gn1kVE6mspib9MUEuPZ3AzJkfDBSDgjjI8Zzg+KlKaD1SlKBSlKBSsZrAkz/AG8/j+aD1msZqLZvK23eVF9x0CMz+z4LEquGPnAGB9zS3WQO+7IykjthVKsq68hyWIY5+QBQS6VEtOppKqkbKX21WRWjkIRtWPbcBsA45x8g/IqXQKUpQKUpQKUpQKUpQKUqPfX8cEbSTOsaIMs7kKoH5JoJFKrSf4g2ZYBnkjDHCySwzxQsTwMSugTn4yeasMUwcBlIIPgggg/wRQbKgdX6WtzHoxZcMrq6EB0dGDKykgjII+RgjIPBrevUIzIYhIhkUBjGGXcKfDFc5A/NVr1/12e1ijFrkNK7guImlKhImdVRQCC7uEQZGPcf5Aa09R3FperaXIe5M5jMMkUOoWMlllecglRo2gJGPrXA5NT/AE9j9Vf5xv8AqIv57f6SDt5+cfX/AH2rTbTH/MUNwBG8llGEXOVMndZrhEbwxX9rj7c1I696deaRZraY2866KWxvHKiSCQRzJkEjbbBBB9zDOGIoOD0BRfdXurhXDQ2pRIxzlpeyY2k5xlFBlVSMgl3I8V1rk93rMIX/AO1tJmk+w/USRrEM/c9iQ4PwK1dL9JT26lIbpIo2Yu3YtII3JbkkMSy8/wDQfiuz0TocdmhEezNIdpJZG2llfAG8jnyfwMAeAAOKDlep7ZEvbC41y4nNuTjJ0nhl8fbDqp/jarQKrdzL+q6jEicx9PzNK3GO/JE0cMX8iOSSQ/bMf3qyCgzSlYzQZrmdb6ablUj21jZwZgPLxgE9ofYM2ob/AG7D5rpZqLf2zyBQj6ayIxwPqRWBZP4I4oJMagAAcADAA4GB9gPismsLXieTVSQCSASAPJIBOB/OKCoW/VSJLiaNd57qZra1Q5AMdrlS7H4jEjTOzfYgDJIzY+h9JFrCsYJYjLO58ySOS0kjflmZj/fFcD/DroMsFust0us8i405PajLF9PP1s7M7n5JA8KKt4oFQhbSC4L9z9ox6mLHiQPkSBv+kkEfgGpprn2cMonmaRgY2MfZUf0gR4cnj5f/AMfmg6NKwKZoM0pmlB5aoXSulrbIVQlt3eRmbBZmkcuSxA5xkAfhVHxW6+sxMurFgNkb2sVOUdXAyPglQCPkZHzUgUHC9SyyMYbeGRoXuXbaRNS6RRoXkZNgRkntrkjjfNcbqfSXjlgt7W6uu9KwdneZpVSCIgySOjAqdjhADgEuf9JrpdeukhvbV5CFRIrxix+AqRMc/jVWP9q3el7VmV7qUYlvMOQfMcIH7EP/AGqxY/7negz6g6hHG6JrI1w6v2ezGskqrlFdgXGqL7lyWIBwftXdWuT02RGuLjLo8iMq8Jq8cRjVkjY/1e8yMD/v/FTbTqUcv/purY2+lgT7XKNx5wGVlz9waCVSsCs0ClKUClKUClKUGDVY60izdStIX5CxXNwBz9aGKJHA8ZXusR9icipvXOrOrrb2upuJgWywJSGMHDTSAeeThV/qb7AEiNaek3FzFcz3c00kKuigpBHHrIAGBVEzjIU4z5VftQcu69VWB1SSeSdcpZMjKzRStOxVZJAVCScwyDuLx9Q8nFdD0G4EEsKEFbO6uIEx4EaybIg5/pVwn/bVPfoMA6tBHqw/TXyrEwONI/0T3ghx8p3mbXPIBYA4NWP0NB/l5aymREkkkmuI3TiKdXcs3bB5VowVBjOSBqQSPAbvTPo6S3uDLO0bFDL22jDbyGZ9nmuGbkvrqgUZVQpweQFtutZrNBFv+mR3CaTIrrnOGGcEeCPsR9xzXJb0lxqLq7WI+YhNkEeNRKymZV/Acf2qwUoK5ZdJurRezbGAwoT2hJ3t0QksI+CQwXOAeOAB8V5PpmW4cPeXDbID2ltTJAsZbhn23LO5Ht9xwBn28k1ZcUoIXS+kR2sekQOMszFmLO7scs7u3LMT8n/9CplZpQcjqnU54nQQ2rXCMCXZJYUZTngBJSu3H+4VWfXF/cTWvEM1oUkjcStcxR8q30Yt2kdywLKFCkkkcHFXzFRJ+lRvMkzjZ4gwTJJVNvqZV8ByONsZxkeCaCH6Ylne3BuQwYk6bqqymP8AoMyL7VkI8gf8A5Am3t00emsbSBpFRtcZRWON8fIBK5+wyfipQFCKDCvn+1Ur1V1UC+jhuLg21tFbtOxWVonmlL6IkZTDN28bFQTkyJ7TxVut7FIi5jXBlfuPyeXKqpbnxwo8fatdjtLGjTxCORSTpssmpBIDKwHyOfuM4oNHpp5WtYjcZ7hXJ2AVsEnTdRwH112A4BzXTzUYdzun6O1oMfV3O5sc5GNddcc+c5r1HG4diWBQhdV1wVIzsS2ec5HGBjHzQQ7m/E4mht5NZkVk30LLFKUUrsfBYCRG1znFTraMqihmLFVALHyxAwWP5PmtoWs0GDVZuvVc0CvJcWUqRRBmaQTWjYVf6iplXHAzxn/nirPWCuaCkf4b+t5uqfqDLGAkT/szLHJGkqMWAwHJ9w1GcH5/5vFedcDisigiXjyiSLtqChYiXJwVXRirLzz7wox+alivL+Djk/bxXi3lLIpdSjEAlSQSpI5UkcHH3FBwPWfpT/MUiCymJopMk4yGidSk0RH2ZDj+381YwK+e+o/T0k3Uvc8e1wF/TO8jbQLAY3laGDXBmBBO+wGJcHgEN9CFBpvbJJo2jlUMjjDKfBGc1CcL+rQKzK6wuWURnR0LqF2k1xsrZIXOcO3HOan3M4RGYgnVScKCWOBnCqOSePFaOmxnUszO3dbuBZAAYwwGIsDwF/OTnPNBMFZpSgUpSgUpSgVgms1gigrfpKQXD3N0ORPO0aH5EVtmED8ZcStj/fVkrXDAqDCKFGScKABljljgfJJJrZmgod901ppL4wgG5tbu2uYVyFLBLWJQpJ4w69+PJ4yT9qkdQ6wt5J08xpLFL+sYhZkMbqsMUn6kEEHIKnXg4JI54q3rAobfUbEBS2BsVBJCk+cAknH5NGt1LByoLKCA2BsA2MgHyAcD/gUG0UpmmaDNKVjNBmlYzWc0ClYzTNBmlKUClV31R1qS1eApgoTK0q4yWjji2bU/DAZYffGD5yIfTfV7HUMu47gDyAhdVnvZbW20UD38xjbJXC4PuPFBbqVVrb1wkkixCNu4xRddhw5kZJV2xj2BGbPhvArFz6y7K57TyAfrHY7RgqlrdCFsDAyTsNR+AGI5agtOKzVV/wDrcCREePUmYQuNwxV3lWJNAq+5dnXLMUAGcblSK1dR9b6bftOFUyFXDR+7sXSW0gIKnX3lvv7cEHJwoW+lVaT1trCXaIq4kjjCM3H70YlQu6KxHtPOqtg8cjmo3qL1XNHbxSQJoJ4LiQ7jEiGOHdAEIwTt8Ej+1BcqVWL31h2YXd4grxSmN0MgxlYxL7WClnPbZeAvnIJCjepvprrL3YmZlCqkxSPByTH20dSwxw3v8DNB2qxWaUCtckIYYYAj7EAj7+DWysZoIt705JgokXYI6yKMkDdDlSQCM4PODkeK1v0rEAijkliC6gOrbSAKwONpQ2c4wc5OD8VPpQaJbNHZWdVZoiWQkAlSVKkqfg4JGfzW4Cs0oFKUoFKUoFKUoFKUoPE0eykZIyCMg4IyMZB+DVHilmh1Mc0srNezw6zSkp24orgqDhc8aKeOTqKvdaf0if6F4YsPaPqYEM38kMQT+TQVQerJJJIxBGpa6S3KiSRtU71vdTZIVfj9OBx5z8YFY9OerWubkpghZlimUOeERrSGQxxkD3vtJkjwAc/IFWlbGNSCI0BXAUhVyNQyqBxxhXYD8MR81yo+s2KoXV4QsTKMqBwwTRNQBk+wEAjjUHHAoOL1/wBWzqk4iEaYEyROS2ytA6JIzDGOQ5K4/Gfmt3qTqk9uzxxv7UtFcZP7hlFwkeS5BGCpIJP3ziuovUrF5JSHt2fT95sISUTHDtj3AccEnyD8ivcnWLOTtszRMZcohZQSQWGV5GVGyr5wMgUHGufW8sbpH2A7h5Fk0ZtcRPGhKkj2/wDrA5fA9p/FT/VHqZrQ4RI2xGZG7jlMjuJGFTg5bZwcfPgcms9R67Yokkj9qT9K5dtUR3SQv2mYAj6w3tJHIxzT1TDav2/1c3bA2IHswyY9+SyMYxrwXUocHG1Bzuq+uZYWcLAr6yzRrhmJYQIruSAuEJ3ABJ1HknBFaL/1zKRdJCI1eKNpI2OxUBJlibbIwxyW+nIBVhzVivbuz0Yy9kqjq7BlVv3GXdG1wSXK4OcZxzXuzFpcNKIhBITxNqqNncDiQ492yqp58gL+KDhw+tZXE+IB+1kRklgGInEB88vz7hpnOAv1EZm+nuuS3Nw4ft9sQRMFXbYSGWeOTOwB8xY1PIIx967X+UQ+/wDaj/e4l9ifuYGPfx7uOOa2Q2MaEFI0UqoQFVUEIvIQYHCj7eKCRSlKCPLZq7K7KC0edD8rsNWx/I4rmw9Ftd10jQNCW1UZXGH3J0yAwV5NgcEKzZGCa7Jqq9O6PKvUDNIjFSLpVcuCFV5IHjXXbIB1kxgcY5xxQdhrO3jmU6ossjSOvnZmKKJCPzqq5/isydBgYENEpBEqkc+J5BLKP+5wGP5qrdX6HdyXMjIHz++Y5O6oQI8MaxxhdtlcMJOdce7zzWu76FdsIxEJI4xJMVjLq0kO3Z7LFu8FGuk/IMuBJ9LZ9oWuT05btIHMSltxJnn6w6urnnBIZQQfjJx9RzyJ/TdvHO8t00ZWcsiqyhBl3ExDMDhiGiyMBR9ROzMzGG3p+eS5Owk7LT7SP3ipePSXC+yX3J7lXGkZAwPfywndQ6JJP0ntTJ3Lj9OFOWXbuajYCTIAJxjOQD8mg68nQoWVlMYAcoTqWVsxqEQhlIZSFAGQQcV4vukW7rGkkalVyka4bA3jZWHt+CmRzx/fFc31f06eaKIW+2Ff3qCNtTGQh5ljBKuVb6/jw3iuTJ0K928y67HBE67AdqVZD9svIyOPIHGcYoLTddGt5CVkjRjIxkKnyx0WN2IzkjXRSPBBAPmpNh0yODbtKF3IZgCcEhFQHBP+lFH9qrHp/okqXEEssJXSK5TO/wBG7wMmyGaTXOkvCu48EkbYW5UClKUCqx1f1f8Ap5biMxg9mESRttgO+ju0bce06pkEZyA3jHNmNcbqfpaG47vc3zOI8kEAoY1ZVZDjg4dgc5zmg09V9ZRW5KlZHZXjjIRGILuVygbGCyo+5H2FdC563HFMkTbF5McKrNqC2qs5A9oLDAJ+f+a59/6QjmdmMkq7OsoVTHqsyqqiVdoyc6IF1JKfOueal9S6ClxLFI7ODAwZQumMhsjkqWXxg6Muw9rZHFB6sfUUM5fQkdtd8spUNHkjuIT9SZU8j7VHT1jblCwZzho0x25Ni0wzEFXXJ2GCCOOR4rzZ+norcsA7N3EMKLIygLGNm7SaqGYcscsWb81z+iemTFs1y2oEkBjHcD47K9uMFiijU5ACgA/ckkkh0D6zt8Pgu2n+mNzlQSDIuBygKsC3jj+KldO64s80kaK2IkhcSY9jrMrMuh+cBf8A5rhSehbPLRFyDOWcJmAMRlthjt5kGXY7PsynkMCAa7/TOiJbsWRmOYoosNqRiEMFbhQdiG55xwMAc5Do0pSgUpSgUpSgUpSg8mq5F6UkSKJFuObUoLcmJfYiRtEA4BBc6OcnIGcEAc5stKCqL6CQQrEJH1QTKDhc4l0xn4yvbH8/ivd96ONw8Uk027x8P+2AjL3BJgIGwMFR9W/8Zq0UoKdbejHeOXuyFHc3CxgKp7ay3huMnB9+dYzjg4JByfHR696UW8likZsGMFGBUsGRmViMbAZyo+oMPxVgpQVeb0Opt1iWQgpMZlY7H3asighXVsCNgvDDJUE+TnqdB6ItnGY0OVLZHtC4GqqAAOMAKK6lKBSlKBSlKBWMVmlBjFMVmsE0DFK5HWPVdvaZEsg3H/tp75PGclByowc7NgD71XH/AMXLZfMb4/Els3/OspA/uaC9YpiuR6b9VW/UYu5bOGCnV1OA8bDyrjPB/PIPwTXXoFM1F6pedmCSTVn7SM+iAlm1BOqgeScYqheieky3qStemQLO5mmjVJYo52k9oR5JAruiIip21AXAGS+SAH0VjXutcMIRQqgKFGAAAAAPAAHAH4rZQK5XqNZTARblxIXiAKY2C95NyMgj6Nq6tKCk9QF6IlC98lDeLGV+ppUmC2JmI8xGMOWLe08FjkitkEN/+oCMz9ru6F889tH7wkzjHuUiInHOCMD6jccUxQV3qt1JOlvJZs+r90lkVSQDbSiM6vj/ANzTAJHOKj2H6k2XIl7nfiwXzuYu/FucSDdRr3Pr54JBxirTis4oKV6a9NkdjuoymHLsz7mV5EmlEYZyMaBWLDB52Hx5uopis0ClKUClKUClKUClKUClKUClKUClKUClKUClK1zXCoMuwUZAySAMk4Ayfkmg2UrXKuRwSOQeMfBBxz8HGD/Na7aNlLbvtsxK8Y1XAwv5xg8/mgkUpSgVSfWHqiRbkWdvuZGiEpWAAzvszIsaMwKQL7dmmf6QRgZIIupr5/0HqDJ1u9EpGLiRIE8ZVoLdJo0/IeOWVufmJqCd6b/w7giPfuoo5blzkk5kWL50Rn5c5JJkb3MTnjgCTe9euhetBb2qTQxRoZG7qoweXJQYbjUBGyBsfcv5q0VQbOb/ADC5vIIywV7orcupKkQQIsIg2HhpHWTwQdMnjK5DkeoQ8kTdWtYv001g5DNG20V3bxsO6eFUugO3uK8hWwSMEfT7G6E0aSLnWRVcZ4OGAIz+cGuJ62iVOk3aqAqraTIqjAA/aKqoHgfAArt9PjKxICMFUUEfYhQCKDeRQLWaUClKUClKUClKUClKUClKUClKUClKUClKUClKUClKUClKUClKUClKUGi8mKIzKhcqCQgIBYj4BYgZ/k15tLkTRq4DAOAcOrKw/DK3IIPwa3tUW0ndthLHoVPBDB1YeQVPB/kEDB+/mg4/+a3N4SbHspChZe9MjyCZlOp7MaOn7YII3J5xwCOTnonW5TcNbXZhMgBdJINhHIqlQ6lGJaORN0yuTw4P4rX0CBVSawkyOxkJhmVmtZSTEysCGGvviyD5j8815lVW6vHGiqnYt5biQgAF2ndIVJx8gQtkn/b9qC0Cs1gVmgwa+W+senS23UjImFXqPb7cp5VL23AaBX+2+rRj7iZx8AH6lWq6s0mQpKiujDDK4DKR+QfNBwX9Yx/of1SKWw0cZjY9srK8iRmN2cAJq8mGJ8YNPRXUFntml7KQFppi/bYPHI/cO0yyYG4Y/wBWMZBxwAa0XX+HVvoy2rS2ncBD9hhpJkY/cikDI/8AOAccZxXMX/C1pAFueoXMqD+j2iMnGoJSTdQQPAAAGPFB7v8AqCdYvYraBxLaWp7926e6N5UZexbbjg+7LsvPCrV6UVB6L0SKyhWG3QJHGOAPk/LMflieSanYoM0pSgUpSgUpSgUpSgUpSgUpSgUpSgUpSgUpSgUpSgUpSgUpSgUpSgUpSgVzPUPUmtbWWVFDMi+0HIBYkKuxHOuSM45xmunXE9Zwlun3IX6hC7LnxlBuP/laB0L00tu7TSM01zKMSTv5Izt2418RxBuQg/kknmt3V/TUF2ytKh3jBCSozxyoD5CyIQwH4zj8VOs7kSorjw6qw/hgCP8AzW+gr/Rr6SGY2ly5kfUyQSsAGmhUgMHxx3YyyhseQytjkgWCq71yF2vrAorEI9wZHwSqoYCuCfgl2TH/AEmrFQYxWaUoPLsACTwBySfAFQOnddhuGKxPsVGcYZSRnGy7AbDxyMjkfcVLu49kZcBtlYascA5GME/ANUh+mXDa6wziKPUPG8sJlK598VvKrh+2cAkOy/QmMcgheJrhUxscZOPnzgnn7cA8mvNpeLKgeM7K3g4ODzjIz8cearl90q5ksbeJyXlACzkSEbDsSK+WyNgWK/8Amo9x0O6WK2W3YppBGsi75AeBd4wMn5k9pI8gYbI4oLYLpS5TYbhQ5X5CsSASPsSrD+1e3lAxkgbHAyQMnzgZ8ng1Tj6fuA6yAuZBHbZYSkAyG7kkuRqWwVCSsAp4AOF8DEW36FdGdXmjYolzbyqolZtWBuVlky0xLAB4D4XIHCAjFBfQaZqm+orWaS6aO2lYFoGl1DsNZEVo484OEDd0HHg9sk+M15ewuUiDRpKFWaVkg7ymVYntTEoLNJq2JiX5c4ByORgBbzdqHEZYB2VmC/JVSoYj8Auv/wCQrYz4BJ4AGcnjA+9Vyfo0jw2inbdTAtwyvq5RIm3VnBDMpduRk52P3zUDonRbrS6W5LEyxsgBOFdzv7we655DKM4jHH0igtsd6jPqrAsFV8A59jkhW/glW/4rK3SlN8+3BOTkcDyeR+Kp0fp6cdl0V42htrGNQJfDRzt31YBiHxEzDnI9xxzWOldDu1wZTISzTK4abYdprcBBgsRzNz4z/aguMV4r6anIkXdSM4K8cg4x/Uv/ADW7NfP4+gXwjjQl9liCs6SlAR3LQqqpudCiJcJwTnG2SZCBq9UCa3tirPIPb1BYVWfR9t1/SMG22fWLdQoLMTIo1PJUPopNRIOqxyDZG2G/byA2C+cYBxyOfI4/NcPr/T7iS5jMW+g0AKyarGwnDSs67DYNDsg4bn4HmtMPQ5o+m28EQeN43TcJJhlXcl8OxI+fHI/B8UFtFZrielLaWODEylTsdQWYnXA8q0sunOeBIw+eM4HboFKUoFKUoFKUoFKUoFKUoFKUoFKUoFYYZrNKCL06wW3jWOMEImQoLM2ASTjLEnAzgfYYFSqUoMYrNKUClKUGCKr/AKj9SNaNhYw4WCWdssQ2ImjXVQAckmQfbx81Ya0y2qscsqk6lckAnVsZXJ+Dgcfigq0/rCSO17jxqjrI6FWWcbLGncZliCGQDX/UBge48eed0j1bKpklkLPGArMpIJRJLy5jyuBglQIQckDVSc8c3NejQiNYxDEI0IKp200Ug5BVcYBzzkCo996fikiaNQI1cBX7aopaPJJjyBwDs3jnk4oIXVPUEsNtDJ213lALgl2WP2btwq7t4xkL7fqPAp0X1I1xMFKKEkWdoyrEnFvKkT7ZGDsZQykfA5812buwjmXWVEkUENq6qwyDkHDAjIPzSHp8aO7oiK8uN2VVDPrwNmAy2MnzQVW59aOkjBIYzszKmZCGPbvY7P8AcwpwC0jMDzwMec1vm9YOlxKjRr24NlaQ9xEDpbicsZCpXUg66jLDyRiunD6ZjFw8zEuz+Ayx4XLI2eFBYgxpgsSVCgDxU49Ni7hl7adxl0L6LuU/0lsZK/jxQV30t6lmu7mVXCKkUajAV1buiWRWOJAGUEADU8gr+a3eperyw3dpHDgCZ8SbE4KbopAXxt7vPxj8mu1F0aFM6RRplDHlEVTofKgqOBwOPwKL0iIJGpjVhCFVNwGKhNdcFucgopz9wDQcjrXqOWCYpHEjqiQOxZyrEzztAiqApA9wDbfABGDkYj2XrF3k7bRoCtxHbsVYkZbvBmUEeMw8D7H8VZZLNGJLIpJ1BJVSSFbZQcj4Y5H2PNaT0aEusnZi3Qkq/bTZSxJYq2Mgksc485NBWrf1RPLdQR6xxq8r7rhy5i7ErJqxXRxtH9aMVPj+ZPU/Ubi77CRBgmnvZX1V3RmRi4GihdRkE7HPFduPosCsWWGIMX7hYRoD3MEdzIGd8MRt55NerjpMMjbyRRuwUoGZEZtGBDLkjOpBOR4NBUU9cSSEPFEMPGGALvIFUOwJaOIElso3Kg4BBPANS7HrE81wvuBj/WajtZK9lumd9d2xyO46ENxzj8CrDcdFgkz3IYn2IJ2jRskEEE5HJGB/wK2pYRhy4jQMzBiwVdiwTthicZJCe3P248UEgVmlKBSlKBSlKBSlKBSlKBSlKBSlKBSlKBSlKBSlKBSlKBSlKBSlKBSlKBSlKBSlKBSlKBSlKBSlKBSlKBSlKBSlKD//2Q=="/>
          <p:cNvSpPr>
            <a:spLocks noChangeAspect="1" noChangeArrowheads="1"/>
          </p:cNvSpPr>
          <p:nvPr/>
        </p:nvSpPr>
        <p:spPr bwMode="auto">
          <a:xfrm>
            <a:off x="63500" y="-752475"/>
            <a:ext cx="2943225" cy="1552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greatplay.net/wp-content/uploads/2011/10/schneider-ontological-drawin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780956" cy="41044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5229200"/>
            <a:ext cx="3024336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Stretch yourself: </a:t>
            </a:r>
            <a:r>
              <a:rPr lang="en-GB" dirty="0" smtClean="0">
                <a:solidFill>
                  <a:schemeClr val="tx1"/>
                </a:solidFill>
              </a:rPr>
              <a:t>Do you think </a:t>
            </a:r>
            <a:r>
              <a:rPr lang="en-GB" dirty="0" smtClean="0"/>
              <a:t>that </a:t>
            </a:r>
            <a:r>
              <a:rPr lang="en-GB" dirty="0" smtClean="0"/>
              <a:t>you can logically prove God’s existence or do we need evidence? Answer in your notes.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Aquinas’ criticisms of Anselm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 smtClean="0"/>
              <a:t>Thomas Aquinas (1225-74) was firmly convinced of the existence of God himself. However one of his points was that God’s existence cannot be regarded as self-evident. 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Aquinas argued that there had to be more than just a definition in order to show the existence of God. It was necessary to provide firm evidence, rather than just argument.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458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makes these things different?</vt:lpstr>
      <vt:lpstr>Anselm’s second ontological argument</vt:lpstr>
      <vt:lpstr>Learning Outcome</vt:lpstr>
      <vt:lpstr>Anselm’s reply to Gaunilo:</vt:lpstr>
      <vt:lpstr>Anselm’s response continued...</vt:lpstr>
      <vt:lpstr>So in conclusion...</vt:lpstr>
      <vt:lpstr>How do these pictures help explain Anselm’s response?</vt:lpstr>
      <vt:lpstr>Complete the worksheet by explaining what the parts of the argument mean.</vt:lpstr>
      <vt:lpstr>Aquinas’ criticisms of Anselm</vt:lpstr>
      <vt:lpstr>Questions for Evaluation</vt:lpstr>
      <vt:lpstr>Think, pair, share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Anselm’s second ontological argument</dc:title>
  <dc:creator>Nicole</dc:creator>
  <cp:lastModifiedBy>NVeitch</cp:lastModifiedBy>
  <cp:revision>17</cp:revision>
  <dcterms:created xsi:type="dcterms:W3CDTF">2012-11-18T19:43:27Z</dcterms:created>
  <dcterms:modified xsi:type="dcterms:W3CDTF">2014-12-05T10:48:17Z</dcterms:modified>
</cp:coreProperties>
</file>