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56" r:id="rId3"/>
    <p:sldId id="257" r:id="rId4"/>
    <p:sldId id="260" r:id="rId5"/>
    <p:sldId id="261" r:id="rId6"/>
    <p:sldId id="264" r:id="rId7"/>
    <p:sldId id="262" r:id="rId8"/>
    <p:sldId id="263"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255CE0-79EB-4BD0-8F01-2751134C46AB}" type="datetimeFigureOut">
              <a:rPr lang="en-GB" smtClean="0"/>
              <a:t>10/12/2015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210A74-C088-408D-AF4C-79EDD1CE3F57}" type="slidenum">
              <a:rPr lang="en-GB" smtClean="0"/>
              <a:t>‹#›</a:t>
            </a:fld>
            <a:endParaRPr lang="en-GB"/>
          </a:p>
        </p:txBody>
      </p:sp>
    </p:spTree>
    <p:extLst>
      <p:ext uri="{BB962C8B-B14F-4D97-AF65-F5344CB8AC3E}">
        <p14:creationId xmlns:p14="http://schemas.microsoft.com/office/powerpoint/2010/main" val="1519949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6210A74-C088-408D-AF4C-79EDD1CE3F57}" type="slidenum">
              <a:rPr lang="en-GB" smtClean="0"/>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3D699D9-B9AD-4393-AD04-6976F35AB5FD}" type="datetimeFigureOut">
              <a:rPr lang="en-GB" smtClean="0"/>
              <a:t>10/12/2015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72141E-9296-4295-9A95-73FF3A38D03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D699D9-B9AD-4393-AD04-6976F35AB5FD}" type="datetimeFigureOut">
              <a:rPr lang="en-GB" smtClean="0"/>
              <a:t>10/12/2015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72141E-9296-4295-9A95-73FF3A38D03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D699D9-B9AD-4393-AD04-6976F35AB5FD}" type="datetimeFigureOut">
              <a:rPr lang="en-GB" smtClean="0"/>
              <a:t>10/12/2015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72141E-9296-4295-9A95-73FF3A38D03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D699D9-B9AD-4393-AD04-6976F35AB5FD}" type="datetimeFigureOut">
              <a:rPr lang="en-GB" smtClean="0"/>
              <a:t>10/12/2015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72141E-9296-4295-9A95-73FF3A38D03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D699D9-B9AD-4393-AD04-6976F35AB5FD}" type="datetimeFigureOut">
              <a:rPr lang="en-GB" smtClean="0"/>
              <a:t>10/12/2015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72141E-9296-4295-9A95-73FF3A38D03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3D699D9-B9AD-4393-AD04-6976F35AB5FD}" type="datetimeFigureOut">
              <a:rPr lang="en-GB" smtClean="0"/>
              <a:t>10/12/2015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72141E-9296-4295-9A95-73FF3A38D03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3D699D9-B9AD-4393-AD04-6976F35AB5FD}" type="datetimeFigureOut">
              <a:rPr lang="en-GB" smtClean="0"/>
              <a:t>10/12/2015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72141E-9296-4295-9A95-73FF3A38D03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3D699D9-B9AD-4393-AD04-6976F35AB5FD}" type="datetimeFigureOut">
              <a:rPr lang="en-GB" smtClean="0"/>
              <a:t>10/12/2015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72141E-9296-4295-9A95-73FF3A38D03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699D9-B9AD-4393-AD04-6976F35AB5FD}" type="datetimeFigureOut">
              <a:rPr lang="en-GB" smtClean="0"/>
              <a:t>10/12/2015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72141E-9296-4295-9A95-73FF3A38D03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699D9-B9AD-4393-AD04-6976F35AB5FD}" type="datetimeFigureOut">
              <a:rPr lang="en-GB" smtClean="0"/>
              <a:t>10/12/2015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72141E-9296-4295-9A95-73FF3A38D03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699D9-B9AD-4393-AD04-6976F35AB5FD}" type="datetimeFigureOut">
              <a:rPr lang="en-GB" smtClean="0"/>
              <a:t>10/12/2015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72141E-9296-4295-9A95-73FF3A38D03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D699D9-B9AD-4393-AD04-6976F35AB5FD}" type="datetimeFigureOut">
              <a:rPr lang="en-GB" smtClean="0"/>
              <a:t>10/12/2015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2141E-9296-4295-9A95-73FF3A38D03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WRx3eOWC2l4"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dirty="0" smtClean="0"/>
              <a:t>Think, Pair, Share</a:t>
            </a:r>
            <a:endParaRPr lang="en-GB" dirty="0"/>
          </a:p>
        </p:txBody>
      </p:sp>
      <p:sp>
        <p:nvSpPr>
          <p:cNvPr id="3" name="Content Placeholder 2"/>
          <p:cNvSpPr>
            <a:spLocks noGrp="1"/>
          </p:cNvSpPr>
          <p:nvPr>
            <p:ph idx="1"/>
          </p:nvPr>
        </p:nvSpPr>
        <p:spPr/>
        <p:txBody>
          <a:bodyPr/>
          <a:lstStyle/>
          <a:p>
            <a:pPr algn="ctr">
              <a:buNone/>
            </a:pPr>
            <a:r>
              <a:rPr lang="en-GB" dirty="0" smtClean="0"/>
              <a:t>Is conscience intuitive or the ability to reason?</a:t>
            </a:r>
          </a:p>
          <a:p>
            <a:pPr algn="ctr">
              <a:buNone/>
            </a:pPr>
            <a:endParaRPr lang="en-GB" dirty="0" smtClean="0"/>
          </a:p>
          <a:p>
            <a:pPr algn="ctr">
              <a:buNone/>
            </a:pPr>
            <a:r>
              <a:rPr lang="en-GB" dirty="0" smtClean="0"/>
              <a:t>Discuss in pairs.</a:t>
            </a:r>
          </a:p>
          <a:p>
            <a:pPr algn="ctr">
              <a:buNone/>
            </a:pPr>
            <a:endParaRPr lang="en-GB" dirty="0"/>
          </a:p>
          <a:p>
            <a:pPr algn="ctr">
              <a:buNone/>
            </a:pPr>
            <a:r>
              <a:rPr lang="en-GB" dirty="0" smtClean="0">
                <a:hlinkClick r:id="rId2"/>
              </a:rPr>
              <a:t>https://www.youtube.com/watch?v=WRx3eOWC2l4</a:t>
            </a:r>
            <a:endParaRPr lang="en-GB" dirty="0" smtClean="0"/>
          </a:p>
          <a:p>
            <a:pPr algn="ctr">
              <a:buNone/>
            </a:pPr>
            <a:endParaRPr lang="en-GB" dirty="0"/>
          </a:p>
        </p:txBody>
      </p:sp>
      <p:sp>
        <p:nvSpPr>
          <p:cNvPr id="11266" name="AutoShape 2" descr="Image result for secret life of 5 year olds cake"/>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268" name="AutoShape 4" descr="Image result for secret life of 5 year olds cake"/>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270" name="AutoShape 6" descr="Image result for secret life of 5 year olds cake"/>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272" name="AutoShape 8" descr="Image result for secret life of 5 year olds cake"/>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274" name="AutoShape 10" descr="Image result for secret life of 5 year olds cake"/>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276" name="AutoShape 12" descr="Image result for secret life of 5 year olds cake"/>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278" name="AutoShape 14" descr="Image result for secret life of 5 year olds cake"/>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280" name="AutoShape 16" descr="Image result for cake"/>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282" name="AutoShape 18" descr="Image result for cake"/>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i="1" dirty="0" smtClean="0"/>
              <a:t/>
            </a:r>
            <a:br>
              <a:rPr lang="en-GB" i="1" dirty="0" smtClean="0"/>
            </a:br>
            <a:r>
              <a:rPr lang="en-GB" i="1" dirty="0" smtClean="0"/>
              <a:t>"</a:t>
            </a:r>
            <a:r>
              <a:rPr lang="en-GB" i="1" dirty="0"/>
              <a:t>Individual conscience must have the final word“ –</a:t>
            </a:r>
            <a:r>
              <a:rPr lang="en-GB" b="1" dirty="0"/>
              <a:t>Peter Vardy</a:t>
            </a:r>
            <a:br>
              <a:rPr lang="en-GB" b="1" dirty="0"/>
            </a:br>
            <a:endParaRPr lang="en-GB" dirty="0"/>
          </a:p>
        </p:txBody>
      </p:sp>
      <p:sp>
        <p:nvSpPr>
          <p:cNvPr id="3" name="Content Placeholder 2"/>
          <p:cNvSpPr>
            <a:spLocks noGrp="1"/>
          </p:cNvSpPr>
          <p:nvPr>
            <p:ph idx="1"/>
          </p:nvPr>
        </p:nvSpPr>
        <p:spPr/>
        <p:txBody>
          <a:bodyPr/>
          <a:lstStyle/>
          <a:p>
            <a:pPr marL="0" indent="0" algn="ctr">
              <a:buNone/>
            </a:pPr>
            <a:r>
              <a:rPr lang="en-GB" dirty="0" smtClean="0">
                <a:solidFill>
                  <a:srgbClr val="FF0000"/>
                </a:solidFill>
              </a:rPr>
              <a:t>Complete the speech bubbles to show a potential debate for and against.</a:t>
            </a:r>
          </a:p>
          <a:p>
            <a:pPr marL="0" indent="0" algn="ctr">
              <a:buNone/>
            </a:pPr>
            <a:endParaRPr lang="en-GB" dirty="0" smtClean="0"/>
          </a:p>
          <a:p>
            <a:pPr marL="0" indent="0" algn="ctr">
              <a:buNone/>
            </a:pPr>
            <a:r>
              <a:rPr lang="en-GB" dirty="0" smtClean="0"/>
              <a:t>You can include synoptic links. </a:t>
            </a:r>
            <a:endParaRPr lang="en-GB" sz="2800" b="1" dirty="0" smtClean="0"/>
          </a:p>
          <a:p>
            <a:pPr marL="0" indent="0" algn="ctr">
              <a:buNone/>
            </a:pPr>
            <a:endParaRPr lang="en-GB" b="1" dirty="0"/>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9832"/>
          <a:stretch/>
        </p:blipFill>
        <p:spPr bwMode="auto">
          <a:xfrm>
            <a:off x="3563888" y="4175074"/>
            <a:ext cx="2374737" cy="2252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7504" y="5301148"/>
            <a:ext cx="2808312"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dirty="0" smtClean="0">
                <a:solidFill>
                  <a:srgbClr val="FF0000"/>
                </a:solidFill>
              </a:rPr>
              <a:t>Top philosopher challenge: </a:t>
            </a:r>
            <a:r>
              <a:rPr lang="en-GB" dirty="0" smtClean="0"/>
              <a:t>Find about Richard </a:t>
            </a:r>
            <a:r>
              <a:rPr lang="en-GB" dirty="0" err="1" smtClean="0"/>
              <a:t>Gula’s</a:t>
            </a:r>
            <a:r>
              <a:rPr lang="en-GB" dirty="0" smtClean="0"/>
              <a:t> views on conscience and add them to your debate. </a:t>
            </a:r>
            <a:endParaRPr lang="en-GB" dirty="0"/>
          </a:p>
        </p:txBody>
      </p:sp>
    </p:spTree>
    <p:extLst>
      <p:ext uri="{BB962C8B-B14F-4D97-AF65-F5344CB8AC3E}">
        <p14:creationId xmlns:p14="http://schemas.microsoft.com/office/powerpoint/2010/main" val="3830938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‘Conscience is a faculty of reason’ </a:t>
            </a:r>
            <a:endParaRPr lang="en-GB" dirty="0"/>
          </a:p>
        </p:txBody>
      </p:sp>
      <p:sp>
        <p:nvSpPr>
          <p:cNvPr id="3" name="Content Placeholder 2"/>
          <p:cNvSpPr>
            <a:spLocks noGrp="1"/>
          </p:cNvSpPr>
          <p:nvPr>
            <p:ph idx="1"/>
          </p:nvPr>
        </p:nvSpPr>
        <p:spPr/>
        <p:txBody>
          <a:bodyPr/>
          <a:lstStyle/>
          <a:p>
            <a:pPr algn="ctr">
              <a:buNone/>
            </a:pPr>
            <a:r>
              <a:rPr lang="en-GB" dirty="0" smtClean="0">
                <a:solidFill>
                  <a:srgbClr val="FF0000"/>
                </a:solidFill>
              </a:rPr>
              <a:t>Would they agree or disagree?</a:t>
            </a:r>
          </a:p>
          <a:p>
            <a:pPr>
              <a:buNone/>
            </a:pPr>
            <a:r>
              <a:rPr lang="en-GB" dirty="0" smtClean="0"/>
              <a:t>A: Newman</a:t>
            </a:r>
          </a:p>
          <a:p>
            <a:pPr>
              <a:buNone/>
            </a:pPr>
            <a:r>
              <a:rPr lang="en-GB" dirty="0" smtClean="0">
                <a:solidFill>
                  <a:srgbClr val="0070C0"/>
                </a:solidFill>
              </a:rPr>
              <a:t>B:Butler</a:t>
            </a:r>
          </a:p>
          <a:p>
            <a:pPr>
              <a:buNone/>
            </a:pPr>
            <a:endParaRPr lang="en-GB" dirty="0"/>
          </a:p>
          <a:p>
            <a:pPr>
              <a:buNone/>
            </a:pPr>
            <a:endParaRPr lang="en-GB" dirty="0" smtClean="0"/>
          </a:p>
          <a:p>
            <a:pPr>
              <a:buNone/>
            </a:pPr>
            <a:r>
              <a:rPr lang="en-GB" dirty="0" smtClean="0"/>
              <a:t>A:Aquinas</a:t>
            </a:r>
          </a:p>
          <a:p>
            <a:pPr>
              <a:buNone/>
            </a:pPr>
            <a:r>
              <a:rPr lang="en-GB" dirty="0" smtClean="0">
                <a:solidFill>
                  <a:srgbClr val="0070C0"/>
                </a:solidFill>
              </a:rPr>
              <a:t>B: Augustine</a:t>
            </a:r>
          </a:p>
        </p:txBody>
      </p:sp>
      <p:sp>
        <p:nvSpPr>
          <p:cNvPr id="1026" name="AutoShape 2" descr="Image result for cake"/>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Conscience: Butler and Newman </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r>
              <a:rPr lang="en-GB" dirty="0" smtClean="0"/>
              <a:t>To be able to explain Butler’s and Newman’s views on conscience.</a:t>
            </a:r>
          </a:p>
          <a:p>
            <a:r>
              <a:rPr lang="en-GB" dirty="0" smtClean="0"/>
              <a:t>To be able to evaluate Butler’s views on conscience.</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Butler: Natural Guide</a:t>
            </a:r>
            <a:endParaRPr lang="en-GB" dirty="0"/>
          </a:p>
        </p:txBody>
      </p:sp>
      <p:sp>
        <p:nvSpPr>
          <p:cNvPr id="3" name="Content Placeholder 2"/>
          <p:cNvSpPr>
            <a:spLocks noGrp="1"/>
          </p:cNvSpPr>
          <p:nvPr>
            <p:ph idx="1"/>
          </p:nvPr>
        </p:nvSpPr>
        <p:spPr>
          <a:xfrm>
            <a:off x="457200" y="1600200"/>
            <a:ext cx="8363272" cy="4637112"/>
          </a:xfrm>
        </p:spPr>
        <p:txBody>
          <a:bodyPr>
            <a:normAutofit fontScale="85000" lnSpcReduction="20000"/>
          </a:bodyPr>
          <a:lstStyle/>
          <a:p>
            <a:pPr algn="ctr">
              <a:buNone/>
            </a:pPr>
            <a:r>
              <a:rPr lang="en-GB" dirty="0" smtClean="0"/>
              <a:t>      Butler was a Bishop in the Church of England. He believed, as Aquinas did, that we have a God-given ability to reason. Butler would say that we must listen to our conscience because it allows us to act as a moral judge. It is not an intuitive feeling about what is right - instead, </a:t>
            </a:r>
            <a:r>
              <a:rPr lang="en-GB" dirty="0" smtClean="0">
                <a:solidFill>
                  <a:srgbClr val="0070C0"/>
                </a:solidFill>
              </a:rPr>
              <a:t>it is an ability to use reason to weigh up factors in a moral decision. </a:t>
            </a:r>
          </a:p>
          <a:p>
            <a:pPr algn="ctr">
              <a:buNone/>
            </a:pPr>
            <a:r>
              <a:rPr lang="en-GB" dirty="0" smtClean="0"/>
              <a:t>     Conscience does not only offer itself to show us the way we should walk in, but it. likewise carries its own authority with it, that it is </a:t>
            </a:r>
            <a:r>
              <a:rPr lang="en-GB" b="1" dirty="0" smtClean="0">
                <a:solidFill>
                  <a:srgbClr val="0070C0"/>
                </a:solidFill>
              </a:rPr>
              <a:t>our natural guide</a:t>
            </a:r>
            <a:r>
              <a:rPr lang="en-GB" dirty="0" smtClean="0"/>
              <a:t>, the guide assigned us by the Author of our nature: it therefore belongs to our condition of being: it is our duty to walk in that path, and follow this guide</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GB" dirty="0" smtClean="0"/>
              <a:t/>
            </a:r>
            <a:br>
              <a:rPr lang="en-GB" dirty="0" smtClean="0"/>
            </a:br>
            <a:r>
              <a:rPr lang="en-GB" dirty="0" smtClean="0"/>
              <a:t>Butler: Ultimate</a:t>
            </a:r>
            <a:r>
              <a:rPr lang="en-GB" sz="4000" dirty="0" smtClean="0"/>
              <a:t> Authority</a:t>
            </a:r>
            <a:r>
              <a:rPr lang="en-GB" dirty="0" smtClean="0"/>
              <a:t/>
            </a:r>
            <a:br>
              <a:rPr lang="en-GB" dirty="0" smtClean="0"/>
            </a:br>
            <a:endParaRPr lang="en-GB" dirty="0"/>
          </a:p>
        </p:txBody>
      </p:sp>
      <p:sp>
        <p:nvSpPr>
          <p:cNvPr id="3" name="Content Placeholder 2"/>
          <p:cNvSpPr>
            <a:spLocks noGrp="1"/>
          </p:cNvSpPr>
          <p:nvPr>
            <p:ph idx="1"/>
          </p:nvPr>
        </p:nvSpPr>
        <p:spPr>
          <a:xfrm>
            <a:off x="395536" y="1600200"/>
            <a:ext cx="8291264" cy="4997152"/>
          </a:xfrm>
        </p:spPr>
        <p:txBody>
          <a:bodyPr>
            <a:normAutofit fontScale="85000" lnSpcReduction="10000"/>
          </a:bodyPr>
          <a:lstStyle/>
          <a:p>
            <a:pPr algn="ctr">
              <a:buNone/>
            </a:pPr>
            <a:r>
              <a:rPr lang="en-GB" dirty="0" smtClean="0"/>
              <a:t>Butler says we have a number of influences, but the conscience should not be seen as merely one among many drives or passions. </a:t>
            </a:r>
            <a:r>
              <a:rPr lang="en-GB" dirty="0" smtClean="0">
                <a:solidFill>
                  <a:srgbClr val="0070C0"/>
                </a:solidFill>
              </a:rPr>
              <a:t>The conscience should have ultimate authority over all of our instincts. </a:t>
            </a:r>
          </a:p>
          <a:p>
            <a:pPr algn="ctr">
              <a:buNone/>
            </a:pPr>
            <a:r>
              <a:rPr lang="en-GB" dirty="0" smtClean="0"/>
              <a:t>‘That </a:t>
            </a:r>
            <a:r>
              <a:rPr lang="en-GB" dirty="0" smtClean="0"/>
              <a:t>principle by which we survey, and either approve or disapprove our own heart, temper, and actions, is not only to be considered as what is in its turn to have some influence; which may be said of every passion, of the lowest appetites: but likewise as being superior; as from its very nature manifestly claiming superiority over all others... </a:t>
            </a:r>
            <a:r>
              <a:rPr lang="en-GB" b="1" dirty="0" smtClean="0">
                <a:solidFill>
                  <a:srgbClr val="0070C0"/>
                </a:solidFill>
              </a:rPr>
              <a:t>Had it strength, as it has right; had it power, as it has manifest authority, it would absolutely govern the </a:t>
            </a:r>
            <a:r>
              <a:rPr lang="en-GB" b="1" smtClean="0">
                <a:solidFill>
                  <a:srgbClr val="0070C0"/>
                </a:solidFill>
              </a:rPr>
              <a:t>world</a:t>
            </a:r>
            <a:r>
              <a:rPr lang="en-GB" b="1" smtClean="0">
                <a:solidFill>
                  <a:srgbClr val="0070C0"/>
                </a:solidFill>
              </a:rPr>
              <a:t>.’</a:t>
            </a:r>
            <a:endParaRPr lang="en-GB" dirty="0" smtClean="0">
              <a:solidFill>
                <a:srgbClr val="0070C0"/>
              </a:solidFill>
            </a:endParaRP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Butler and Aquinas </a:t>
            </a:r>
            <a:endParaRPr lang="en-GB" dirty="0"/>
          </a:p>
        </p:txBody>
      </p:sp>
      <p:graphicFrame>
        <p:nvGraphicFramePr>
          <p:cNvPr id="4" name="Content Placeholder 3"/>
          <p:cNvGraphicFramePr>
            <a:graphicFrameLocks noGrp="1"/>
          </p:cNvGraphicFramePr>
          <p:nvPr>
            <p:ph idx="1"/>
          </p:nvPr>
        </p:nvGraphicFramePr>
        <p:xfrm>
          <a:off x="827584" y="2924944"/>
          <a:ext cx="7571184" cy="3484984"/>
        </p:xfrm>
        <a:graphic>
          <a:graphicData uri="http://schemas.openxmlformats.org/drawingml/2006/table">
            <a:tbl>
              <a:tblPr firstRow="1" bandRow="1">
                <a:tableStyleId>{7DF18680-E054-41AD-8BC1-D1AEF772440D}</a:tableStyleId>
              </a:tblPr>
              <a:tblGrid>
                <a:gridCol w="3785592"/>
                <a:gridCol w="3785592"/>
              </a:tblGrid>
              <a:tr h="871246">
                <a:tc>
                  <a:txBody>
                    <a:bodyPr/>
                    <a:lstStyle/>
                    <a:p>
                      <a:pPr algn="ctr"/>
                      <a:r>
                        <a:rPr lang="en-GB" dirty="0" smtClean="0"/>
                        <a:t>Similarities </a:t>
                      </a:r>
                      <a:endParaRPr lang="en-GB" dirty="0"/>
                    </a:p>
                  </a:txBody>
                  <a:tcPr/>
                </a:tc>
                <a:tc>
                  <a:txBody>
                    <a:bodyPr/>
                    <a:lstStyle/>
                    <a:p>
                      <a:pPr algn="ctr"/>
                      <a:r>
                        <a:rPr lang="en-GB" dirty="0" smtClean="0"/>
                        <a:t>Differences</a:t>
                      </a:r>
                      <a:endParaRPr lang="en-GB" dirty="0"/>
                    </a:p>
                  </a:txBody>
                  <a:tcPr/>
                </a:tc>
              </a:tr>
              <a:tr h="871246">
                <a:tc>
                  <a:txBody>
                    <a:bodyPr/>
                    <a:lstStyle/>
                    <a:p>
                      <a:endParaRPr lang="en-GB"/>
                    </a:p>
                  </a:txBody>
                  <a:tcPr/>
                </a:tc>
                <a:tc>
                  <a:txBody>
                    <a:bodyPr/>
                    <a:lstStyle/>
                    <a:p>
                      <a:endParaRPr lang="en-GB"/>
                    </a:p>
                  </a:txBody>
                  <a:tcPr/>
                </a:tc>
              </a:tr>
              <a:tr h="871246">
                <a:tc>
                  <a:txBody>
                    <a:bodyPr/>
                    <a:lstStyle/>
                    <a:p>
                      <a:endParaRPr lang="en-GB"/>
                    </a:p>
                  </a:txBody>
                  <a:tcPr/>
                </a:tc>
                <a:tc>
                  <a:txBody>
                    <a:bodyPr/>
                    <a:lstStyle/>
                    <a:p>
                      <a:endParaRPr lang="en-GB" dirty="0"/>
                    </a:p>
                  </a:txBody>
                  <a:tcPr/>
                </a:tc>
              </a:tr>
              <a:tr h="871246">
                <a:tc>
                  <a:txBody>
                    <a:bodyPr/>
                    <a:lstStyle/>
                    <a:p>
                      <a:endParaRPr lang="en-GB"/>
                    </a:p>
                  </a:txBody>
                  <a:tcPr/>
                </a:tc>
                <a:tc>
                  <a:txBody>
                    <a:bodyPr/>
                    <a:lstStyle/>
                    <a:p>
                      <a:endParaRPr lang="en-GB" dirty="0"/>
                    </a:p>
                  </a:txBody>
                  <a:tcPr/>
                </a:tc>
              </a:tr>
            </a:tbl>
          </a:graphicData>
        </a:graphic>
      </p:graphicFrame>
      <p:sp>
        <p:nvSpPr>
          <p:cNvPr id="5" name="TextBox 4"/>
          <p:cNvSpPr txBox="1"/>
          <p:nvPr/>
        </p:nvSpPr>
        <p:spPr>
          <a:xfrm>
            <a:off x="683568" y="1628800"/>
            <a:ext cx="8064896" cy="830997"/>
          </a:xfrm>
          <a:prstGeom prst="rect">
            <a:avLst/>
          </a:prstGeom>
          <a:noFill/>
        </p:spPr>
        <p:txBody>
          <a:bodyPr wrap="square" rtlCol="0">
            <a:spAutoFit/>
          </a:bodyPr>
          <a:lstStyle/>
          <a:p>
            <a:pPr algn="ctr"/>
            <a:r>
              <a:rPr lang="en-GB" sz="2400" dirty="0" smtClean="0">
                <a:solidFill>
                  <a:srgbClr val="FF0000"/>
                </a:solidFill>
              </a:rPr>
              <a:t>Read though the article and consider the similarities and difference between Butler and Aquinas.</a:t>
            </a:r>
            <a:endParaRPr lang="en-GB" sz="2400" dirty="0">
              <a:solidFill>
                <a:srgbClr val="FF0000"/>
              </a:solidFill>
            </a:endParaRPr>
          </a:p>
        </p:txBody>
      </p:sp>
      <p:sp>
        <p:nvSpPr>
          <p:cNvPr id="6" name="TextBox 5"/>
          <p:cNvSpPr txBox="1"/>
          <p:nvPr/>
        </p:nvSpPr>
        <p:spPr>
          <a:xfrm>
            <a:off x="251520" y="5949280"/>
            <a:ext cx="4464496"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Top philosopher: </a:t>
            </a:r>
            <a:r>
              <a:rPr lang="en-GB" dirty="0" smtClean="0"/>
              <a:t>Do you agree with Aquinas or Butler more? Give reasons.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Newman</a:t>
            </a:r>
            <a:endParaRPr lang="en-GB" dirty="0"/>
          </a:p>
        </p:txBody>
      </p:sp>
      <p:sp>
        <p:nvSpPr>
          <p:cNvPr id="3" name="Content Placeholder 2"/>
          <p:cNvSpPr>
            <a:spLocks noGrp="1"/>
          </p:cNvSpPr>
          <p:nvPr>
            <p:ph idx="1"/>
          </p:nvPr>
        </p:nvSpPr>
        <p:spPr/>
        <p:txBody>
          <a:bodyPr/>
          <a:lstStyle/>
          <a:p>
            <a:pPr algn="ctr">
              <a:buNone/>
            </a:pPr>
            <a:r>
              <a:rPr lang="en-GB" dirty="0" smtClean="0"/>
              <a:t>Newman was an Anglican theologian who converted to Roman Catholicism and became a Cardinal. </a:t>
            </a:r>
            <a:r>
              <a:rPr lang="en-GB" dirty="0" smtClean="0">
                <a:solidFill>
                  <a:srgbClr val="0070C0"/>
                </a:solidFill>
              </a:rPr>
              <a:t>Newman's view on the conscience can be seen as intuitionist</a:t>
            </a:r>
            <a:r>
              <a:rPr lang="en-GB" dirty="0" smtClean="0"/>
              <a:t>, which makes his approach quite different from Butler and Aquinas. He says that our conscience is "</a:t>
            </a:r>
            <a:r>
              <a:rPr lang="en-GB" dirty="0" smtClean="0">
                <a:solidFill>
                  <a:srgbClr val="0070C0"/>
                </a:solidFill>
              </a:rPr>
              <a:t>the voice of God" completely distinct from our will or desires. </a:t>
            </a:r>
            <a:r>
              <a:rPr lang="en-GB" dirty="0" smtClean="0"/>
              <a:t>It is an innate principle planted in us before we had the ability to reason.</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210146"/>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GB" dirty="0" smtClean="0"/>
              <a:t/>
            </a:r>
            <a:br>
              <a:rPr lang="en-GB" dirty="0" smtClean="0"/>
            </a:br>
            <a:r>
              <a:rPr lang="en-GB" dirty="0" smtClean="0"/>
              <a:t>Newman: A law of the mind </a:t>
            </a:r>
            <a:br>
              <a:rPr lang="en-GB" dirty="0" smtClean="0"/>
            </a:br>
            <a:endParaRPr lang="en-GB" dirty="0"/>
          </a:p>
        </p:txBody>
      </p:sp>
      <p:sp>
        <p:nvSpPr>
          <p:cNvPr id="3" name="Content Placeholder 2"/>
          <p:cNvSpPr>
            <a:spLocks noGrp="1"/>
          </p:cNvSpPr>
          <p:nvPr>
            <p:ph sz="half" idx="1"/>
          </p:nvPr>
        </p:nvSpPr>
        <p:spPr>
          <a:xfrm>
            <a:off x="323528" y="1628801"/>
            <a:ext cx="4104456" cy="3240360"/>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lgn="ctr">
              <a:buNone/>
            </a:pPr>
            <a:r>
              <a:rPr lang="en-GB" dirty="0" smtClean="0"/>
              <a:t>Newman described conscience as a 'law of the mind', but he did not see it as giving us commandments to follow. The conscience is not a set of rules, a feeling of guilt or something that we obey in order to gain a reward from God. It is a clear indication of what is right: </a:t>
            </a:r>
          </a:p>
          <a:p>
            <a:pPr algn="ctr">
              <a:buNone/>
            </a:pPr>
            <a:r>
              <a:rPr lang="en-GB" b="1" dirty="0" smtClean="0">
                <a:solidFill>
                  <a:srgbClr val="0070C0"/>
                </a:solidFill>
              </a:rPr>
              <a:t>‘It was not a dictate, nor conveyed the notion of responsibility, of duty, of a threat and a promise...’ </a:t>
            </a:r>
          </a:p>
          <a:p>
            <a:endParaRPr lang="en-GB" dirty="0"/>
          </a:p>
        </p:txBody>
      </p:sp>
      <p:sp>
        <p:nvSpPr>
          <p:cNvPr id="4" name="Content Placeholder 3"/>
          <p:cNvSpPr>
            <a:spLocks noGrp="1"/>
          </p:cNvSpPr>
          <p:nvPr>
            <p:ph sz="half" idx="2"/>
          </p:nvPr>
        </p:nvSpPr>
        <p:spPr>
          <a:xfrm>
            <a:off x="4572000" y="1600200"/>
            <a:ext cx="4114800" cy="4997152"/>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lgn="ctr">
              <a:buNone/>
            </a:pPr>
            <a:r>
              <a:rPr lang="en-GB" dirty="0" smtClean="0"/>
              <a:t>Newman is often quoted as saying he would drink a toast to the Pope, but to the conscience first. Seeing the full quote, this is an unfortunate epitaph, as Newman wasn't about to drink to either:</a:t>
            </a:r>
          </a:p>
          <a:p>
            <a:pPr algn="ctr">
              <a:buNone/>
            </a:pPr>
            <a:endParaRPr lang="en-GB" dirty="0" smtClean="0"/>
          </a:p>
          <a:p>
            <a:pPr algn="ctr">
              <a:buNone/>
            </a:pPr>
            <a:r>
              <a:rPr lang="en-GB" dirty="0" smtClean="0"/>
              <a:t>Certainly, if I am obliged to bring religion into after-dinner toasts, (which indeed does not seem quite the thing)</a:t>
            </a:r>
            <a:r>
              <a:rPr lang="en-GB" dirty="0" smtClean="0">
                <a:solidFill>
                  <a:srgbClr val="0070C0"/>
                </a:solidFill>
              </a:rPr>
              <a:t> ‘</a:t>
            </a:r>
            <a:r>
              <a:rPr lang="en-GB" b="1" dirty="0" smtClean="0">
                <a:solidFill>
                  <a:srgbClr val="0070C0"/>
                </a:solidFill>
              </a:rPr>
              <a:t>I shall drink to the Pope, if you please, still, to Conscience first, and to the Pope afterwards</a:t>
            </a:r>
            <a:r>
              <a:rPr lang="en-GB" dirty="0" smtClean="0">
                <a:solidFill>
                  <a:srgbClr val="0070C0"/>
                </a:solidFill>
              </a:rPr>
              <a:t>...’ </a:t>
            </a:r>
          </a:p>
          <a:p>
            <a:pPr algn="ctr">
              <a:buNone/>
            </a:pPr>
            <a:r>
              <a:rPr lang="en-GB" dirty="0" smtClean="0"/>
              <a:t>Newman was merely saying, like Butler and Aquinas before him, that the conscience should have ultimate authority. </a:t>
            </a:r>
          </a:p>
          <a:p>
            <a:pPr>
              <a:buNone/>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Newman </a:t>
            </a:r>
            <a:endParaRPr lang="en-GB" dirty="0"/>
          </a:p>
        </p:txBody>
      </p:sp>
      <p:sp>
        <p:nvSpPr>
          <p:cNvPr id="3" name="Content Placeholder 2"/>
          <p:cNvSpPr>
            <a:spLocks noGrp="1"/>
          </p:cNvSpPr>
          <p:nvPr>
            <p:ph idx="1"/>
          </p:nvPr>
        </p:nvSpPr>
        <p:spPr/>
        <p:txBody>
          <a:bodyPr/>
          <a:lstStyle/>
          <a:p>
            <a:pPr>
              <a:buNone/>
            </a:pPr>
            <a:r>
              <a:rPr lang="en-GB" dirty="0" smtClean="0"/>
              <a:t>Read through the article and pick out 5 facts:</a:t>
            </a:r>
          </a:p>
          <a:p>
            <a:pPr>
              <a:buNone/>
            </a:pPr>
            <a:endParaRPr lang="en-GB" dirty="0"/>
          </a:p>
          <a:p>
            <a:pPr>
              <a:buNone/>
            </a:pPr>
            <a:r>
              <a:rPr lang="en-GB" dirty="0" smtClean="0"/>
              <a:t>1)</a:t>
            </a:r>
          </a:p>
          <a:p>
            <a:pPr>
              <a:buNone/>
            </a:pPr>
            <a:r>
              <a:rPr lang="en-GB" dirty="0" smtClean="0"/>
              <a:t>2)</a:t>
            </a:r>
          </a:p>
          <a:p>
            <a:pPr>
              <a:buNone/>
            </a:pPr>
            <a:r>
              <a:rPr lang="en-GB" dirty="0" smtClean="0"/>
              <a:t>3)</a:t>
            </a:r>
          </a:p>
          <a:p>
            <a:pPr>
              <a:buNone/>
            </a:pPr>
            <a:r>
              <a:rPr lang="en-GB" dirty="0" smtClean="0"/>
              <a:t>4)</a:t>
            </a:r>
          </a:p>
          <a:p>
            <a:pPr>
              <a:buNone/>
            </a:pPr>
            <a:r>
              <a:rPr lang="en-GB" dirty="0" smtClean="0"/>
              <a:t>5)</a:t>
            </a:r>
            <a:endParaRPr lang="en-GB" dirty="0"/>
          </a:p>
        </p:txBody>
      </p:sp>
      <p:sp>
        <p:nvSpPr>
          <p:cNvPr id="4" name="TextBox 3"/>
          <p:cNvSpPr txBox="1"/>
          <p:nvPr/>
        </p:nvSpPr>
        <p:spPr>
          <a:xfrm>
            <a:off x="5148064" y="5013176"/>
            <a:ext cx="3816424"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Stretch yourself:</a:t>
            </a:r>
          </a:p>
          <a:p>
            <a:r>
              <a:rPr lang="en-GB" dirty="0" smtClean="0"/>
              <a:t>What did HP </a:t>
            </a:r>
            <a:r>
              <a:rPr lang="en-GB" dirty="0"/>
              <a:t>O</a:t>
            </a:r>
            <a:r>
              <a:rPr lang="en-GB" dirty="0" smtClean="0"/>
              <a:t>wen say about conscience?</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727</Words>
  <Application>Microsoft Office PowerPoint</Application>
  <PresentationFormat>On-screen Show (4:3)</PresentationFormat>
  <Paragraphs>54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Think, Pair, Share</vt:lpstr>
      <vt:lpstr>Conscience: Butler and Newman </vt:lpstr>
      <vt:lpstr>Learning Outcomes:</vt:lpstr>
      <vt:lpstr>Butler: Natural Guide</vt:lpstr>
      <vt:lpstr> Butler: Ultimate Authority </vt:lpstr>
      <vt:lpstr>Butler and Aquinas </vt:lpstr>
      <vt:lpstr>Newman</vt:lpstr>
      <vt:lpstr> Newman: A law of the mind  </vt:lpstr>
      <vt:lpstr>Newman </vt:lpstr>
      <vt:lpstr> "Individual conscience must have the final word“ –Peter Vardy </vt:lpstr>
      <vt:lpstr>‘Conscience is a faculty of reason’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Nicole</dc:creator>
  <cp:lastModifiedBy>NVeitch</cp:lastModifiedBy>
  <cp:revision>12</cp:revision>
  <dcterms:created xsi:type="dcterms:W3CDTF">2015-12-05T23:02:31Z</dcterms:created>
  <dcterms:modified xsi:type="dcterms:W3CDTF">2015-12-10T09:19:03Z</dcterms:modified>
</cp:coreProperties>
</file>