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71" r:id="rId6"/>
    <p:sldId id="259" r:id="rId7"/>
    <p:sldId id="263" r:id="rId8"/>
    <p:sldId id="262" r:id="rId9"/>
    <p:sldId id="272" r:id="rId10"/>
    <p:sldId id="273"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150050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349208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2646222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066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5029200" y="1676400"/>
            <a:ext cx="3810000" cy="4114800"/>
          </a:xfrm>
        </p:spPr>
        <p:txBody>
          <a:bodyPr/>
          <a:lstStyle/>
          <a:p>
            <a:pPr lvl="0"/>
            <a:endParaRPr lang="en-GB" noProof="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GB"/>
          </a:p>
        </p:txBody>
      </p:sp>
      <p:sp>
        <p:nvSpPr>
          <p:cNvPr id="6" name="Rectangle 14"/>
          <p:cNvSpPr>
            <a:spLocks noGrp="1" noChangeArrowheads="1"/>
          </p:cNvSpPr>
          <p:nvPr>
            <p:ph type="ftr" sz="quarter" idx="11"/>
          </p:nvPr>
        </p:nvSpPr>
        <p:spPr>
          <a:ln/>
        </p:spPr>
        <p:txBody>
          <a:bodyPr/>
          <a:lstStyle>
            <a:lvl1pPr>
              <a:defRPr/>
            </a:lvl1pPr>
          </a:lstStyle>
          <a:p>
            <a:pPr>
              <a:defRPr/>
            </a:pPr>
            <a:endParaRPr lang="en-GB"/>
          </a:p>
        </p:txBody>
      </p:sp>
      <p:sp>
        <p:nvSpPr>
          <p:cNvPr id="7" name="Rectangle 15"/>
          <p:cNvSpPr>
            <a:spLocks noGrp="1" noChangeArrowheads="1"/>
          </p:cNvSpPr>
          <p:nvPr>
            <p:ph type="sldNum" sz="quarter" idx="12"/>
          </p:nvPr>
        </p:nvSpPr>
        <p:spPr>
          <a:ln/>
        </p:spPr>
        <p:txBody>
          <a:bodyPr/>
          <a:lstStyle>
            <a:lvl1pPr>
              <a:defRPr/>
            </a:lvl1pPr>
          </a:lstStyle>
          <a:p>
            <a:pPr>
              <a:defRPr/>
            </a:pPr>
            <a:fld id="{CA914A0E-B453-4BC3-A897-6757B71BB643}" type="slidenum">
              <a:rPr lang="en-GB"/>
              <a:pPr>
                <a:defRPr/>
              </a:pPr>
              <a:t>‹#›</a:t>
            </a:fld>
            <a:endParaRPr lang="en-GB"/>
          </a:p>
        </p:txBody>
      </p:sp>
    </p:spTree>
    <p:extLst>
      <p:ext uri="{BB962C8B-B14F-4D97-AF65-F5344CB8AC3E}">
        <p14:creationId xmlns:p14="http://schemas.microsoft.com/office/powerpoint/2010/main" val="100982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50154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172427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107851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39521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16331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12355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150642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E236B-6A25-41DB-AF47-199A3CB99912}" type="datetimeFigureOut">
              <a:rPr lang="en-GB" smtClean="0"/>
              <a:pPr/>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44C02-A0CB-4826-A7CB-EB6A51DA016D}" type="slidenum">
              <a:rPr lang="en-GB" smtClean="0"/>
              <a:pPr/>
              <a:t>‹#›</a:t>
            </a:fld>
            <a:endParaRPr lang="en-GB"/>
          </a:p>
        </p:txBody>
      </p:sp>
    </p:spTree>
    <p:extLst>
      <p:ext uri="{BB962C8B-B14F-4D97-AF65-F5344CB8AC3E}">
        <p14:creationId xmlns:p14="http://schemas.microsoft.com/office/powerpoint/2010/main" val="308955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E236B-6A25-41DB-AF47-199A3CB99912}" type="datetimeFigureOut">
              <a:rPr lang="en-GB" smtClean="0"/>
              <a:pPr/>
              <a:t>25/02/2015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44C02-A0CB-4826-A7CB-EB6A51DA016D}" type="slidenum">
              <a:rPr lang="en-GB" smtClean="0"/>
              <a:pPr/>
              <a:t>‹#›</a:t>
            </a:fld>
            <a:endParaRPr lang="en-GB"/>
          </a:p>
        </p:txBody>
      </p:sp>
    </p:spTree>
    <p:extLst>
      <p:ext uri="{BB962C8B-B14F-4D97-AF65-F5344CB8AC3E}">
        <p14:creationId xmlns:p14="http://schemas.microsoft.com/office/powerpoint/2010/main" val="1217632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frm=1&amp;source=images&amp;cd=&amp;cad=rja&amp;docid=7TIl1T8qPH_KsM&amp;tbnid=g_D7ANER8fxZHM:&amp;ved=0CAUQjRw&amp;url=http://www.booksshouldbefree.com/book/dialogues-concerning-natural-religion-by-david-hume&amp;ei=MXgTU8GpGMaR0QWE5IGwBg&amp;bvm=bv.62286460,d.ZG4&amp;psig=AFQjCNGpNxU-_nWSioeR0WIVEcvVticYOg&amp;ust=139387126019813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smtClean="0"/>
              <a:t>What is the difference between a cabbage and a machine?</a:t>
            </a:r>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dirty="0" smtClean="0"/>
              <a:t>What would Paley say and why?</a:t>
            </a:r>
            <a:endParaRPr lang="en-GB" dirty="0"/>
          </a:p>
          <a:p>
            <a:pPr marL="0" indent="0" algn="ctr">
              <a:buNone/>
            </a:pPr>
            <a:r>
              <a:rPr lang="en-GB" dirty="0" smtClean="0"/>
              <a:t>Discuss in pairs.</a:t>
            </a:r>
            <a:endParaRPr lang="en-GB" dirty="0"/>
          </a:p>
        </p:txBody>
      </p:sp>
      <p:pic>
        <p:nvPicPr>
          <p:cNvPr id="4" name="Picture 7" descr="bd0650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652120" y="3933056"/>
            <a:ext cx="1905000" cy="1605757"/>
          </a:xfrm>
          <a:prstGeom prst="rect">
            <a:avLst/>
          </a:prstGeom>
        </p:spPr>
      </p:pic>
      <p:pic>
        <p:nvPicPr>
          <p:cNvPr id="2050" name="Picture 2" descr="http://www.bonappetit.com/images/tips_tools_ingredients/ingredients/ttar_cabbage_03_h_launc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3889172"/>
            <a:ext cx="2583829" cy="1836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6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smtClean="0"/>
              <a:t>Create a </a:t>
            </a:r>
            <a:r>
              <a:rPr lang="en-GB" dirty="0" err="1" smtClean="0"/>
              <a:t>Zig-Zag</a:t>
            </a:r>
            <a:r>
              <a:rPr lang="en-GB" dirty="0" smtClean="0"/>
              <a:t> with </a:t>
            </a:r>
            <a:r>
              <a:rPr lang="en-GB" dirty="0" smtClean="0">
                <a:solidFill>
                  <a:srgbClr val="FF0000"/>
                </a:solidFill>
              </a:rPr>
              <a:t>for and against </a:t>
            </a:r>
            <a:r>
              <a:rPr lang="en-GB" dirty="0" smtClean="0"/>
              <a:t>reasons.</a:t>
            </a:r>
            <a:endParaRPr lang="en-GB" dirty="0"/>
          </a:p>
        </p:txBody>
      </p:sp>
      <p:pic>
        <p:nvPicPr>
          <p:cNvPr id="1027" name="Picture 3"/>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2843808" y="3455422"/>
            <a:ext cx="324036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03848" y="3193812"/>
            <a:ext cx="720080" cy="523220"/>
          </a:xfrm>
          <a:prstGeom prst="rect">
            <a:avLst/>
          </a:prstGeom>
          <a:noFill/>
        </p:spPr>
        <p:txBody>
          <a:bodyPr wrap="square" rtlCol="0">
            <a:spAutoFit/>
          </a:bodyPr>
          <a:lstStyle/>
          <a:p>
            <a:r>
              <a:rPr lang="en-GB" sz="2800" b="1" dirty="0" smtClean="0"/>
              <a:t>For </a:t>
            </a:r>
            <a:endParaRPr lang="en-GB" sz="2800" b="1" dirty="0"/>
          </a:p>
        </p:txBody>
      </p:sp>
      <p:sp>
        <p:nvSpPr>
          <p:cNvPr id="8" name="TextBox 7"/>
          <p:cNvSpPr txBox="1"/>
          <p:nvPr/>
        </p:nvSpPr>
        <p:spPr>
          <a:xfrm>
            <a:off x="5220072" y="3738153"/>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9" name="TextBox 8"/>
          <p:cNvSpPr txBox="1"/>
          <p:nvPr/>
        </p:nvSpPr>
        <p:spPr>
          <a:xfrm>
            <a:off x="3059832" y="4149080"/>
            <a:ext cx="720080" cy="523220"/>
          </a:xfrm>
          <a:prstGeom prst="rect">
            <a:avLst/>
          </a:prstGeom>
          <a:noFill/>
        </p:spPr>
        <p:txBody>
          <a:bodyPr wrap="square" rtlCol="0">
            <a:spAutoFit/>
          </a:bodyPr>
          <a:lstStyle/>
          <a:p>
            <a:r>
              <a:rPr lang="en-GB" sz="2800" b="1" dirty="0" smtClean="0"/>
              <a:t>For </a:t>
            </a:r>
            <a:endParaRPr lang="en-GB" sz="2800" b="1" dirty="0"/>
          </a:p>
        </p:txBody>
      </p:sp>
      <p:sp>
        <p:nvSpPr>
          <p:cNvPr id="11" name="TextBox 10"/>
          <p:cNvSpPr txBox="1"/>
          <p:nvPr/>
        </p:nvSpPr>
        <p:spPr>
          <a:xfrm>
            <a:off x="5400092" y="4661764"/>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5" name="TextBox 4"/>
          <p:cNvSpPr txBox="1"/>
          <p:nvPr/>
        </p:nvSpPr>
        <p:spPr>
          <a:xfrm>
            <a:off x="179512" y="4139817"/>
            <a:ext cx="2664296"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b="1" dirty="0" smtClean="0">
                <a:solidFill>
                  <a:srgbClr val="FF0000"/>
                </a:solidFill>
              </a:rPr>
              <a:t>Stretch yourself:</a:t>
            </a:r>
          </a:p>
          <a:p>
            <a:r>
              <a:rPr lang="en-GB" sz="2000" b="1" dirty="0" smtClean="0">
                <a:solidFill>
                  <a:schemeClr val="tx1"/>
                </a:solidFill>
              </a:rPr>
              <a:t>Add your own personal opinion and give reasons.</a:t>
            </a:r>
          </a:p>
          <a:p>
            <a:endParaRPr lang="en-GB" sz="2000" b="1" dirty="0" smtClean="0">
              <a:solidFill>
                <a:srgbClr val="FF0000"/>
              </a:solidFill>
            </a:endParaRPr>
          </a:p>
        </p:txBody>
      </p:sp>
      <p:sp>
        <p:nvSpPr>
          <p:cNvPr id="1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t/>
            </a:r>
            <a:br>
              <a:rPr lang="en-GB" sz="4000" dirty="0" smtClean="0"/>
            </a:br>
            <a:r>
              <a:rPr lang="en-GB" sz="4000" dirty="0" smtClean="0"/>
              <a:t>Evaluate the </a:t>
            </a:r>
            <a:r>
              <a:rPr lang="en-GB" sz="4000" dirty="0"/>
              <a:t>Teleological Argument for God.</a:t>
            </a:r>
            <a:r>
              <a:rPr lang="en-GB" dirty="0"/>
              <a:t/>
            </a:r>
            <a:br>
              <a:rPr lang="en-GB" dirty="0"/>
            </a:br>
            <a:endParaRPr lang="en-GB" dirty="0"/>
          </a:p>
        </p:txBody>
      </p:sp>
      <p:sp>
        <p:nvSpPr>
          <p:cNvPr id="2" name="TextBox 1"/>
          <p:cNvSpPr txBox="1"/>
          <p:nvPr/>
        </p:nvSpPr>
        <p:spPr>
          <a:xfrm>
            <a:off x="7092280" y="3739708"/>
            <a:ext cx="1800200"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rgbClr val="FF0000"/>
                </a:solidFill>
              </a:rPr>
              <a:t>Stretch yourself:</a:t>
            </a:r>
          </a:p>
          <a:p>
            <a:r>
              <a:rPr lang="en-GB" dirty="0" smtClean="0"/>
              <a:t>Find out what these thinkers thought:</a:t>
            </a:r>
          </a:p>
          <a:p>
            <a:pPr marL="285750" indent="-285750"/>
            <a:endParaRPr lang="en-GB" dirty="0" smtClean="0"/>
          </a:p>
          <a:p>
            <a:pPr marL="285750" indent="-285750">
              <a:buFont typeface="Arial" pitchFamily="34" charset="0"/>
              <a:buChar char="•"/>
            </a:pPr>
            <a:r>
              <a:rPr lang="en-GB" dirty="0" smtClean="0"/>
              <a:t>Mill</a:t>
            </a:r>
          </a:p>
          <a:p>
            <a:pPr marL="285750" indent="-285750">
              <a:buFont typeface="Arial" pitchFamily="34" charset="0"/>
              <a:buChar char="•"/>
            </a:pPr>
            <a:r>
              <a:rPr lang="en-GB" dirty="0" smtClean="0"/>
              <a:t>Darwin</a:t>
            </a:r>
          </a:p>
        </p:txBody>
      </p:sp>
    </p:spTree>
    <p:extLst>
      <p:ext uri="{BB962C8B-B14F-4D97-AF65-F5344CB8AC3E}">
        <p14:creationId xmlns:p14="http://schemas.microsoft.com/office/powerpoint/2010/main" val="3672788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Consider…</a:t>
            </a:r>
            <a:endParaRPr lang="en-GB" dirty="0"/>
          </a:p>
        </p:txBody>
      </p:sp>
      <p:sp>
        <p:nvSpPr>
          <p:cNvPr id="3" name="Content Placeholder 2"/>
          <p:cNvSpPr>
            <a:spLocks noGrp="1"/>
          </p:cNvSpPr>
          <p:nvPr>
            <p:ph idx="1"/>
          </p:nvPr>
        </p:nvSpPr>
        <p:spPr/>
        <p:txBody>
          <a:bodyPr/>
          <a:lstStyle/>
          <a:p>
            <a:pPr marL="0" indent="0" algn="ctr">
              <a:buNone/>
            </a:pPr>
            <a:r>
              <a:rPr lang="en-GB" dirty="0" smtClean="0"/>
              <a:t>Answer this question in your notes:</a:t>
            </a:r>
          </a:p>
          <a:p>
            <a:pPr marL="0" indent="0" algn="ctr">
              <a:buNone/>
            </a:pPr>
            <a:endParaRPr lang="en-GB" dirty="0" smtClean="0"/>
          </a:p>
          <a:p>
            <a:pPr marL="0" indent="0" algn="ctr">
              <a:buNone/>
            </a:pPr>
            <a:r>
              <a:rPr lang="en-GB" dirty="0" smtClean="0">
                <a:solidFill>
                  <a:srgbClr val="FF0000"/>
                </a:solidFill>
              </a:rPr>
              <a:t>‘Hume said that the reason plants and animals appear to be well adjusted to their environment  is because those that didn’t died out’.</a:t>
            </a:r>
          </a:p>
          <a:p>
            <a:pPr marL="0" indent="0" algn="ctr">
              <a:buNone/>
            </a:pPr>
            <a:endParaRPr lang="en-GB" dirty="0"/>
          </a:p>
          <a:p>
            <a:pPr marL="0" indent="0" algn="ctr">
              <a:buNone/>
            </a:pPr>
            <a:r>
              <a:rPr lang="en-GB" dirty="0" smtClean="0"/>
              <a:t>How does this link to Darwin?</a:t>
            </a:r>
          </a:p>
          <a:p>
            <a:pPr marL="0" indent="0" algn="ctr">
              <a:buNone/>
            </a:pPr>
            <a:r>
              <a:rPr lang="en-GB" dirty="0" smtClean="0"/>
              <a:t>Explain your answer in your notes.</a:t>
            </a:r>
            <a:endParaRPr lang="en-GB" dirty="0"/>
          </a:p>
        </p:txBody>
      </p:sp>
    </p:spTree>
    <p:extLst>
      <p:ext uri="{BB962C8B-B14F-4D97-AF65-F5344CB8AC3E}">
        <p14:creationId xmlns:p14="http://schemas.microsoft.com/office/powerpoint/2010/main" val="102573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smtClean="0"/>
              <a:t>What is the difference between a cabbage and a machine?</a:t>
            </a:r>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dirty="0" smtClean="0"/>
              <a:t>What would Hume say and why?</a:t>
            </a:r>
            <a:endParaRPr lang="en-GB" dirty="0"/>
          </a:p>
          <a:p>
            <a:pPr marL="0" indent="0" algn="ctr">
              <a:buNone/>
            </a:pPr>
            <a:r>
              <a:rPr lang="en-GB" dirty="0" smtClean="0"/>
              <a:t>Discuss in pairs.</a:t>
            </a:r>
            <a:endParaRPr lang="en-GB" dirty="0"/>
          </a:p>
        </p:txBody>
      </p:sp>
      <p:pic>
        <p:nvPicPr>
          <p:cNvPr id="4" name="Picture 7" descr="bd0650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652120" y="3933056"/>
            <a:ext cx="1905000" cy="1605757"/>
          </a:xfrm>
          <a:prstGeom prst="rect">
            <a:avLst/>
          </a:prstGeom>
        </p:spPr>
      </p:pic>
      <p:pic>
        <p:nvPicPr>
          <p:cNvPr id="2050" name="Picture 2" descr="http://www.bonappetit.com/images/tips_tools_ingredients/ingredients/ttar_cabbage_03_h_launc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3889172"/>
            <a:ext cx="2583829" cy="1836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272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Challenge to the teleological argument </a:t>
            </a:r>
            <a:r>
              <a:rPr lang="en-GB" dirty="0"/>
              <a:t>from Hume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1966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be able to describe Hume’s criticisms of the  teleological argument.</a:t>
            </a:r>
          </a:p>
          <a:p>
            <a:r>
              <a:rPr lang="en-GB" dirty="0" smtClean="0"/>
              <a:t>To be able to evaluate Hume’s criticisms of the teleological argument.</a:t>
            </a:r>
            <a:endParaRPr lang="en-GB" dirty="0"/>
          </a:p>
        </p:txBody>
      </p:sp>
    </p:spTree>
    <p:extLst>
      <p:ext uri="{BB962C8B-B14F-4D97-AF65-F5344CB8AC3E}">
        <p14:creationId xmlns:p14="http://schemas.microsoft.com/office/powerpoint/2010/main" val="369364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eaLnBrk="1" hangingPunct="1"/>
            <a:r>
              <a:rPr lang="en-GB" dirty="0" smtClean="0">
                <a:latin typeface="Calibri" pitchFamily="34" charset="0"/>
                <a:cs typeface="Calibri" pitchFamily="34" charset="0"/>
              </a:rPr>
              <a:t>Hume and the Teleological Argument</a:t>
            </a:r>
          </a:p>
        </p:txBody>
      </p:sp>
      <p:sp>
        <p:nvSpPr>
          <p:cNvPr id="6147" name="Rectangle 3"/>
          <p:cNvSpPr>
            <a:spLocks noGrp="1" noChangeArrowheads="1"/>
          </p:cNvSpPr>
          <p:nvPr>
            <p:ph type="body" idx="1"/>
          </p:nvPr>
        </p:nvSpPr>
        <p:spPr/>
        <p:txBody>
          <a:bodyPr/>
          <a:lstStyle/>
          <a:p>
            <a:pPr algn="ctr" eaLnBrk="1" hangingPunct="1">
              <a:lnSpc>
                <a:spcPct val="90000"/>
              </a:lnSpc>
              <a:buNone/>
            </a:pPr>
            <a:r>
              <a:rPr lang="en-GB" sz="2800" dirty="0" smtClean="0">
                <a:solidFill>
                  <a:srgbClr val="FF0000"/>
                </a:solidFill>
                <a:latin typeface="Calibri" pitchFamily="34" charset="0"/>
                <a:cs typeface="Calibri" pitchFamily="34" charset="0"/>
              </a:rPr>
              <a:t>Don’t get confused … </a:t>
            </a:r>
          </a:p>
          <a:p>
            <a:pPr algn="ctr" eaLnBrk="1" hangingPunct="1">
              <a:lnSpc>
                <a:spcPct val="90000"/>
              </a:lnSpc>
              <a:buNone/>
            </a:pPr>
            <a:r>
              <a:rPr lang="en-GB" sz="2800" dirty="0" smtClean="0">
                <a:latin typeface="Calibri" pitchFamily="34" charset="0"/>
                <a:cs typeface="Calibri" pitchFamily="34" charset="0"/>
              </a:rPr>
              <a:t>Hume puts forward a version of the Teleological Argument in </a:t>
            </a:r>
            <a:r>
              <a:rPr lang="en-GB" sz="2800" i="1" dirty="0" smtClean="0">
                <a:latin typeface="Calibri" pitchFamily="34" charset="0"/>
                <a:cs typeface="Calibri" pitchFamily="34" charset="0"/>
              </a:rPr>
              <a:t>Dialogues on Natural Religion </a:t>
            </a:r>
            <a:r>
              <a:rPr lang="en-GB" sz="2800" dirty="0" smtClean="0">
                <a:latin typeface="Calibri" pitchFamily="34" charset="0"/>
                <a:cs typeface="Calibri" pitchFamily="34" charset="0"/>
              </a:rPr>
              <a:t>through a character called Cleanthes …</a:t>
            </a:r>
          </a:p>
          <a:p>
            <a:pPr eaLnBrk="1" hangingPunct="1">
              <a:lnSpc>
                <a:spcPct val="90000"/>
              </a:lnSpc>
            </a:pPr>
            <a:endParaRPr lang="en-GB" sz="2800" dirty="0" smtClean="0">
              <a:latin typeface="Calibri" pitchFamily="34" charset="0"/>
              <a:cs typeface="Calibri" pitchFamily="34" charset="0"/>
            </a:endParaRPr>
          </a:p>
          <a:p>
            <a:pPr algn="ctr" eaLnBrk="1" hangingPunct="1">
              <a:lnSpc>
                <a:spcPct val="90000"/>
              </a:lnSpc>
              <a:buNone/>
            </a:pPr>
            <a:r>
              <a:rPr lang="en-GB" sz="2800" dirty="0" smtClean="0">
                <a:latin typeface="Calibri" pitchFamily="34" charset="0"/>
                <a:cs typeface="Calibri" pitchFamily="34" charset="0"/>
              </a:rPr>
              <a:t>AND he criticises it via Philo. </a:t>
            </a:r>
          </a:p>
          <a:p>
            <a:pPr eaLnBrk="1" hangingPunct="1">
              <a:lnSpc>
                <a:spcPct val="90000"/>
              </a:lnSpc>
            </a:pPr>
            <a:endParaRPr lang="en-GB" sz="2800" dirty="0" smtClean="0">
              <a:solidFill>
                <a:srgbClr val="FF0000"/>
              </a:solidFill>
              <a:latin typeface="Comic Sans MS" pitchFamily="66" charset="0"/>
            </a:endParaRPr>
          </a:p>
          <a:p>
            <a:pPr algn="ctr" eaLnBrk="1" hangingPunct="1">
              <a:lnSpc>
                <a:spcPct val="90000"/>
              </a:lnSpc>
              <a:buNone/>
            </a:pPr>
            <a:r>
              <a:rPr lang="en-GB" sz="2800" dirty="0" smtClean="0">
                <a:solidFill>
                  <a:srgbClr val="FF0000"/>
                </a:solidFill>
                <a:latin typeface="Calibri" pitchFamily="34" charset="0"/>
                <a:cs typeface="Calibri" pitchFamily="34" charset="0"/>
              </a:rPr>
              <a:t>Although his main aim is criticism, </a:t>
            </a:r>
            <a:r>
              <a:rPr lang="en-GB" sz="2800" dirty="0" smtClean="0">
                <a:latin typeface="Calibri" pitchFamily="34" charset="0"/>
                <a:cs typeface="Calibri" pitchFamily="34" charset="0"/>
              </a:rPr>
              <a:t>he actually puts forward a good version of the argument first, which can be used in exams.</a:t>
            </a:r>
          </a:p>
        </p:txBody>
      </p:sp>
    </p:spTree>
    <p:extLst>
      <p:ext uri="{BB962C8B-B14F-4D97-AF65-F5344CB8AC3E}">
        <p14:creationId xmlns:p14="http://schemas.microsoft.com/office/powerpoint/2010/main" val="3784214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GB" b="1" dirty="0" smtClean="0">
                <a:solidFill>
                  <a:srgbClr val="FF0000"/>
                </a:solidFill>
              </a:rPr>
              <a:t>‘You will find nothing but one great machine’</a:t>
            </a:r>
          </a:p>
          <a:p>
            <a:pPr algn="ctr">
              <a:buNone/>
            </a:pPr>
            <a:r>
              <a:rPr lang="en-GB" b="1" dirty="0" smtClean="0"/>
              <a:t>Complete the worksheet on what his character </a:t>
            </a:r>
            <a:r>
              <a:rPr lang="en-GB" b="1" dirty="0" smtClean="0">
                <a:latin typeface="Calibri" pitchFamily="34" charset="0"/>
                <a:cs typeface="Calibri" pitchFamily="34" charset="0"/>
              </a:rPr>
              <a:t>Cleanthes says</a:t>
            </a:r>
            <a:r>
              <a:rPr lang="en-GB" b="1" dirty="0" smtClean="0"/>
              <a:t>. </a:t>
            </a:r>
          </a:p>
          <a:p>
            <a:pPr algn="ctr">
              <a:buNone/>
            </a:pPr>
            <a:r>
              <a:rPr lang="en-GB" b="1" dirty="0" smtClean="0"/>
              <a:t>What did mean?</a:t>
            </a:r>
            <a:endParaRPr lang="en-GB" b="1" dirty="0"/>
          </a:p>
        </p:txBody>
      </p:sp>
      <p:sp>
        <p:nvSpPr>
          <p:cNvPr id="4"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b="1" dirty="0" smtClean="0"/>
              <a:t>Hume’s </a:t>
            </a:r>
            <a:r>
              <a:rPr lang="en-GB" b="1" dirty="0" smtClean="0">
                <a:latin typeface="Calibri" pitchFamily="34" charset="0"/>
                <a:cs typeface="Calibri" pitchFamily="34" charset="0"/>
              </a:rPr>
              <a:t>Dialogues on Natural Religion </a:t>
            </a:r>
            <a:endParaRPr lang="en-GB" b="1" dirty="0"/>
          </a:p>
        </p:txBody>
      </p:sp>
      <p:sp>
        <p:nvSpPr>
          <p:cNvPr id="2" name="AutoShape 2" descr="data:image/jpeg;base64,/9j/4AAQSkZJRgABAQAAAQABAAD/2wCEAAkGBxQSEhQUExQUFRQXFRYYFBUWFBYUFRUUFBgWGBYWFxcYHCghGholGxcUITIhJikrLi4uFx8zODMtNygtLisBCgoKDg0OGxAQGywlHyQtLCwsLywsLCwvLC8sLCwsLCwsLCwsLCwsLCwsLCwsLCwsLCwsLCwsLCwsLCssKyssN//AABEIAQYAwAMBIgACEQEDEQH/xAAcAAEAAgMBAQEAAAAAAAAAAAAAAQYCBAUDBwj/xABFEAABBAAEAgUFDgUEAQUAAAABAAIDEQQSITEFQQYTIlFhFjJxgZIUI0JSU1VjkZOhsdHS4QdyosHwM2KC8cIVJENE4v/EABoBAQADAQEBAAAAAAAAAAAAAAABAgMEBQb/xAAmEQEAAgIBBAEDBQAAAAAAAAAAAQIDESEEEjFBEyIyoQUUUXGx/9oADAMBAAIRAxEAPwD4iiIioiIgIiICIiAiIgIiICIiAiIgIiICIiAiIgIiICIiAiIgL0fhngZixwHeWkD66XmCvoXFMbiv/UsNhYZJHPgjw0DhnLmOcxrXYgvBNFuZ0l3yBtEvnqyYwk0ASeQAs/UrvxDhEcnWjDSuZDPjMQ4NyjqG4TC9Y7rb3IDSKGl6jcWscBwpmEmjnZ1uaLDe6HMkqxLK4x4RnZ2c4ujkLTsCRrRKCkEUiuL+icZc1pmkLxLLHM7KCJJIYnyzNgHnOIc0R5j5zng6bLzf0XicZWRumMjGQty+9lpxU+Soc4OuQGXNp/8AE86UgqKlWjH9G4YGzPkmdlBlZh6Dc0r4aYX5dfezLbRtoCb0Adp8V4KyPFswzHOIJiaZHZcp62iyRlfAMb43UdRZQ047YHFpcGuLR5zg0lovazsF5q6cb4nLBxJ8eGDmx4N72RQAkMMeGsyueB52cMe9xOpzehYDonG6SNhkkc84lkE72hmTrHMdJMI7INRU0OcdO0TWlEKcitWL6NwAMeyaR0YZNLK4tbfUMlEMRYPjPeSwX3B22imHo3B72Hyyh874vc8YDHP6qaSo+sF01xjp13QzN31oKooVuj6PYR/unJNO5sGgcI2ESSPmLImxgG3Et22stcbaFlPwmOAY3qppqEseFaGxtf1uctMrSdM1FrqAqyG69pBT1KumO6IQCQRx4h2Z2MZhg5wYWg5QZ9j2ixzmDSrzgeK4nSLhsMHVtjdJncwPkY/JcQf5rHZfh0MxBGgcByQcZERECIiAiIgIiIPbCYp0Tw9hpzTYNA0droiua38Z0kxUocHzPIfeeqb1l79YWgF9/wC61ykRLp4Tj+IiaxrJntaxr2saDTQ2QuLxXO7d9aS8fxLmua6eUhwY1wzkZmxCmN9ABOnja2eiM3VSvmLWOZDC97mPa17ZPNYxhDgQQZHx34WrFPwgxPndhWgx4wRDBAtYQ1uIuVxtw7PVNZLGSNib5IOTwvpGXOdJPLmna0NgdMwywBjg8TsdG0bvDvOym+0TqbWpi+OmKWT3E98MDpI5AwGh1kbR2hdmsxcWgnYgFb2E6Lx9ZAZJx1T45ZpSI3AtggcWuc3vD8rwwkC+zoCaWu7o1ma2RkrDG5mImJyvqOGB2VhcSATnf2Bp5yDQHSLE5Wt6+Smvzi3XT7zXZ1IvWjpetLRxeIdK4veczjVk9wAAAA0AAAAA0AAAXfxPRYM/+xGSI45njI8COGRgdnJI3LnRtazznF7dAtlvDBgTi3ucH9XCyJodGAOvxbQcpa6xmjj6xx7nsHpIcfEdJMS9rmumcQ5gY800OkYKpsj6zPGg84nZeWI47iHlrnSvLmtexhusrZGlsgFc3Amzubskqx9CMA52HxBa+Fj5pIMNhnTNBaJ3HrHEHI4tORuW9P8AV9C88dwxuMxL8gbh4oWxRYiZ0bYmmZoyySmJpysJLXkgEaMJPaNEOHH0hxLQA2eQBsXVNGbRsWhygbDVrTe9gHcLF3H8QerHXSe9CotdWCiBR3NAkAm6GgVlwGDDIImXBmZHPjpOti6y48pZBGG1s4NzUaFzMO9Bc5/RItjDnzMa8uiZkLHn32ZglYwObuRGQXUNCQBZKDhYXiEkYaGPc0NkZKADoJY7yP8ASLP1lbI49iPlpP8AVE3nbyjLTz3kZW+AyhdziHRzM+ZxkhbldKyIRxFjZThI7leG7MZTaLzduJ03I1sb0U6uB0xnjNYeKbKGPs9dJkY2yNLFOBO4vTSyGHAOPFmkkrwWZn4bMC+GPEOcCZJGDV9tDhdOonUEaLQ6QzwvlDoGBgLG9YGgtjMuud0TXatYdKB8dAKC5iICIiIEREBERAREQFCuEMnBcrc8fE81DNT8PWata02u1n1vA/k+KfaYf8kSruG4s6OCSAMjyyVncW2/sm2069ADrXf93tgukU8fUgODmwCdsTHtDmtGJBEorndldvreB/J8U+0w/wCSdbwP5Pin2mH/ACQcybpZiHZs3VHNCyEkwssRsLXADSt2tPdoKApYSdJ5zCYfe8hiZCR1TbyRnM3U/CsXfrFEknrdbwP5Pin2mH/JOt4H8nxP7TDfkg5EPSadr5n9gumyZ80YIHVuDmZBs2qAFbUK2BGHFOkM2Ia9snV0+Z07ssbWnrHBoJBA0FNG3ebuyu11vA/k+KfaYf8AJOt4F8nxT7TD/kg4MvGnnDx4eo2sjeZGua3K/rHAAvLgdScrRf8AtFUtzH9K5phIJGwHrHB7z1LbMoa5vW92chxBNeO+q6XW8D+T4p9ph/yTreB/J8U+0w/5IOfh+kDpZiJ3RsjmbDDM9sLCWQRllFoo9oBo11OgrYV0eOcWY33PMxzBPBI0RxNl90YcxxtGSUNOjHW1gLdLq6CjreB/J8U+0w/5J13A/k+KfaYf8kS4r+kUxifHbAH5mlzY2tkEbnZnRNcB2Yy6yQN7INjRMZ0hmkbK12T350bnnq25vem5I2tPwWhugA/uu113A/k+J/aYf8k63gfyfFPtMP8AkiFORXHruB/J8U+0w35J13Avk+KfaYb8kFNUrKWrOW6s1e9cr8ViiBERAREQFClQglxUIVKCFNqEQTanOVipRLLOhcsCiDMPKZysERD0EhWQkK8lIKD264rJshXiFkCiWw2QqRMVr5llaDXRERAiIgIiICIiAUQogKERAUqFICJKW/FwSd0ZkbDIYx8LKa9XePQr9/DXoa2UNnlaHX/ptdsKJGYjnrsD3ehfUMdwFrmgWeXdXoCwvmis6bVxTL82Y3hksNdZG9gOxc0gLUX1/pXwRzA4kDLfeD2e4hfLOI4cMecvm8lpS8WVvjmvlprIKFLVdmyCkLFZBEBWTVisgg8SiFEBERAREQEREAooKICWiIC6PAMH108bDsXDMaum8yfDl61zlff4dwwlsjzfWtIA1cBlNnlvZFKt51DSsbl9i6NQsa2mgaDStgOQXWxklC1xeFPJicWUHV3aWdrVWxrZOuEZkxhcaN5csRLjXdrr9S837pl6NOIh1+lEeaEk7UvhHF21I4crX1bpxh39e2IukLGwh+WOsziwEGr56BfK+Lx089lw8HHXXvpdPTV1DDqpifDmKQhCloXW4hSEKIhKlqgL1YEGsiIgIiICIiAiKEEuUKXDVQgIppSAghXnoPLG2KSj76XC9hTeWvduqQGrON5Hmkj0EhVtXcaXrbU7foDoNjrEozZgHAE+OUfmrPiJIxReRprqa21sr49/CXH6yxE6mnt13rQ/2X0ovkD7awPFdolwb6ha87LXV5h6mK0TTaifxH47GcRDLDI13Z3aQef5KrdJZY3xh7QMz6JPgF3/AOIEbS7MYI82tlsrXG9NKadtFSscajA20Onda68URqNObLMxvbilSildDiAFIREQL0YVi0LKkS1yiFEQIiICIiAoUqCiWcm6xWUh1UAoAU2oUtKDMlAvbB4N8rsrGlx7gL+tXbgnQwNaXzU5wIpmpbfcSN9aCyyZq0jl0YumyZeaxx/LS/h3g5TimSNa7I3Nmdy1BFXzPgF9eGMcxpNB3hsTXda53RCoZ4mObQIfvVV2QKr0n6yrb0i6NMmYSw5HeG31Ljvb5J26u34dRPt8i6S8bbIT70Gvs/Bq/wA1ROJOJ33v/Ar3x/o3LG+rzE9w1P4qvT8Afm7Q0FXXL/CQPSumlqVjhlkra6qOjO6xC+i4PgEY2BPLtAa6Amhvuea0J+jEZeW6gHVpHLvCmM9ZnSf2GXt7oUoLKl3OI9GHxguDg4eOhXDylaxaJ8ObJivjnVo0kBZtWLVkFZm1SiFEQIiIgREQFBUoiUybrFZzblYBBK7fRjgvuiTtaRt1dW57gP8AOS53DsIZZGsG5P1DmV9PwGEZCxrGCtvXpuVhmy9sajy9P9N6P5791vtj8tzh+DjibkiaGjnX9zzXUw7Tr3AEkF2Uch53eBZ10WvE2vSVsQxl16XoddKBGou9tqteVed8y+m6mlIwzWOIeWHe3OwMOjXOs5s1h5INHc0RfoHoKvmE4ncRc6qaKzE5bqwSb0G3eqZDhTnYHAZy6gSNcrrIIN0dc2vgtrpQ89U5oNNztGX1W4+J/dWxzzw8HJWbRES4fEuPdaZHl1Mc4Njuhs1ocWiu8X4ZipjYwxsAJIyEOqsp3LqNXZLhuFwnsblYHmhbyGga34nnoAtzhkhYNSQyxQNgDQDQEm+0d/FaWrxuGuOsd8Vnw6cEOUVpty7u7+y18bFp4jULfctHEv1pUrvb27UrWmoaZYHmzsBdeKrPHuj4PbiBzE26zoVYY25XkHY07+1fWtqSHMNdl1VvNZefm6euesxMcvlEkZaSDoRusmq58X6PB9uaKd4mh/2qlNhyw5SNRyXZW8W8Pnc/T3xTqznFEcoV3MlERECIiAiIiWUu5WAWcu5WLBZoIRCydE4Mty89h6OauuCnzH0fiqhhOwxre4VfjzXY4TiCAL33XJmpvl7/AEGWMeqrjARbb2vX0AE8vQtjE4y4XCJzWEmhmGYO0HMV40fD6+EzHgh2XK5wB7JOpogmhY5A/wCajS4fPJOctFpc49o+cIuenxjVeq+WvD8Uzy6epzxkyameFg6K4ORuT4TgQG7C8xz5jfIAtP8AKAea6nTeQMjBFkAENoavd5pcR4nn3LDo5I9znuqgAG3yDnUSK1IIYBfpatTp1jqa1rT5rhp9Q39Fn1qaxMy49/XuPSsljTH2jdPzcxvV19VIJbzaPo6iyRTqrQ0aH1rHDS5yRdBzfvGwHdz19a8y4gjKW76E7aa8+ZB9Gy216TM+LLK19AX3BaGJdqSoZig4Cr9eixkO6yrXnl7V8kWrHa8cUdM4+Dqf7rdjNtB76XPjNhzTsRp6904ViCWlp3aaPjWxWk1nTLHeO/8Av/XQyrTx3C43ggsbdaEAZh42t2wpbrVKK2mJXy462rMS+MytokeJ/FQs8T57v5j+JWC9R8XbyIiIqIiICIiJZzbra4XH2r7vxWq/Vy3o3ABJXp5b+Il0ocyF643HFgIG5/BclstuHdajHS2fRf3qmm05ZiJmHe4PxZjXZjZppLjW5A7P3ro4bFF4L3ZTyDSaaXOoNFnus7VtyVTa8tYG1/ud/wCN+rX1r0ZiSWFjqyk5h4O119YLh61S2KJ5aUzzEal914U3rOrw8TszdS5zR2Q0AOsm6IvKBRO4VO/iJM1s7IA7SMAuOtB5zbC9qIXPi6dSCOVsbRGHAAuY63UL7Oo56a+CrGKxnWuL3OJcdw48vWNVjTDMTuVvl9u1gqDxRBskEjTskFvpJ1+tezo2jVzrJux49w71xcBO5lODb2rkPToNVuYiYh5Lr5ECu8N9W9/WrTTlvGSOzx7dvhzqJAFDf0b/AOUukYi7YLR6M8MkkJflIaaA1AceZdrs2jv/ANq24LCwQuc9zQ+gPOO7js1os6/2WNo1LsxdXWuPUq4cGQQdP+1rDB9W8vrc0e1Q8OSsnHsThzRi0JqxsRYsWOfgR3LhyDkdu/8Auo+prXJTLG68TCHPa85QSCeY7+7b1+paeUxHQ0eelB18/wAO9eUrMjt6sije+9fiVttlBDQ+iO8nUV4qYjTC9u77uLPls57Tv5j+KwWU/nO/mP4rFeg+fnyIiIgREQERES2A3UrIOFLGbQ6eH4LyLiifD3gGpPcFjh2Zna7b+rmkbuySUY6gfHT1Is9RCXm+87eCwxMJYaO/+d66WAi2WvxJp6ze9Br6lC80+nbGOIBrSbo3tp3Bb3DWxl4Bo6j4O57vQudXLl4c/wDLXQ4W23t055jeug21+pVlbH90LkzDtoVX3LWxMTusj6sAuJAA3Fjv8OaNxHiutwSZrXA/DcTR+Ixurj6SBXrXNMTHL1816WrqF1weFcxo0pzm5nnMSMwGot2w3r/L4XGsU0ZGtBoOBOg3vagddgfHRb0PHdAfjudl/kbdn0aFUTHdJw7Fig0MzAX8XVvaFcxVrOlJmXHe0VhsdKmuiLHCyXE5hp2aDDV86zHXuI3WB4i003K5goU4uzNLtbF0K9HgVHSLF58jW0bynzSym68jZOli1qSOcwNjDgXOIflcwNDWt6xoLiK3oLft3DPFkml9w6roQ4Uea8pcKQeyQRzDt/Ua/wA1WqGtPIg5bthHfVVeq0sRxo5gGBxN0LBH1qsUmZ4d2TPjmu7fhRp/Od/MfxWKylOpveysV1vCnyIiIgREQERKQeuIdZ+peQWb3A8vvWOn+FEsydAFLDsO5YZh3fepY4DWvv8A2RMOzhCNAfBc+d1udrzPJZx8Ry/A/q/Za78RZuuff+yjS82iY02mg8r211PcFu8MfTz/AC/3C5TcXXL7/wBl6R4+jeX+r9k0VtqVkfMeSwgx7mPJv4JaO4XS4Z4r/tPt/svL/wBQ1vL/AFfsq9rScqyYjjLmmPtGurLfRpX4qtyGyT46rB+Msaj+r9li3EgfB/q/ZTFYhna/c62Gx0p+M8gZc3MDXS+ZrvtegleNSD4k6k+vdcyLiRaKAr/l+yzHF3URR1Fed+ynRFnYj6+wQxxBHh32NyspZnlwJaQQQNttNvvC1m9KiPgf1f8A5WsekBsnKdTfnejw8FXUrzauuJcaQ6n0lQjt0V2EiIiIF0eHwsI1FnXx09C5y63D6yDQXrrzolRMT6N6g4g1ojNAbhcldfEQ3puPvHq5rmTxZTSREx5PS4wdMsI1rWnhGDcQAC4uktxA3PiVn5bYP5mwXtyKjopSvHltg/mbBe3Inltg/mbBe3IqOvfAQh8jGHNTnBvZALu0aFAkAm/FBcfLbB/M2C9uRPLbB/M2C9uRaGI6MxOxM+Ew8z3zxGYNEkbWsmdBmL2sc1xyupriLFGtxYVbZhnFuYNcW7ZspIs1QuqvUILn5bYP5mwXtyJ5bYP5mwXtyKmy4ORp7THg6aFjhuaG45kEepbjeFl2I6mIvl7TW2I3Nd2i0HsO1bRJGvcgs3ltg/mbBe3Inltg/mbBe3IuLgeBsl4h7kZI4sMzoxKGtvKy7ky5qoBpdvsPUnDODwTHFO62QQYeIyCTq25ndtrGNLc1Auc4AalB2vLbB/M2C9uRPLXB/M2C9uRU1+GcDWVwIoUWmxm80EVueXepODk+I74R8x2zNHnbYc+5BcfLXB/M2C9uRPLXB/M2C9uRUowuyh1HKTQdRokbi9rWCG148tsH8zYL25E8tsH8zYL2pFR0Q2yldZJAABJIA2AJ29SxREBEREC2MNiy2uY+/wBSQxgjb8TzPcV6CJvxTys3oL9aJZ4jiPJo9Z/sFoucSbJtbZjbXmnbTU6/ehjZ8U/X+6IaaLcdC3u09J/G9EETebTz1s8j6UGmu50LmgjxcU2IeGRxPElZXuL3M1YBlB+EGk3yB32WgIW/FIPp7/WnVM7u/md7rvRLtYHicWFfJO2Uz4l7ZQxzWOZFE6YFr5SZKc9wa59Ny1Zu9F1OI9JMPFE9mEeSevi6tjoz1XufDttgIdzL3Z3HcvHdRNQMI7vxPIdxUZGd2vpPL1oLi/pDhxiQWzyuhkfAXuc15McOHbbY+1ZdIX3bhsSSDqVlgOkeHZ7710jZne65X1G63YmUyNhc7WiAxzC1t1mLrI503qQToNNPjeHihYzuPhqda9aDqdFsZFh24iUy5J+okjwwyyEh8oDXvzNHZPVmRo8XDYaroYfjTDgmxS4uR0kuKhdPfXOdHh470YXCswc4vNfFbqdlW8jO4/WdL9aydA3aifQT+aC5YvpRhusZI2SR3/upJ5uwQXthjMeFhDjrloZb3qQuNHQeM3S9r4Xh0r+s9zSAUw9vE4txEw3oMbEQwciRmomlUjEz4prXWzrXrUPjaAeyRXj4ac0HZ6YcWjkLYsM+8M05mMDHMDSGhjc2c2X5RrVNskiySTWVKIgREQEREBERBZo+i0wFXF6c7x/4rPyam+h9p/6EREnkzN9D7b/0IejU30Xtv/QiIHk1N9D7b6+rIp8m5vofafz/AOCIgxHRmb6H23/oU+TU30Ptv/QiII8mZvovbf8AoU+TU30Xtv8A0IiCR0cm+h9t/wChQejc30Xtv/QpRBHk1N9D7b/0Iejc30Xtv/QpRBHk1N9D7b+f/BQ/o1MQR7zr/uf+hSiDW8kJvjRe0/8ASnkhN8aL2n/pREDyQm+NF7T/ANKeSE3xovaf+lEQPJCb40XtP/SnkhN8aL2n/pREDyQm+NF7T/0p5ITfGi9p/wClEQf/2Q=="/>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data:image/jpeg;base64,/9j/4AAQSkZJRgABAQAAAQABAAD/2wCEAAkGBxQSEhQUExQUFRQXFRYYFBUWFBYUFRUUFBgWGBYWFxcYHCghGholGxcUITIhJikrLi4uFx8zODMtNygtLisBCgoKDg0OGxAQGywlHyQtLCwsLywsLCwvLC8sLCwsLCwsLCwsLCwsLCwsLCwsLCwsLCwsLCwsLCwsLCssKyssN//AABEIAQYAwAMBIgACEQEDEQH/xAAcAAEAAgMBAQEAAAAAAAAAAAAAAQYCBAUDBwj/xABFEAABBAAEAgUFDgUEAQUAAAABAAIDEQQSITEFQQYTIlFhFjJxgZIUI0JSU1VjkZOhsdHS4QdyosHwM2KC8cIVJENE4v/EABoBAQADAQEBAAAAAAAAAAAAAAABAgMEBQb/xAAmEQEAAgIBBAEDBQAAAAAAAAAAAQIDESEEEjFBEyIyoQUUUXGx/9oADAMBAAIRAxEAPwD4iiIioiIgIiICIiAiIgIiICIiAiIgIiICIiAiIgIiICIiAiIgL0fhngZixwHeWkD66XmCvoXFMbiv/UsNhYZJHPgjw0DhnLmOcxrXYgvBNFuZ0l3yBtEvnqyYwk0ASeQAs/UrvxDhEcnWjDSuZDPjMQ4NyjqG4TC9Y7rb3IDSKGl6jcWscBwpmEmjnZ1uaLDe6HMkqxLK4x4RnZ2c4ujkLTsCRrRKCkEUiuL+icZc1pmkLxLLHM7KCJJIYnyzNgHnOIc0R5j5zng6bLzf0XicZWRumMjGQty+9lpxU+Soc4OuQGXNp/8AE86UgqKlWjH9G4YGzPkmdlBlZh6Dc0r4aYX5dfezLbRtoCb0Adp8V4KyPFswzHOIJiaZHZcp62iyRlfAMb43UdRZQ047YHFpcGuLR5zg0lovazsF5q6cb4nLBxJ8eGDmx4N72RQAkMMeGsyueB52cMe9xOpzehYDonG6SNhkkc84lkE72hmTrHMdJMI7INRU0OcdO0TWlEKcitWL6NwAMeyaR0YZNLK4tbfUMlEMRYPjPeSwX3B22imHo3B72Hyyh874vc8YDHP6qaSo+sF01xjp13QzN31oKooVuj6PYR/unJNO5sGgcI2ESSPmLImxgG3Et22stcbaFlPwmOAY3qppqEseFaGxtf1uctMrSdM1FrqAqyG69pBT1KumO6IQCQRx4h2Z2MZhg5wYWg5QZ9j2ixzmDSrzgeK4nSLhsMHVtjdJncwPkY/JcQf5rHZfh0MxBGgcByQcZERECIiAiIgIiIPbCYp0Tw9hpzTYNA0droiua38Z0kxUocHzPIfeeqb1l79YWgF9/wC61ykRLp4Tj+IiaxrJntaxr2saDTQ2QuLxXO7d9aS8fxLmua6eUhwY1wzkZmxCmN9ABOnja2eiM3VSvmLWOZDC97mPa17ZPNYxhDgQQZHx34WrFPwgxPndhWgx4wRDBAtYQ1uIuVxtw7PVNZLGSNib5IOTwvpGXOdJPLmna0NgdMwywBjg8TsdG0bvDvOym+0TqbWpi+OmKWT3E98MDpI5AwGh1kbR2hdmsxcWgnYgFb2E6Lx9ZAZJx1T45ZpSI3AtggcWuc3vD8rwwkC+zoCaWu7o1ma2RkrDG5mImJyvqOGB2VhcSATnf2Bp5yDQHSLE5Wt6+Smvzi3XT7zXZ1IvWjpetLRxeIdK4veczjVk9wAAAA0AAAAA0AAAXfxPRYM/+xGSI45njI8COGRgdnJI3LnRtazznF7dAtlvDBgTi3ucH9XCyJodGAOvxbQcpa6xmjj6xx7nsHpIcfEdJMS9rmumcQ5gY800OkYKpsj6zPGg84nZeWI47iHlrnSvLmtexhusrZGlsgFc3Amzubskqx9CMA52HxBa+Fj5pIMNhnTNBaJ3HrHEHI4tORuW9P8AV9C88dwxuMxL8gbh4oWxRYiZ0bYmmZoyySmJpysJLXkgEaMJPaNEOHH0hxLQA2eQBsXVNGbRsWhygbDVrTe9gHcLF3H8QerHXSe9CotdWCiBR3NAkAm6GgVlwGDDIImXBmZHPjpOti6y48pZBGG1s4NzUaFzMO9Bc5/RItjDnzMa8uiZkLHn32ZglYwObuRGQXUNCQBZKDhYXiEkYaGPc0NkZKADoJY7yP8ASLP1lbI49iPlpP8AVE3nbyjLTz3kZW+AyhdziHRzM+ZxkhbldKyIRxFjZThI7leG7MZTaLzduJ03I1sb0U6uB0xnjNYeKbKGPs9dJkY2yNLFOBO4vTSyGHAOPFmkkrwWZn4bMC+GPEOcCZJGDV9tDhdOonUEaLQ6QzwvlDoGBgLG9YGgtjMuud0TXatYdKB8dAKC5iICIiIEREBERAREQFCuEMnBcrc8fE81DNT8PWata02u1n1vA/k+KfaYf8kSruG4s6OCSAMjyyVncW2/sm2069ADrXf93tgukU8fUgODmwCdsTHtDmtGJBEorndldvreB/J8U+0w/wCSdbwP5Pin2mH/ACQcybpZiHZs3VHNCyEkwssRsLXADSt2tPdoKApYSdJ5zCYfe8hiZCR1TbyRnM3U/CsXfrFEknrdbwP5Pin2mH/JOt4H8nxP7TDfkg5EPSadr5n9gumyZ80YIHVuDmZBs2qAFbUK2BGHFOkM2Ia9snV0+Z07ssbWnrHBoJBA0FNG3ebuyu11vA/k+KfaYf8AJOt4F8nxT7TD/kg4MvGnnDx4eo2sjeZGua3K/rHAAvLgdScrRf8AtFUtzH9K5phIJGwHrHB7z1LbMoa5vW92chxBNeO+q6XW8D+T4p9ph/yTreB/J8U+0w/5IOfh+kDpZiJ3RsjmbDDM9sLCWQRllFoo9oBo11OgrYV0eOcWY33PMxzBPBI0RxNl90YcxxtGSUNOjHW1gLdLq6CjreB/J8U+0w/5J13A/k+KfaYf8kS4r+kUxifHbAH5mlzY2tkEbnZnRNcB2Yy6yQN7INjRMZ0hmkbK12T350bnnq25vem5I2tPwWhugA/uu113A/k+J/aYf8k63gfyfFPtMP8AkiFORXHruB/J8U+0w35J13Avk+KfaYb8kFNUrKWrOW6s1e9cr8ViiBERAREQFClQglxUIVKCFNqEQTanOVipRLLOhcsCiDMPKZysERD0EhWQkK8lIKD264rJshXiFkCiWw2QqRMVr5llaDXRERAiIgIiICIiAUQogKERAUqFICJKW/FwSd0ZkbDIYx8LKa9XePQr9/DXoa2UNnlaHX/ptdsKJGYjnrsD3ehfUMdwFrmgWeXdXoCwvmis6bVxTL82Y3hksNdZG9gOxc0gLUX1/pXwRzA4kDLfeD2e4hfLOI4cMecvm8lpS8WVvjmvlprIKFLVdmyCkLFZBEBWTVisgg8SiFEBERAREQEREAooKICWiIC6PAMH108bDsXDMaum8yfDl61zlff4dwwlsjzfWtIA1cBlNnlvZFKt51DSsbl9i6NQsa2mgaDStgOQXWxklC1xeFPJicWUHV3aWdrVWxrZOuEZkxhcaN5csRLjXdrr9S837pl6NOIh1+lEeaEk7UvhHF21I4crX1bpxh39e2IukLGwh+WOsziwEGr56BfK+Lx089lw8HHXXvpdPTV1DDqpifDmKQhCloXW4hSEKIhKlqgL1YEGsiIgIiICIiAiKEEuUKXDVQgIppSAghXnoPLG2KSj76XC9hTeWvduqQGrON5Hmkj0EhVtXcaXrbU7foDoNjrEozZgHAE+OUfmrPiJIxReRprqa21sr49/CXH6yxE6mnt13rQ/2X0ovkD7awPFdolwb6ha87LXV5h6mK0TTaifxH47GcRDLDI13Z3aQef5KrdJZY3xh7QMz6JPgF3/AOIEbS7MYI82tlsrXG9NKadtFSscajA20Onda68URqNObLMxvbilSildDiAFIREQL0YVi0LKkS1yiFEQIiICIiAoUqCiWcm6xWUh1UAoAU2oUtKDMlAvbB4N8rsrGlx7gL+tXbgnQwNaXzU5wIpmpbfcSN9aCyyZq0jl0YumyZeaxx/LS/h3g5TimSNa7I3Nmdy1BFXzPgF9eGMcxpNB3hsTXda53RCoZ4mObQIfvVV2QKr0n6yrb0i6NMmYSw5HeG31Ljvb5J26u34dRPt8i6S8bbIT70Gvs/Bq/wA1ROJOJ33v/Ar3x/o3LG+rzE9w1P4qvT8Afm7Q0FXXL/CQPSumlqVjhlkra6qOjO6xC+i4PgEY2BPLtAa6Amhvuea0J+jEZeW6gHVpHLvCmM9ZnSf2GXt7oUoLKl3OI9GHxguDg4eOhXDylaxaJ8ObJivjnVo0kBZtWLVkFZm1SiFEQIiIgREQFBUoiUybrFZzblYBBK7fRjgvuiTtaRt1dW57gP8AOS53DsIZZGsG5P1DmV9PwGEZCxrGCtvXpuVhmy9sajy9P9N6P5791vtj8tzh+DjibkiaGjnX9zzXUw7Tr3AEkF2Uch53eBZ10WvE2vSVsQxl16XoddKBGou9tqteVed8y+m6mlIwzWOIeWHe3OwMOjXOs5s1h5INHc0RfoHoKvmE4ncRc6qaKzE5bqwSb0G3eqZDhTnYHAZy6gSNcrrIIN0dc2vgtrpQ89U5oNNztGX1W4+J/dWxzzw8HJWbRES4fEuPdaZHl1Mc4Njuhs1ocWiu8X4ZipjYwxsAJIyEOqsp3LqNXZLhuFwnsblYHmhbyGga34nnoAtzhkhYNSQyxQNgDQDQEm+0d/FaWrxuGuOsd8Vnw6cEOUVpty7u7+y18bFp4jULfctHEv1pUrvb27UrWmoaZYHmzsBdeKrPHuj4PbiBzE26zoVYY25XkHY07+1fWtqSHMNdl1VvNZefm6euesxMcvlEkZaSDoRusmq58X6PB9uaKd4mh/2qlNhyw5SNRyXZW8W8Pnc/T3xTqznFEcoV3MlERECIiAiIiWUu5WAWcu5WLBZoIRCydE4Mty89h6OauuCnzH0fiqhhOwxre4VfjzXY4TiCAL33XJmpvl7/AEGWMeqrjARbb2vX0AE8vQtjE4y4XCJzWEmhmGYO0HMV40fD6+EzHgh2XK5wB7JOpogmhY5A/wCajS4fPJOctFpc49o+cIuenxjVeq+WvD8Uzy6epzxkyameFg6K4ORuT4TgQG7C8xz5jfIAtP8AKAea6nTeQMjBFkAENoavd5pcR4nn3LDo5I9znuqgAG3yDnUSK1IIYBfpatTp1jqa1rT5rhp9Q39Fn1qaxMy49/XuPSsljTH2jdPzcxvV19VIJbzaPo6iyRTqrQ0aH1rHDS5yRdBzfvGwHdz19a8y4gjKW76E7aa8+ZB9Gy216TM+LLK19AX3BaGJdqSoZig4Cr9eixkO6yrXnl7V8kWrHa8cUdM4+Dqf7rdjNtB76XPjNhzTsRp6904ViCWlp3aaPjWxWk1nTLHeO/8Av/XQyrTx3C43ggsbdaEAZh42t2wpbrVKK2mJXy462rMS+MytokeJ/FQs8T57v5j+JWC9R8XbyIiIqIiICIiJZzbra4XH2r7vxWq/Vy3o3ABJXp5b+Il0ocyF643HFgIG5/BclstuHdajHS2fRf3qmm05ZiJmHe4PxZjXZjZppLjW5A7P3ro4bFF4L3ZTyDSaaXOoNFnus7VtyVTa8tYG1/ud/wCN+rX1r0ZiSWFjqyk5h4O119YLh61S2KJ5aUzzEal914U3rOrw8TszdS5zR2Q0AOsm6IvKBRO4VO/iJM1s7IA7SMAuOtB5zbC9qIXPi6dSCOVsbRGHAAuY63UL7Oo56a+CrGKxnWuL3OJcdw48vWNVjTDMTuVvl9u1gqDxRBskEjTskFvpJ1+tezo2jVzrJux49w71xcBO5lODb2rkPToNVuYiYh5Lr5ECu8N9W9/WrTTlvGSOzx7dvhzqJAFDf0b/AOUukYi7YLR6M8MkkJflIaaA1AceZdrs2jv/ANq24LCwQuc9zQ+gPOO7js1os6/2WNo1LsxdXWuPUq4cGQQdP+1rDB9W8vrc0e1Q8OSsnHsThzRi0JqxsRYsWOfgR3LhyDkdu/8Auo+prXJTLG68TCHPa85QSCeY7+7b1+paeUxHQ0eelB18/wAO9eUrMjt6sije+9fiVttlBDQ+iO8nUV4qYjTC9u77uLPls57Tv5j+KwWU/nO/mP4rFeg+fnyIiIgREQERES2A3UrIOFLGbQ6eH4LyLiifD3gGpPcFjh2Zna7b+rmkbuySUY6gfHT1Is9RCXm+87eCwxMJYaO/+d66WAi2WvxJp6ze9Br6lC80+nbGOIBrSbo3tp3Bb3DWxl4Bo6j4O57vQudXLl4c/wDLXQ4W23t055jeug21+pVlbH90LkzDtoVX3LWxMTusj6sAuJAA3Fjv8OaNxHiutwSZrXA/DcTR+Ixurj6SBXrXNMTHL1816WrqF1weFcxo0pzm5nnMSMwGot2w3r/L4XGsU0ZGtBoOBOg3vagddgfHRb0PHdAfjudl/kbdn0aFUTHdJw7Fig0MzAX8XVvaFcxVrOlJmXHe0VhsdKmuiLHCyXE5hp2aDDV86zHXuI3WB4i003K5goU4uzNLtbF0K9HgVHSLF58jW0bynzSym68jZOli1qSOcwNjDgXOIflcwNDWt6xoLiK3oLft3DPFkml9w6roQ4Uea8pcKQeyQRzDt/Ua/wA1WqGtPIg5bthHfVVeq0sRxo5gGBxN0LBH1qsUmZ4d2TPjmu7fhRp/Od/MfxWKylOpveysV1vCnyIiIgREQERKQeuIdZ+peQWb3A8vvWOn+FEsydAFLDsO5YZh3fepY4DWvv8A2RMOzhCNAfBc+d1udrzPJZx8Ry/A/q/Za78RZuuff+yjS82iY02mg8r211PcFu8MfTz/AC/3C5TcXXL7/wBl6R4+jeX+r9k0VtqVkfMeSwgx7mPJv4JaO4XS4Z4r/tPt/svL/wBQ1vL/AFfsq9rScqyYjjLmmPtGurLfRpX4qtyGyT46rB+Msaj+r9li3EgfB/q/ZTFYhna/c62Gx0p+M8gZc3MDXS+ZrvtegleNSD4k6k+vdcyLiRaKAr/l+yzHF3URR1Fed+ynRFnYj6+wQxxBHh32NyspZnlwJaQQQNttNvvC1m9KiPgf1f8A5WsekBsnKdTfnejw8FXUrzauuJcaQ6n0lQjt0V2EiIiIF0eHwsI1FnXx09C5y63D6yDQXrrzolRMT6N6g4g1ojNAbhcldfEQ3puPvHq5rmTxZTSREx5PS4wdMsI1rWnhGDcQAC4uktxA3PiVn5bYP5mwXtyKjopSvHltg/mbBe3Inltg/mbBe3IqOvfAQh8jGHNTnBvZALu0aFAkAm/FBcfLbB/M2C9uRPLbB/M2C9uRaGI6MxOxM+Ew8z3zxGYNEkbWsmdBmL2sc1xyupriLFGtxYVbZhnFuYNcW7ZspIs1QuqvUILn5bYP5mwXtyJ5bYP5mwXtyKmy4ORp7THg6aFjhuaG45kEepbjeFl2I6mIvl7TW2I3Nd2i0HsO1bRJGvcgs3ltg/mbBe3Inltg/mbBe3IuLgeBsl4h7kZI4sMzoxKGtvKy7ky5qoBpdvsPUnDODwTHFO62QQYeIyCTq25ndtrGNLc1Auc4AalB2vLbB/M2C9uRPLXB/M2C9uRU1+GcDWVwIoUWmxm80EVueXepODk+I74R8x2zNHnbYc+5BcfLXB/M2C9uRPLXB/M2C9uRUowuyh1HKTQdRokbi9rWCG148tsH8zYL25E8tsH8zYL2pFR0Q2yldZJAABJIA2AJ29SxREBEREC2MNiy2uY+/wBSQxgjb8TzPcV6CJvxTys3oL9aJZ4jiPJo9Z/sFoucSbJtbZjbXmnbTU6/ehjZ8U/X+6IaaLcdC3u09J/G9EETebTz1s8j6UGmu50LmgjxcU2IeGRxPElZXuL3M1YBlB+EGk3yB32WgIW/FIPp7/WnVM7u/md7rvRLtYHicWFfJO2Uz4l7ZQxzWOZFE6YFr5SZKc9wa59Ny1Zu9F1OI9JMPFE9mEeSevi6tjoz1XufDttgIdzL3Z3HcvHdRNQMI7vxPIdxUZGd2vpPL1oLi/pDhxiQWzyuhkfAXuc15McOHbbY+1ZdIX3bhsSSDqVlgOkeHZ7710jZne65X1G63YmUyNhc7WiAxzC1t1mLrI503qQToNNPjeHihYzuPhqda9aDqdFsZFh24iUy5J+okjwwyyEh8oDXvzNHZPVmRo8XDYaroYfjTDgmxS4uR0kuKhdPfXOdHh470YXCswc4vNfFbqdlW8jO4/WdL9aydA3aifQT+aC5YvpRhusZI2SR3/upJ5uwQXthjMeFhDjrloZb3qQuNHQeM3S9r4Xh0r+s9zSAUw9vE4txEw3oMbEQwciRmomlUjEz4prXWzrXrUPjaAeyRXj4ac0HZ6YcWjkLYsM+8M05mMDHMDSGhjc2c2X5RrVNskiySTWVKIgREQEREBERBZo+i0wFXF6c7x/4rPyam+h9p/6EREnkzN9D7b/0IejU30Xtv/QiIHk1N9D7b6+rIp8m5vofafz/AOCIgxHRmb6H23/oU+TU30Ptv/QiII8mZvovbf8AoU+TU30Xtv8A0IiCR0cm+h9t/wChQejc30Xtv/QpRBHk1N9D7b/0Iejc30Xtv/QpRBHk1N9D7b+f/BQ/o1MQR7zr/uf+hSiDW8kJvjRe0/8ASnkhN8aL2n/pREDyQm+NF7T/ANKeSE3xovaf+lEQPJCb40XtP/SnkhN8aL2n/pREDyQm+NF7T/0p5ITfGi9p/wClEQf/2Q=="/>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data:image/jpeg;base64,/9j/4AAQSkZJRgABAQAAAQABAAD/2wCEAAkGBxQSEhQUExQUFRQXFRYYFBUWFBYUFRUUFBgWGBYWFxcYHCghGholGxcUITIhJikrLi4uFx8zODMtNygtLisBCgoKDg0OGxAQGywlHyQtLCwsLywsLCwvLC8sLCwsLCwsLCwsLCwsLCwsLCwsLCwsLCwsLCwsLCwsLCssKyssN//AABEIAQYAwAMBIgACEQEDEQH/xAAcAAEAAgMBAQEAAAAAAAAAAAAAAQYCBAUDBwj/xABFEAABBAAEAgUFDgUEAQUAAAABAAIDEQQSITEFQQYTIlFhFjJxgZIUI0JSU1VjkZOhsdHS4QdyosHwM2KC8cIVJENE4v/EABoBAQADAQEBAAAAAAAAAAAAAAABAgMEBQb/xAAmEQEAAgIBBAEDBQAAAAAAAAAAAQIDESEEEjFBEyIyoQUUUXGx/9oADAMBAAIRAxEAPwD4iiIioiIgIiICIiAiIgIiICIiAiIgIiICIiAiIgIiICIiAiIgL0fhngZixwHeWkD66XmCvoXFMbiv/UsNhYZJHPgjw0DhnLmOcxrXYgvBNFuZ0l3yBtEvnqyYwk0ASeQAs/UrvxDhEcnWjDSuZDPjMQ4NyjqG4TC9Y7rb3IDSKGl6jcWscBwpmEmjnZ1uaLDe6HMkqxLK4x4RnZ2c4ujkLTsCRrRKCkEUiuL+icZc1pmkLxLLHM7KCJJIYnyzNgHnOIc0R5j5zng6bLzf0XicZWRumMjGQty+9lpxU+Soc4OuQGXNp/8AE86UgqKlWjH9G4YGzPkmdlBlZh6Dc0r4aYX5dfezLbRtoCb0Adp8V4KyPFswzHOIJiaZHZcp62iyRlfAMb43UdRZQ047YHFpcGuLR5zg0lovazsF5q6cb4nLBxJ8eGDmx4N72RQAkMMeGsyueB52cMe9xOpzehYDonG6SNhkkc84lkE72hmTrHMdJMI7INRU0OcdO0TWlEKcitWL6NwAMeyaR0YZNLK4tbfUMlEMRYPjPeSwX3B22imHo3B72Hyyh874vc8YDHP6qaSo+sF01xjp13QzN31oKooVuj6PYR/unJNO5sGgcI2ESSPmLImxgG3Et22stcbaFlPwmOAY3qppqEseFaGxtf1uctMrSdM1FrqAqyG69pBT1KumO6IQCQRx4h2Z2MZhg5wYWg5QZ9j2ixzmDSrzgeK4nSLhsMHVtjdJncwPkY/JcQf5rHZfh0MxBGgcByQcZERECIiAiIgIiIPbCYp0Tw9hpzTYNA0droiua38Z0kxUocHzPIfeeqb1l79YWgF9/wC61ykRLp4Tj+IiaxrJntaxr2saDTQ2QuLxXO7d9aS8fxLmua6eUhwY1wzkZmxCmN9ABOnja2eiM3VSvmLWOZDC97mPa17ZPNYxhDgQQZHx34WrFPwgxPndhWgx4wRDBAtYQ1uIuVxtw7PVNZLGSNib5IOTwvpGXOdJPLmna0NgdMwywBjg8TsdG0bvDvOym+0TqbWpi+OmKWT3E98MDpI5AwGh1kbR2hdmsxcWgnYgFb2E6Lx9ZAZJx1T45ZpSI3AtggcWuc3vD8rwwkC+zoCaWu7o1ma2RkrDG5mImJyvqOGB2VhcSATnf2Bp5yDQHSLE5Wt6+Smvzi3XT7zXZ1IvWjpetLRxeIdK4veczjVk9wAAAA0AAAAA0AAAXfxPRYM/+xGSI45njI8COGRgdnJI3LnRtazznF7dAtlvDBgTi3ucH9XCyJodGAOvxbQcpa6xmjj6xx7nsHpIcfEdJMS9rmumcQ5gY800OkYKpsj6zPGg84nZeWI47iHlrnSvLmtexhusrZGlsgFc3Amzubskqx9CMA52HxBa+Fj5pIMNhnTNBaJ3HrHEHI4tORuW9P8AV9C88dwxuMxL8gbh4oWxRYiZ0bYmmZoyySmJpysJLXkgEaMJPaNEOHH0hxLQA2eQBsXVNGbRsWhygbDVrTe9gHcLF3H8QerHXSe9CotdWCiBR3NAkAm6GgVlwGDDIImXBmZHPjpOti6y48pZBGG1s4NzUaFzMO9Bc5/RItjDnzMa8uiZkLHn32ZglYwObuRGQXUNCQBZKDhYXiEkYaGPc0NkZKADoJY7yP8ASLP1lbI49iPlpP8AVE3nbyjLTz3kZW+AyhdziHRzM+ZxkhbldKyIRxFjZThI7leG7MZTaLzduJ03I1sb0U6uB0xnjNYeKbKGPs9dJkY2yNLFOBO4vTSyGHAOPFmkkrwWZn4bMC+GPEOcCZJGDV9tDhdOonUEaLQ6QzwvlDoGBgLG9YGgtjMuud0TXatYdKB8dAKC5iICIiIEREBERAREQFCuEMnBcrc8fE81DNT8PWata02u1n1vA/k+KfaYf8kSruG4s6OCSAMjyyVncW2/sm2069ADrXf93tgukU8fUgODmwCdsTHtDmtGJBEorndldvreB/J8U+0w/wCSdbwP5Pin2mH/ACQcybpZiHZs3VHNCyEkwssRsLXADSt2tPdoKApYSdJ5zCYfe8hiZCR1TbyRnM3U/CsXfrFEknrdbwP5Pin2mH/JOt4H8nxP7TDfkg5EPSadr5n9gumyZ80YIHVuDmZBs2qAFbUK2BGHFOkM2Ia9snV0+Z07ssbWnrHBoJBA0FNG3ebuyu11vA/k+KfaYf8AJOt4F8nxT7TD/kg4MvGnnDx4eo2sjeZGua3K/rHAAvLgdScrRf8AtFUtzH9K5phIJGwHrHB7z1LbMoa5vW92chxBNeO+q6XW8D+T4p9ph/yTreB/J8U+0w/5IOfh+kDpZiJ3RsjmbDDM9sLCWQRllFoo9oBo11OgrYV0eOcWY33PMxzBPBI0RxNl90YcxxtGSUNOjHW1gLdLq6CjreB/J8U+0w/5J13A/k+KfaYf8kS4r+kUxifHbAH5mlzY2tkEbnZnRNcB2Yy6yQN7INjRMZ0hmkbK12T350bnnq25vem5I2tPwWhugA/uu113A/k+J/aYf8k63gfyfFPtMP8AkiFORXHruB/J8U+0w35J13Avk+KfaYb8kFNUrKWrOW6s1e9cr8ViiBERAREQFClQglxUIVKCFNqEQTanOVipRLLOhcsCiDMPKZysERD0EhWQkK8lIKD264rJshXiFkCiWw2QqRMVr5llaDXRERAiIgIiICIiAUQogKERAUqFICJKW/FwSd0ZkbDIYx8LKa9XePQr9/DXoa2UNnlaHX/ptdsKJGYjnrsD3ehfUMdwFrmgWeXdXoCwvmis6bVxTL82Y3hksNdZG9gOxc0gLUX1/pXwRzA4kDLfeD2e4hfLOI4cMecvm8lpS8WVvjmvlprIKFLVdmyCkLFZBEBWTVisgg8SiFEBERAREQEREAooKICWiIC6PAMH108bDsXDMaum8yfDl61zlff4dwwlsjzfWtIA1cBlNnlvZFKt51DSsbl9i6NQsa2mgaDStgOQXWxklC1xeFPJicWUHV3aWdrVWxrZOuEZkxhcaN5csRLjXdrr9S837pl6NOIh1+lEeaEk7UvhHF21I4crX1bpxh39e2IukLGwh+WOsziwEGr56BfK+Lx089lw8HHXXvpdPTV1DDqpifDmKQhCloXW4hSEKIhKlqgL1YEGsiIgIiICIiAiKEEuUKXDVQgIppSAghXnoPLG2KSj76XC9hTeWvduqQGrON5Hmkj0EhVtXcaXrbU7foDoNjrEozZgHAE+OUfmrPiJIxReRprqa21sr49/CXH6yxE6mnt13rQ/2X0ovkD7awPFdolwb6ha87LXV5h6mK0TTaifxH47GcRDLDI13Z3aQef5KrdJZY3xh7QMz6JPgF3/AOIEbS7MYI82tlsrXG9NKadtFSscajA20Onda68URqNObLMxvbilSildDiAFIREQL0YVi0LKkS1yiFEQIiICIiAoUqCiWcm6xWUh1UAoAU2oUtKDMlAvbB4N8rsrGlx7gL+tXbgnQwNaXzU5wIpmpbfcSN9aCyyZq0jl0YumyZeaxx/LS/h3g5TimSNa7I3Nmdy1BFXzPgF9eGMcxpNB3hsTXda53RCoZ4mObQIfvVV2QKr0n6yrb0i6NMmYSw5HeG31Ljvb5J26u34dRPt8i6S8bbIT70Gvs/Bq/wA1ROJOJ33v/Ar3x/o3LG+rzE9w1P4qvT8Afm7Q0FXXL/CQPSumlqVjhlkra6qOjO6xC+i4PgEY2BPLtAa6Amhvuea0J+jEZeW6gHVpHLvCmM9ZnSf2GXt7oUoLKl3OI9GHxguDg4eOhXDylaxaJ8ObJivjnVo0kBZtWLVkFZm1SiFEQIiIgREQFBUoiUybrFZzblYBBK7fRjgvuiTtaRt1dW57gP8AOS53DsIZZGsG5P1DmV9PwGEZCxrGCtvXpuVhmy9sajy9P9N6P5791vtj8tzh+DjibkiaGjnX9zzXUw7Tr3AEkF2Uch53eBZ10WvE2vSVsQxl16XoddKBGou9tqteVed8y+m6mlIwzWOIeWHe3OwMOjXOs5s1h5INHc0RfoHoKvmE4ncRc6qaKzE5bqwSb0G3eqZDhTnYHAZy6gSNcrrIIN0dc2vgtrpQ89U5oNNztGX1W4+J/dWxzzw8HJWbRES4fEuPdaZHl1Mc4Njuhs1ocWiu8X4ZipjYwxsAJIyEOqsp3LqNXZLhuFwnsblYHmhbyGga34nnoAtzhkhYNSQyxQNgDQDQEm+0d/FaWrxuGuOsd8Vnw6cEOUVpty7u7+y18bFp4jULfctHEv1pUrvb27UrWmoaZYHmzsBdeKrPHuj4PbiBzE26zoVYY25XkHY07+1fWtqSHMNdl1VvNZefm6euesxMcvlEkZaSDoRusmq58X6PB9uaKd4mh/2qlNhyw5SNRyXZW8W8Pnc/T3xTqznFEcoV3MlERECIiAiIiWUu5WAWcu5WLBZoIRCydE4Mty89h6OauuCnzH0fiqhhOwxre4VfjzXY4TiCAL33XJmpvl7/AEGWMeqrjARbb2vX0AE8vQtjE4y4XCJzWEmhmGYO0HMV40fD6+EzHgh2XK5wB7JOpogmhY5A/wCajS4fPJOctFpc49o+cIuenxjVeq+WvD8Uzy6epzxkyameFg6K4ORuT4TgQG7C8xz5jfIAtP8AKAea6nTeQMjBFkAENoavd5pcR4nn3LDo5I9znuqgAG3yDnUSK1IIYBfpatTp1jqa1rT5rhp9Q39Fn1qaxMy49/XuPSsljTH2jdPzcxvV19VIJbzaPo6iyRTqrQ0aH1rHDS5yRdBzfvGwHdz19a8y4gjKW76E7aa8+ZB9Gy216TM+LLK19AX3BaGJdqSoZig4Cr9eixkO6yrXnl7V8kWrHa8cUdM4+Dqf7rdjNtB76XPjNhzTsRp6904ViCWlp3aaPjWxWk1nTLHeO/8Av/XQyrTx3C43ggsbdaEAZh42t2wpbrVKK2mJXy462rMS+MytokeJ/FQs8T57v5j+JWC9R8XbyIiIqIiICIiJZzbra4XH2r7vxWq/Vy3o3ABJXp5b+Il0ocyF643HFgIG5/BclstuHdajHS2fRf3qmm05ZiJmHe4PxZjXZjZppLjW5A7P3ro4bFF4L3ZTyDSaaXOoNFnus7VtyVTa8tYG1/ud/wCN+rX1r0ZiSWFjqyk5h4O119YLh61S2KJ5aUzzEal914U3rOrw8TszdS5zR2Q0AOsm6IvKBRO4VO/iJM1s7IA7SMAuOtB5zbC9qIXPi6dSCOVsbRGHAAuY63UL7Oo56a+CrGKxnWuL3OJcdw48vWNVjTDMTuVvl9u1gqDxRBskEjTskFvpJ1+tezo2jVzrJux49w71xcBO5lODb2rkPToNVuYiYh5Lr5ECu8N9W9/WrTTlvGSOzx7dvhzqJAFDf0b/AOUukYi7YLR6M8MkkJflIaaA1AceZdrs2jv/ANq24LCwQuc9zQ+gPOO7js1os6/2WNo1LsxdXWuPUq4cGQQdP+1rDB9W8vrc0e1Q8OSsnHsThzRi0JqxsRYsWOfgR3LhyDkdu/8Auo+prXJTLG68TCHPa85QSCeY7+7b1+paeUxHQ0eelB18/wAO9eUrMjt6sije+9fiVttlBDQ+iO8nUV4qYjTC9u77uLPls57Tv5j+KwWU/nO/mP4rFeg+fnyIiIgREQERES2A3UrIOFLGbQ6eH4LyLiifD3gGpPcFjh2Zna7b+rmkbuySUY6gfHT1Is9RCXm+87eCwxMJYaO/+d66WAi2WvxJp6ze9Br6lC80+nbGOIBrSbo3tp3Bb3DWxl4Bo6j4O57vQudXLl4c/wDLXQ4W23t055jeug21+pVlbH90LkzDtoVX3LWxMTusj6sAuJAA3Fjv8OaNxHiutwSZrXA/DcTR+Ixurj6SBXrXNMTHL1816WrqF1weFcxo0pzm5nnMSMwGot2w3r/L4XGsU0ZGtBoOBOg3vagddgfHRb0PHdAfjudl/kbdn0aFUTHdJw7Fig0MzAX8XVvaFcxVrOlJmXHe0VhsdKmuiLHCyXE5hp2aDDV86zHXuI3WB4i003K5goU4uzNLtbF0K9HgVHSLF58jW0bynzSym68jZOli1qSOcwNjDgXOIflcwNDWt6xoLiK3oLft3DPFkml9w6roQ4Uea8pcKQeyQRzDt/Ua/wA1WqGtPIg5bthHfVVeq0sRxo5gGBxN0LBH1qsUmZ4d2TPjmu7fhRp/Od/MfxWKylOpveysV1vCnyIiIgREQERKQeuIdZ+peQWb3A8vvWOn+FEsydAFLDsO5YZh3fepY4DWvv8A2RMOzhCNAfBc+d1udrzPJZx8Ry/A/q/Za78RZuuff+yjS82iY02mg8r211PcFu8MfTz/AC/3C5TcXXL7/wBl6R4+jeX+r9k0VtqVkfMeSwgx7mPJv4JaO4XS4Z4r/tPt/svL/wBQ1vL/AFfsq9rScqyYjjLmmPtGurLfRpX4qtyGyT46rB+Msaj+r9li3EgfB/q/ZTFYhna/c62Gx0p+M8gZc3MDXS+ZrvtegleNSD4k6k+vdcyLiRaKAr/l+yzHF3URR1Fed+ynRFnYj6+wQxxBHh32NyspZnlwJaQQQNttNvvC1m9KiPgf1f8A5WsekBsnKdTfnejw8FXUrzauuJcaQ6n0lQjt0V2EiIiIF0eHwsI1FnXx09C5y63D6yDQXrrzolRMT6N6g4g1ojNAbhcldfEQ3puPvHq5rmTxZTSREx5PS4wdMsI1rWnhGDcQAC4uktxA3PiVn5bYP5mwXtyKjopSvHltg/mbBe3Inltg/mbBe3IqOvfAQh8jGHNTnBvZALu0aFAkAm/FBcfLbB/M2C9uRPLbB/M2C9uRaGI6MxOxM+Ew8z3zxGYNEkbWsmdBmL2sc1xyupriLFGtxYVbZhnFuYNcW7ZspIs1QuqvUILn5bYP5mwXtyJ5bYP5mwXtyKmy4ORp7THg6aFjhuaG45kEepbjeFl2I6mIvl7TW2I3Nd2i0HsO1bRJGvcgs3ltg/mbBe3Inltg/mbBe3IuLgeBsl4h7kZI4sMzoxKGtvKy7ky5qoBpdvsPUnDODwTHFO62QQYeIyCTq25ndtrGNLc1Auc4AalB2vLbB/M2C9uRPLXB/M2C9uRU1+GcDWVwIoUWmxm80EVueXepODk+I74R8x2zNHnbYc+5BcfLXB/M2C9uRPLXB/M2C9uRUowuyh1HKTQdRokbi9rWCG148tsH8zYL25E8tsH8zYL2pFR0Q2yldZJAABJIA2AJ29SxREBEREC2MNiy2uY+/wBSQxgjb8TzPcV6CJvxTys3oL9aJZ4jiPJo9Z/sFoucSbJtbZjbXmnbTU6/ehjZ8U/X+6IaaLcdC3u09J/G9EETebTz1s8j6UGmu50LmgjxcU2IeGRxPElZXuL3M1YBlB+EGk3yB32WgIW/FIPp7/WnVM7u/md7rvRLtYHicWFfJO2Uz4l7ZQxzWOZFE6YFr5SZKc9wa59Ny1Zu9F1OI9JMPFE9mEeSevi6tjoz1XufDttgIdzL3Z3HcvHdRNQMI7vxPIdxUZGd2vpPL1oLi/pDhxiQWzyuhkfAXuc15McOHbbY+1ZdIX3bhsSSDqVlgOkeHZ7710jZne65X1G63YmUyNhc7WiAxzC1t1mLrI503qQToNNPjeHihYzuPhqda9aDqdFsZFh24iUy5J+okjwwyyEh8oDXvzNHZPVmRo8XDYaroYfjTDgmxS4uR0kuKhdPfXOdHh470YXCswc4vNfFbqdlW8jO4/WdL9aydA3aifQT+aC5YvpRhusZI2SR3/upJ5uwQXthjMeFhDjrloZb3qQuNHQeM3S9r4Xh0r+s9zSAUw9vE4txEw3oMbEQwciRmomlUjEz4prXWzrXrUPjaAeyRXj4ac0HZ6YcWjkLYsM+8M05mMDHMDSGhjc2c2X5RrVNskiySTWVKIgREQEREBERBZo+i0wFXF6c7x/4rPyam+h9p/6EREnkzN9D7b/0IejU30Xtv/QiIHk1N9D7b6+rIp8m5vofafz/AOCIgxHRmb6H23/oU+TU30Ptv/QiII8mZvovbf8AoU+TU30Xtv8A0IiCR0cm+h9t/wChQejc30Xtv/QpRBHk1N9D7b/0Iejc30Xtv/QpRBHk1N9D7b+f/BQ/o1MQR7zr/uf+hSiDW8kJvjRe0/8ASnkhN8aL2n/pREDyQm+NF7T/ANKeSE3xovaf+lEQPJCb40XtP/SnkhN8aL2n/pREDyQm+NF7T/0p5ITfGi9p/wClEQf/2Q==">
            <a:hlinkClick r:id="rId2"/>
          </p:cNvPr>
          <p:cNvSpPr>
            <a:spLocks noChangeAspect="1" noChangeArrowheads="1"/>
          </p:cNvSpPr>
          <p:nvPr/>
        </p:nvSpPr>
        <p:spPr bwMode="auto">
          <a:xfrm>
            <a:off x="100013" y="-2103438"/>
            <a:ext cx="3209925" cy="43815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2" name="Picture 8" descr="http://www.booksshouldbefree.com/image/detail/Dialogues-Concerning-Natural-.jpg"/>
          <p:cNvPicPr>
            <a:picLocks noChangeAspect="1" noChangeArrowheads="1"/>
          </p:cNvPicPr>
          <p:nvPr/>
        </p:nvPicPr>
        <p:blipFill>
          <a:blip r:embed="rId3" cstate="print"/>
          <a:srcRect/>
          <a:stretch>
            <a:fillRect/>
          </a:stretch>
        </p:blipFill>
        <p:spPr bwMode="auto">
          <a:xfrm>
            <a:off x="3779912" y="4149080"/>
            <a:ext cx="1773563" cy="2420888"/>
          </a:xfrm>
          <a:prstGeom prst="rect">
            <a:avLst/>
          </a:prstGeom>
          <a:noFill/>
        </p:spPr>
      </p:pic>
    </p:spTree>
    <p:extLst>
      <p:ext uri="{BB962C8B-B14F-4D97-AF65-F5344CB8AC3E}">
        <p14:creationId xmlns:p14="http://schemas.microsoft.com/office/powerpoint/2010/main" val="13784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GB" dirty="0" smtClean="0">
                <a:latin typeface="Calibri" pitchFamily="34" charset="0"/>
                <a:cs typeface="Calibri" pitchFamily="34" charset="0"/>
              </a:rPr>
              <a:t>Hume’s Teleological Argument</a:t>
            </a:r>
          </a:p>
        </p:txBody>
      </p:sp>
      <p:sp>
        <p:nvSpPr>
          <p:cNvPr id="7171" name="Rectangle 3"/>
          <p:cNvSpPr>
            <a:spLocks noGrp="1" noChangeArrowheads="1"/>
          </p:cNvSpPr>
          <p:nvPr>
            <p:ph sz="half"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eaLnBrk="1" hangingPunct="1">
              <a:lnSpc>
                <a:spcPct val="90000"/>
              </a:lnSpc>
              <a:buNone/>
            </a:pPr>
            <a:r>
              <a:rPr lang="en-GB" sz="2400" dirty="0" smtClean="0">
                <a:latin typeface="Calibri" pitchFamily="34" charset="0"/>
                <a:cs typeface="Calibri" pitchFamily="34" charset="0"/>
              </a:rPr>
              <a:t>Cleanthes compares the world to a MACHINE, divided up into many smaller machines.</a:t>
            </a:r>
          </a:p>
          <a:p>
            <a:pPr eaLnBrk="1" hangingPunct="1">
              <a:lnSpc>
                <a:spcPct val="90000"/>
              </a:lnSpc>
            </a:pPr>
            <a:endParaRPr lang="en-GB" sz="2400" dirty="0" smtClean="0">
              <a:latin typeface="Comic Sans MS" pitchFamily="66" charset="0"/>
            </a:endParaRPr>
          </a:p>
          <a:p>
            <a:pPr algn="ctr" eaLnBrk="1" hangingPunct="1">
              <a:lnSpc>
                <a:spcPct val="90000"/>
              </a:lnSpc>
              <a:buNone/>
            </a:pPr>
            <a:r>
              <a:rPr lang="en-GB" sz="2400" dirty="0" smtClean="0">
                <a:latin typeface="Calibri" pitchFamily="34" charset="0"/>
                <a:cs typeface="Calibri" pitchFamily="34" charset="0"/>
              </a:rPr>
              <a:t>He does this because all the parts are ORDERED and fit together, and the whole thing has a PURPOSE. </a:t>
            </a:r>
          </a:p>
        </p:txBody>
      </p:sp>
      <p:sp>
        <p:nvSpPr>
          <p:cNvPr id="5" name="Content Placeholder 4"/>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None/>
            </a:pPr>
            <a:r>
              <a:rPr lang="en-GB" dirty="0" smtClean="0">
                <a:latin typeface="Calibri" pitchFamily="34" charset="0"/>
                <a:cs typeface="Calibri" pitchFamily="34" charset="0"/>
              </a:rPr>
              <a:t>Cleanthes claims that the ‘author of nature’ must be like the mind of man, only much greater, because the design of the world is so much greater than man-made machines!</a:t>
            </a:r>
          </a:p>
          <a:p>
            <a:pPr>
              <a:buNone/>
            </a:pPr>
            <a:endParaRPr lang="en-GB" dirty="0" smtClean="0">
              <a:latin typeface="Calibri" pitchFamily="34" charset="0"/>
              <a:cs typeface="Calibri" pitchFamily="34" charset="0"/>
            </a:endParaRPr>
          </a:p>
          <a:p>
            <a:pPr algn="ctr">
              <a:buNone/>
            </a:pPr>
            <a:r>
              <a:rPr lang="en-GB" dirty="0" smtClean="0">
                <a:solidFill>
                  <a:srgbClr val="FF0000"/>
                </a:solidFill>
                <a:latin typeface="Calibri" pitchFamily="34" charset="0"/>
                <a:cs typeface="Calibri" pitchFamily="34" charset="0"/>
              </a:rPr>
              <a:t>= Proportionality</a:t>
            </a:r>
          </a:p>
          <a:p>
            <a:endParaRPr lang="en-GB" dirty="0"/>
          </a:p>
        </p:txBody>
      </p:sp>
      <p:pic>
        <p:nvPicPr>
          <p:cNvPr id="6" name="Picture 7" descr="bd06500_"/>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1763688" y="4653136"/>
            <a:ext cx="1768450" cy="1490472"/>
          </a:xfrm>
          <a:prstGeom prst="rect">
            <a:avLst/>
          </a:prstGeom>
        </p:spPr>
      </p:pic>
    </p:spTree>
    <p:extLst>
      <p:ext uri="{BB962C8B-B14F-4D97-AF65-F5344CB8AC3E}">
        <p14:creationId xmlns:p14="http://schemas.microsoft.com/office/powerpoint/2010/main" val="4048970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Hume’s criticisms</a:t>
            </a:r>
            <a:endParaRPr lang="en-GB" dirty="0"/>
          </a:p>
        </p:txBody>
      </p:sp>
      <p:sp>
        <p:nvSpPr>
          <p:cNvPr id="3" name="Content Placeholder 2"/>
          <p:cNvSpPr>
            <a:spLocks noGrp="1"/>
          </p:cNvSpPr>
          <p:nvPr>
            <p:ph sz="half" idx="1"/>
          </p:nvPr>
        </p:nvSpPr>
        <p:spPr/>
        <p:txBody>
          <a:bodyPr/>
          <a:lstStyle/>
          <a:p>
            <a:pPr marL="0" indent="0" algn="ctr">
              <a:buNone/>
            </a:pPr>
            <a:r>
              <a:rPr lang="en-GB" dirty="0" smtClean="0"/>
              <a:t>Similar effects do not necessarily imply similar causes. Humans don’t </a:t>
            </a:r>
            <a:r>
              <a:rPr lang="en-GB" b="1" dirty="0" smtClean="0">
                <a:solidFill>
                  <a:srgbClr val="FF0000"/>
                </a:solidFill>
              </a:rPr>
              <a:t>have enough knowledge </a:t>
            </a:r>
            <a:r>
              <a:rPr lang="en-GB" dirty="0" smtClean="0"/>
              <a:t>or experience to conclude there is a designer. You cannot leap from the fact that there is human design to the fact there is a world design.</a:t>
            </a:r>
          </a:p>
          <a:p>
            <a:pPr marL="0" indent="0" algn="ctr">
              <a:buNone/>
            </a:pPr>
            <a:endParaRPr lang="en-GB" dirty="0"/>
          </a:p>
          <a:p>
            <a:pPr marL="0" indent="0" algn="ctr">
              <a:buNone/>
            </a:pPr>
            <a:endParaRPr lang="en-GB" dirty="0"/>
          </a:p>
        </p:txBody>
      </p:sp>
      <p:sp>
        <p:nvSpPr>
          <p:cNvPr id="4" name="Content Placeholder 3"/>
          <p:cNvSpPr>
            <a:spLocks noGrp="1"/>
          </p:cNvSpPr>
          <p:nvPr>
            <p:ph sz="half" idx="2"/>
          </p:nvPr>
        </p:nvSpPr>
        <p:spPr/>
        <p:txBody>
          <a:bodyPr/>
          <a:lstStyle/>
          <a:p>
            <a:pPr marL="0" indent="0" algn="ctr">
              <a:lnSpc>
                <a:spcPct val="90000"/>
              </a:lnSpc>
              <a:buNone/>
            </a:pPr>
            <a:r>
              <a:rPr lang="en-GB" dirty="0" smtClean="0">
                <a:latin typeface="Calibri" pitchFamily="34" charset="0"/>
                <a:cs typeface="Calibri" pitchFamily="34" charset="0"/>
              </a:rPr>
              <a:t>Even if the Teleological Argument worked, </a:t>
            </a:r>
            <a:r>
              <a:rPr lang="en-GB" b="1" dirty="0" smtClean="0">
                <a:solidFill>
                  <a:srgbClr val="FF0000"/>
                </a:solidFill>
                <a:latin typeface="Calibri" pitchFamily="34" charset="0"/>
                <a:cs typeface="Calibri" pitchFamily="34" charset="0"/>
              </a:rPr>
              <a:t>we can’t conclude that the Christian God exists</a:t>
            </a:r>
            <a:r>
              <a:rPr lang="en-GB" dirty="0" smtClean="0">
                <a:latin typeface="Calibri" pitchFamily="34" charset="0"/>
                <a:cs typeface="Calibri" pitchFamily="34" charset="0"/>
              </a:rPr>
              <a:t>.</a:t>
            </a:r>
          </a:p>
          <a:p>
            <a:pPr>
              <a:lnSpc>
                <a:spcPct val="90000"/>
              </a:lnSpc>
            </a:pPr>
            <a:endParaRPr lang="en-GB" dirty="0" smtClean="0">
              <a:latin typeface="Comic Sans MS" pitchFamily="66" charset="0"/>
            </a:endParaRPr>
          </a:p>
          <a:p>
            <a:pPr marL="0" indent="0" algn="ctr">
              <a:lnSpc>
                <a:spcPct val="90000"/>
              </a:lnSpc>
              <a:buNone/>
            </a:pPr>
            <a:r>
              <a:rPr lang="en-GB" dirty="0" smtClean="0">
                <a:latin typeface="Calibri" pitchFamily="34" charset="0"/>
                <a:cs typeface="Calibri" pitchFamily="34" charset="0"/>
              </a:rPr>
              <a:t>It is like seeing one side of a pair of scales, where you know the other side is heavier, but you cannot say HOW heavy. </a:t>
            </a:r>
          </a:p>
          <a:p>
            <a:endParaRPr lang="en-GB" dirty="0"/>
          </a:p>
        </p:txBody>
      </p:sp>
      <p:pic>
        <p:nvPicPr>
          <p:cNvPr id="5" name="Picture 4" descr="bd0490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5661248"/>
            <a:ext cx="1026378" cy="1196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270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lstStyle/>
          <a:p>
            <a:pPr eaLnBrk="1" hangingPunct="1"/>
            <a:r>
              <a:rPr lang="en-GB" dirty="0" smtClean="0">
                <a:latin typeface="Calibri" pitchFamily="34" charset="0"/>
                <a:cs typeface="Calibri" pitchFamily="34" charset="0"/>
              </a:rPr>
              <a:t>What we CAN’T say!</a:t>
            </a:r>
          </a:p>
        </p:txBody>
      </p:sp>
      <p:sp>
        <p:nvSpPr>
          <p:cNvPr id="16387" name="Rectangle 3"/>
          <p:cNvSpPr>
            <a:spLocks noGrp="1" noChangeArrowheads="1"/>
          </p:cNvSpPr>
          <p:nvPr>
            <p:ph sz="half" idx="1"/>
          </p:nvPr>
        </p:nvSpPr>
        <p:spPr>
          <a:xfrm>
            <a:off x="457200" y="1600200"/>
            <a:ext cx="4042792" cy="4925144"/>
          </a:xfrm>
        </p:spPr>
        <p:txBody>
          <a:bodyPr>
            <a:normAutofit fontScale="85000" lnSpcReduction="20000"/>
          </a:bodyPr>
          <a:lstStyle/>
          <a:p>
            <a:pPr marL="0" indent="0" algn="ctr" eaLnBrk="1" hangingPunct="1">
              <a:lnSpc>
                <a:spcPct val="90000"/>
              </a:lnSpc>
              <a:buNone/>
            </a:pPr>
            <a:r>
              <a:rPr lang="en-GB" sz="2800" dirty="0" smtClean="0">
                <a:latin typeface="Calibri" pitchFamily="34" charset="0"/>
                <a:cs typeface="Calibri" pitchFamily="34" charset="0"/>
              </a:rPr>
              <a:t>If the argument works, we get an intelligent designer – a ‘cosmic architect’.</a:t>
            </a:r>
          </a:p>
          <a:p>
            <a:pPr marL="0" indent="0" algn="ctr" eaLnBrk="1" hangingPunct="1">
              <a:lnSpc>
                <a:spcPct val="90000"/>
              </a:lnSpc>
              <a:buNone/>
            </a:pPr>
            <a:endParaRPr lang="en-GB" sz="2800" dirty="0" smtClean="0">
              <a:latin typeface="Calibri" pitchFamily="34" charset="0"/>
              <a:cs typeface="Calibri" pitchFamily="34" charset="0"/>
            </a:endParaRPr>
          </a:p>
          <a:p>
            <a:pPr marL="0" indent="0" algn="ctr" eaLnBrk="1" hangingPunct="1">
              <a:lnSpc>
                <a:spcPct val="90000"/>
              </a:lnSpc>
              <a:buNone/>
            </a:pPr>
            <a:r>
              <a:rPr lang="en-GB" sz="2800" dirty="0" smtClean="0">
                <a:latin typeface="Calibri" pitchFamily="34" charset="0"/>
                <a:cs typeface="Calibri" pitchFamily="34" charset="0"/>
              </a:rPr>
              <a:t>We CAN’T tell if he is good, perfect, if there is one god or many … or even if he created the world.</a:t>
            </a:r>
          </a:p>
          <a:p>
            <a:pPr marL="0" indent="0" algn="ctr" eaLnBrk="1" hangingPunct="1">
              <a:lnSpc>
                <a:spcPct val="90000"/>
              </a:lnSpc>
              <a:buNone/>
            </a:pPr>
            <a:endParaRPr lang="en-GB" sz="2800" dirty="0">
              <a:latin typeface="Calibri" pitchFamily="34" charset="0"/>
              <a:cs typeface="Calibri" pitchFamily="34" charset="0"/>
            </a:endParaRPr>
          </a:p>
          <a:p>
            <a:pPr marL="0" indent="0" algn="ctr" eaLnBrk="1" hangingPunct="1">
              <a:lnSpc>
                <a:spcPct val="90000"/>
              </a:lnSpc>
              <a:buNone/>
            </a:pPr>
            <a:r>
              <a:rPr lang="en-GB" sz="2800" b="1" dirty="0" smtClean="0">
                <a:solidFill>
                  <a:srgbClr val="FF0000"/>
                </a:solidFill>
                <a:latin typeface="Calibri" pitchFamily="34" charset="0"/>
                <a:cs typeface="Calibri" pitchFamily="34" charset="0"/>
              </a:rPr>
              <a:t>Hume says it implies that the world implies a non moral  God as there is evil in the world.</a:t>
            </a:r>
          </a:p>
          <a:p>
            <a:pPr marL="0" indent="0" algn="ctr" eaLnBrk="1" hangingPunct="1">
              <a:lnSpc>
                <a:spcPct val="90000"/>
              </a:lnSpc>
              <a:buNone/>
            </a:pPr>
            <a:endParaRPr lang="en-GB" sz="2800" b="1" dirty="0">
              <a:solidFill>
                <a:srgbClr val="FF0000"/>
              </a:solidFill>
              <a:latin typeface="Calibri" pitchFamily="34" charset="0"/>
              <a:cs typeface="Calibri" pitchFamily="34" charset="0"/>
            </a:endParaRPr>
          </a:p>
          <a:p>
            <a:pPr marL="0" indent="0" algn="ctr" eaLnBrk="1" hangingPunct="1">
              <a:lnSpc>
                <a:spcPct val="90000"/>
              </a:lnSpc>
              <a:buNone/>
            </a:pPr>
            <a:r>
              <a:rPr lang="en-GB" sz="2800" b="1" dirty="0" smtClean="0">
                <a:solidFill>
                  <a:srgbClr val="FF0000"/>
                </a:solidFill>
                <a:latin typeface="Calibri" pitchFamily="34" charset="0"/>
                <a:cs typeface="Calibri" pitchFamily="34" charset="0"/>
              </a:rPr>
              <a:t>Hume argues that it could be the work of several gods  or an apprentice deity.</a:t>
            </a:r>
          </a:p>
        </p:txBody>
      </p:sp>
      <p:sp>
        <p:nvSpPr>
          <p:cNvPr id="4" name="Content Placeholder 3"/>
          <p:cNvSpPr>
            <a:spLocks noGrp="1"/>
          </p:cNvSpPr>
          <p:nvPr>
            <p:ph sz="half" idx="2"/>
          </p:nvPr>
        </p:nvSpPr>
        <p:spPr>
          <a:xfrm>
            <a:off x="4644008" y="1600200"/>
            <a:ext cx="4042792" cy="478112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ctr">
              <a:buNone/>
            </a:pPr>
            <a:r>
              <a:rPr lang="en-GB" sz="3600" dirty="0" smtClean="0"/>
              <a:t>Hume claimed that the </a:t>
            </a:r>
            <a:r>
              <a:rPr lang="en-GB" sz="3600" b="1" dirty="0" smtClean="0">
                <a:solidFill>
                  <a:srgbClr val="FF0000"/>
                </a:solidFill>
              </a:rPr>
              <a:t>universe is not like a machine</a:t>
            </a:r>
            <a:r>
              <a:rPr lang="en-GB" sz="3600" dirty="0" smtClean="0">
                <a:solidFill>
                  <a:srgbClr val="FF0000"/>
                </a:solidFill>
              </a:rPr>
              <a:t> </a:t>
            </a:r>
            <a:r>
              <a:rPr lang="en-GB" sz="3600" dirty="0" smtClean="0"/>
              <a:t>but more like </a:t>
            </a:r>
            <a:r>
              <a:rPr lang="en-GB" sz="3600" b="1" dirty="0" smtClean="0">
                <a:solidFill>
                  <a:srgbClr val="FF0000"/>
                </a:solidFill>
              </a:rPr>
              <a:t>something organic</a:t>
            </a:r>
            <a:r>
              <a:rPr lang="en-GB" sz="3600" dirty="0" smtClean="0"/>
              <a:t>, like a vegetable…. Which does not have a designer.</a:t>
            </a:r>
          </a:p>
          <a:p>
            <a:pPr algn="ctr">
              <a:buNone/>
            </a:pPr>
            <a:r>
              <a:rPr lang="en-GB" sz="3600" dirty="0" smtClean="0"/>
              <a:t> (unless you accept the design argument!)</a:t>
            </a:r>
          </a:p>
          <a:p>
            <a:endParaRPr lang="en-GB"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5611722"/>
            <a:ext cx="1246278" cy="124627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182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998984"/>
          </a:xfrm>
        </p:spPr>
        <p:style>
          <a:lnRef idx="1">
            <a:schemeClr val="accent5"/>
          </a:lnRef>
          <a:fillRef idx="2">
            <a:schemeClr val="accent5"/>
          </a:fillRef>
          <a:effectRef idx="1">
            <a:schemeClr val="accent5"/>
          </a:effectRef>
          <a:fontRef idx="minor">
            <a:schemeClr val="dk1"/>
          </a:fontRef>
        </p:style>
        <p:txBody>
          <a:bodyPr/>
          <a:lstStyle/>
          <a:p>
            <a:r>
              <a:rPr lang="en-GB" dirty="0" smtClean="0"/>
              <a:t>Hume’s argument cards</a:t>
            </a:r>
            <a:endParaRPr lang="en-GB" dirty="0"/>
          </a:p>
        </p:txBody>
      </p:sp>
      <p:sp>
        <p:nvSpPr>
          <p:cNvPr id="3" name="Content Placeholder 2"/>
          <p:cNvSpPr>
            <a:spLocks noGrp="1"/>
          </p:cNvSpPr>
          <p:nvPr>
            <p:ph idx="1"/>
          </p:nvPr>
        </p:nvSpPr>
        <p:spPr>
          <a:xfrm>
            <a:off x="611560" y="1340768"/>
            <a:ext cx="8229600" cy="4525963"/>
          </a:xfrm>
        </p:spPr>
        <p:txBody>
          <a:bodyPr>
            <a:normAutofit/>
          </a:bodyPr>
          <a:lstStyle/>
          <a:p>
            <a:pPr algn="ctr">
              <a:buNone/>
            </a:pPr>
            <a:r>
              <a:rPr lang="en-GB" sz="2400" dirty="0" smtClean="0">
                <a:solidFill>
                  <a:srgbClr val="FF0000"/>
                </a:solidFill>
              </a:rPr>
              <a:t>Rank the arguments in order of how convincing they are.</a:t>
            </a:r>
            <a:endParaRPr lang="en-GB" sz="2400" dirty="0">
              <a:solidFill>
                <a:srgbClr val="FF0000"/>
              </a:solidFill>
            </a:endParaRPr>
          </a:p>
        </p:txBody>
      </p:sp>
      <p:sp>
        <p:nvSpPr>
          <p:cNvPr id="4" name="Rectangle 3"/>
          <p:cNvSpPr/>
          <p:nvPr/>
        </p:nvSpPr>
        <p:spPr>
          <a:xfrm>
            <a:off x="2771800" y="4005064"/>
            <a:ext cx="4572000" cy="1477328"/>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lvl="0"/>
            <a:r>
              <a:rPr lang="en-GB" dirty="0" smtClean="0"/>
              <a:t>Comparing God and the universe to mechanical devices not valid. He said that it would be better to draw analogies between organic things, rather than using mechanical things.</a:t>
            </a:r>
          </a:p>
        </p:txBody>
      </p:sp>
      <p:sp>
        <p:nvSpPr>
          <p:cNvPr id="5" name="Rectangle 4"/>
          <p:cNvSpPr/>
          <p:nvPr/>
        </p:nvSpPr>
        <p:spPr>
          <a:xfrm>
            <a:off x="4499992" y="5657671"/>
            <a:ext cx="4427984"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r>
              <a:rPr lang="en-GB" dirty="0" smtClean="0"/>
              <a:t>Humans don’t have proper knowledge of creation to conclude that there was only one designer. We only know about things we create.</a:t>
            </a:r>
          </a:p>
        </p:txBody>
      </p:sp>
      <p:sp>
        <p:nvSpPr>
          <p:cNvPr id="6" name="Rectangle 5"/>
          <p:cNvSpPr/>
          <p:nvPr/>
        </p:nvSpPr>
        <p:spPr>
          <a:xfrm>
            <a:off x="4860032" y="1988840"/>
            <a:ext cx="4104456" cy="175432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r>
              <a:rPr lang="en-GB" dirty="0" smtClean="0"/>
              <a:t>This is a world of many faults, so it may actually be a prototype of a lesser god. Plus, if you think that God has infinite power then who knows what he can do, this world may not be the perfect world we think it is.</a:t>
            </a:r>
          </a:p>
        </p:txBody>
      </p:sp>
      <p:sp>
        <p:nvSpPr>
          <p:cNvPr id="7" name="Rectangle 6"/>
          <p:cNvSpPr/>
          <p:nvPr/>
        </p:nvSpPr>
        <p:spPr>
          <a:xfrm>
            <a:off x="251520" y="5733256"/>
            <a:ext cx="4176464"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r>
              <a:rPr lang="en-GB" dirty="0" smtClean="0"/>
              <a:t>Because there is evil in the world, maybe the creator isn’t the all-loving God of classical theism?</a:t>
            </a:r>
          </a:p>
        </p:txBody>
      </p:sp>
      <p:sp>
        <p:nvSpPr>
          <p:cNvPr id="8" name="Rectangle 7"/>
          <p:cNvSpPr/>
          <p:nvPr/>
        </p:nvSpPr>
        <p:spPr>
          <a:xfrm>
            <a:off x="251520" y="2132856"/>
            <a:ext cx="4427984" cy="175432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r>
              <a:rPr lang="en-GB" dirty="0" smtClean="0"/>
              <a:t>To discuss the start of the universe in human terms not acceptable, because God is transcendent. Paley’s analogy would suggest that it is more possible to think that the universe was made by more than one god, because there is more than one watchmaker.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724</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What is the difference between a cabbage and a machine?</vt:lpstr>
      <vt:lpstr>Challenge to the teleological argument from Hume</vt:lpstr>
      <vt:lpstr>Learning Outcomes</vt:lpstr>
      <vt:lpstr>Hume and the Teleological Argument</vt:lpstr>
      <vt:lpstr>Hume’s Dialogues on Natural Religion </vt:lpstr>
      <vt:lpstr>Hume’s Teleological Argument</vt:lpstr>
      <vt:lpstr>Hume’s criticisms</vt:lpstr>
      <vt:lpstr>What we CAN’T say!</vt:lpstr>
      <vt:lpstr>Hume’s argument cards</vt:lpstr>
      <vt:lpstr> Evaluate the Teleological Argument for God. </vt:lpstr>
      <vt:lpstr>Consider…</vt:lpstr>
      <vt:lpstr>What is the difference between a cabbage and a machine?</vt:lpstr>
    </vt:vector>
  </TitlesOfParts>
  <Company>Rosset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 to the teleological argument from Hume</dc:title>
  <dc:creator>NVeitch</dc:creator>
  <cp:lastModifiedBy>NVeitch</cp:lastModifiedBy>
  <cp:revision>13</cp:revision>
  <dcterms:created xsi:type="dcterms:W3CDTF">2013-01-14T10:07:34Z</dcterms:created>
  <dcterms:modified xsi:type="dcterms:W3CDTF">2015-02-25T12:24:13Z</dcterms:modified>
</cp:coreProperties>
</file>