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2" r:id="rId5"/>
    <p:sldId id="257" r:id="rId6"/>
    <p:sldId id="259" r:id="rId7"/>
    <p:sldId id="260" r:id="rId8"/>
    <p:sldId id="269" r:id="rId9"/>
    <p:sldId id="268" r:id="rId10"/>
    <p:sldId id="265" r:id="rId11"/>
    <p:sldId id="263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74EC1-48B8-4C86-B628-C30ED1CF1DAD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4E137-C12D-4D5E-A1DF-75F896675C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Think pair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arenR"/>
            </a:pPr>
            <a:r>
              <a:rPr lang="en-GB" dirty="0"/>
              <a:t>What type of argument is the cosmological argument?</a:t>
            </a:r>
          </a:p>
          <a:p>
            <a:pPr marL="514350" indent="-514350">
              <a:buAutoNum type="alphaUcParenR"/>
            </a:pPr>
            <a:endParaRPr lang="en-GB" dirty="0"/>
          </a:p>
          <a:p>
            <a:pPr marL="514350" indent="-514350">
              <a:buAutoNum type="alphaUcParenR"/>
            </a:pPr>
            <a:r>
              <a:rPr lang="en-GB" dirty="0">
                <a:solidFill>
                  <a:srgbClr val="FF0000"/>
                </a:solidFill>
              </a:rPr>
              <a:t>Explain Aquinas 1st way.</a:t>
            </a:r>
          </a:p>
          <a:p>
            <a:pPr marL="514350" indent="-514350">
              <a:buAutoNum type="alphaUcParenR"/>
            </a:pPr>
            <a:endParaRPr lang="en-GB" dirty="0"/>
          </a:p>
          <a:p>
            <a:pPr marL="0" indent="0">
              <a:buNone/>
            </a:pPr>
            <a:r>
              <a:rPr lang="en-GB" dirty="0"/>
              <a:t>A)Explain Aquinas 2</a:t>
            </a:r>
            <a:r>
              <a:rPr lang="en-GB" baseline="30000" dirty="0"/>
              <a:t>nd</a:t>
            </a:r>
            <a:r>
              <a:rPr lang="en-GB" dirty="0"/>
              <a:t> way.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B) Explain Aquinas 3</a:t>
            </a:r>
            <a:r>
              <a:rPr lang="en-GB" baseline="30000" dirty="0">
                <a:solidFill>
                  <a:srgbClr val="FF0000"/>
                </a:solidFill>
              </a:rPr>
              <a:t>rd</a:t>
            </a:r>
            <a:r>
              <a:rPr lang="en-GB" dirty="0">
                <a:solidFill>
                  <a:srgbClr val="FF0000"/>
                </a:solidFill>
              </a:rPr>
              <a:t> way.</a:t>
            </a:r>
          </a:p>
        </p:txBody>
      </p:sp>
    </p:spTree>
    <p:extLst>
      <p:ext uri="{BB962C8B-B14F-4D97-AF65-F5344CB8AC3E}">
        <p14:creationId xmlns:p14="http://schemas.microsoft.com/office/powerpoint/2010/main" val="325674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>
                <a:latin typeface="Calibri" pitchFamily="34" charset="0"/>
              </a:rPr>
              <a:t>Leibniz’ Principle of Sufficient Reason.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GB" dirty="0">
                <a:latin typeface="Calibri" pitchFamily="34" charset="0"/>
              </a:rPr>
              <a:t>‘Nothing is the way it is without there being sufficient reason for it being so’</a:t>
            </a:r>
          </a:p>
          <a:p>
            <a:pPr eaLnBrk="1" hangingPunct="1"/>
            <a:endParaRPr lang="en-GB" dirty="0">
              <a:latin typeface="Calibri" pitchFamily="34" charset="0"/>
            </a:endParaRPr>
          </a:p>
          <a:p>
            <a:pPr algn="ctr" eaLnBrk="1" hangingPunct="1">
              <a:buNone/>
            </a:pPr>
            <a:r>
              <a:rPr lang="en-GB" dirty="0">
                <a:latin typeface="Calibri" pitchFamily="34" charset="0"/>
              </a:rPr>
              <a:t>A similar idea is expressed in Latin as </a:t>
            </a:r>
            <a:r>
              <a:rPr lang="en-GB" i="1" dirty="0">
                <a:latin typeface="Calibri" pitchFamily="34" charset="0"/>
              </a:rPr>
              <a:t>Ex nihilo </a:t>
            </a:r>
            <a:r>
              <a:rPr lang="en-GB" i="1" dirty="0" err="1">
                <a:latin typeface="Calibri" pitchFamily="34" charset="0"/>
              </a:rPr>
              <a:t>nihil</a:t>
            </a:r>
            <a:r>
              <a:rPr lang="en-GB" i="1" dirty="0">
                <a:latin typeface="Calibri" pitchFamily="34" charset="0"/>
              </a:rPr>
              <a:t> fit</a:t>
            </a:r>
            <a:r>
              <a:rPr lang="en-GB" dirty="0">
                <a:latin typeface="Calibri" pitchFamily="34" charset="0"/>
              </a:rPr>
              <a:t> … ‘out of nothing, nothing comes’.</a:t>
            </a:r>
          </a:p>
          <a:p>
            <a:pPr eaLnBrk="1" hangingPunct="1">
              <a:buFont typeface="Wingdings" pitchFamily="2" charset="2"/>
              <a:buNone/>
            </a:pP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What would Hume 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/>
              <a:t>‘Nothing comes from nothing. That’s impossible.’ </a:t>
            </a:r>
          </a:p>
          <a:p>
            <a:pPr marL="0" indent="0" algn="ctr">
              <a:buNone/>
            </a:pPr>
            <a:r>
              <a:rPr lang="en-GB" sz="3600" dirty="0"/>
              <a:t>What would Hume say?</a:t>
            </a:r>
          </a:p>
          <a:p>
            <a:pPr marL="0" indent="0" algn="ctr">
              <a:buNone/>
            </a:pPr>
            <a:r>
              <a:rPr lang="en-GB" sz="3600" dirty="0"/>
              <a:t>What would Leibniz say?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b="1" dirty="0">
                <a:solidFill>
                  <a:srgbClr val="FF0000"/>
                </a:solidFill>
              </a:rPr>
              <a:t>Complete the worksheet</a:t>
            </a:r>
          </a:p>
        </p:txBody>
      </p:sp>
    </p:spTree>
    <p:extLst>
      <p:ext uri="{BB962C8B-B14F-4D97-AF65-F5344CB8AC3E}">
        <p14:creationId xmlns:p14="http://schemas.microsoft.com/office/powerpoint/2010/main" val="987974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How a supporter of the cosmological argument respond to Hume?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3600" dirty="0"/>
          </a:p>
          <a:p>
            <a:pPr algn="ctr">
              <a:buNone/>
            </a:pPr>
            <a:r>
              <a:rPr lang="en-GB" sz="3600" dirty="0"/>
              <a:t>Write a list of responses in your notes</a:t>
            </a:r>
          </a:p>
          <a:p>
            <a:pPr algn="ctr">
              <a:buNone/>
            </a:pPr>
            <a:endParaRPr lang="en-GB" sz="36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3600" b="1" dirty="0">
                <a:solidFill>
                  <a:srgbClr val="FF0000"/>
                </a:solidFill>
              </a:rPr>
              <a:t>Remember Aquinas’ five ways.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Pictionary!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4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4000" b="1" dirty="0">
                <a:solidFill>
                  <a:srgbClr val="FF0000"/>
                </a:solidFill>
              </a:rPr>
              <a:t>Remember the keywords...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Challenges from Hume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able explain Hume’s challenge to the cosmological argument.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The Universe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/>
              <a:t>‘Why must we conclude that it did have a beginning?’</a:t>
            </a:r>
          </a:p>
          <a:p>
            <a:pPr algn="ctr">
              <a:buNone/>
            </a:pPr>
            <a:endParaRPr lang="en-GB" sz="3600" dirty="0"/>
          </a:p>
          <a:p>
            <a:pPr algn="ctr">
              <a:buNone/>
            </a:pPr>
            <a:r>
              <a:rPr lang="en-GB" sz="3600" dirty="0"/>
              <a:t>Discuss in pairs.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4000" dirty="0"/>
              <a:t>David Hume’s Challenge</a:t>
            </a:r>
            <a:br>
              <a:rPr lang="en-GB" sz="4000" dirty="0"/>
            </a:br>
            <a:r>
              <a:rPr lang="en-GB" sz="4000" dirty="0"/>
              <a:t>(1711-1776)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Hume believed that all knowledge comes from our sense experience</a:t>
            </a:r>
          </a:p>
          <a:p>
            <a:r>
              <a:rPr lang="en-GB"/>
              <a:t>Hume concluded that humans think that they know a great deal more about the external world than is warranted</a:t>
            </a:r>
          </a:p>
          <a:p>
            <a:r>
              <a:rPr lang="en-GB"/>
              <a:t>Humans make the mistake of allowing imagination to make a connection between cause and effect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Induction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We observe a conjunction of events but they are in fact two separate events occurring at two separate times</a:t>
            </a:r>
          </a:p>
          <a:p>
            <a:r>
              <a:rPr lang="en-GB"/>
              <a:t>The mind has a habit of making a connection between the two events, this is called induction</a:t>
            </a:r>
          </a:p>
          <a:p>
            <a:r>
              <a:rPr lang="en-GB"/>
              <a:t>(Induction = a method of reasoning where a conclusion is reached by linking observation of cause and effect to draw conclusion)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sz="2800" dirty="0"/>
              <a:t>In </a:t>
            </a:r>
            <a:r>
              <a:rPr lang="en-GB" sz="2800" i="1" dirty="0"/>
              <a:t>Dialogues Concerning Natural Religion</a:t>
            </a:r>
            <a:r>
              <a:rPr lang="en-GB" sz="2800" dirty="0"/>
              <a:t> (1779), he said</a:t>
            </a:r>
          </a:p>
          <a:p>
            <a:pPr lvl="4"/>
            <a:r>
              <a:rPr lang="en-GB" sz="2800" dirty="0"/>
              <a:t>It is incorrect to move from stating that everything in the universe has a cause to the universe itself having a cause.</a:t>
            </a:r>
          </a:p>
          <a:p>
            <a:pPr lvl="4"/>
            <a:r>
              <a:rPr lang="en-GB" sz="2800" dirty="0"/>
              <a:t>Challenged the idea that the universe has a beginning.  Why can it not go back to infinity? Infinite regress.</a:t>
            </a:r>
          </a:p>
          <a:p>
            <a:pPr lvl="4"/>
            <a:r>
              <a:rPr lang="en-GB" sz="2800" dirty="0"/>
              <a:t>Argues that even if we accept that the universe must have a cause there’s no solid ground for this cause to be the Christian God, e.g. it could be caused by a committee of divine beings.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Hume’s Criticisms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sz="3600" dirty="0">
                <a:solidFill>
                  <a:srgbClr val="FF0000"/>
                </a:solidFill>
              </a:rPr>
              <a:t>Create a list of the seven arguments Hume puts forward:</a:t>
            </a:r>
          </a:p>
          <a:p>
            <a:pPr>
              <a:buNone/>
            </a:pPr>
            <a:r>
              <a:rPr lang="en-GB" sz="3600" dirty="0"/>
              <a:t>1)</a:t>
            </a:r>
          </a:p>
          <a:p>
            <a:pPr>
              <a:buNone/>
            </a:pPr>
            <a:r>
              <a:rPr lang="en-GB" sz="3600" dirty="0"/>
              <a:t>2)</a:t>
            </a:r>
          </a:p>
          <a:p>
            <a:pPr>
              <a:buNone/>
            </a:pPr>
            <a:r>
              <a:rPr lang="en-GB" sz="3600" dirty="0"/>
              <a:t>3)</a:t>
            </a:r>
          </a:p>
          <a:p>
            <a:pPr>
              <a:buNone/>
            </a:pPr>
            <a:r>
              <a:rPr lang="en-GB" sz="3600" dirty="0"/>
              <a:t>4)</a:t>
            </a:r>
          </a:p>
          <a:p>
            <a:pPr>
              <a:buNone/>
            </a:pPr>
            <a:r>
              <a:rPr lang="en-GB" sz="3600" dirty="0"/>
              <a:t>5)</a:t>
            </a:r>
          </a:p>
          <a:p>
            <a:pPr>
              <a:buNone/>
            </a:pPr>
            <a:r>
              <a:rPr lang="en-GB" sz="3600" dirty="0"/>
              <a:t>6)</a:t>
            </a:r>
          </a:p>
          <a:p>
            <a:pPr>
              <a:buNone/>
            </a:pPr>
            <a:r>
              <a:rPr lang="en-GB" sz="3600" dirty="0"/>
              <a:t>7)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984" y="4869160"/>
            <a:ext cx="316835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 </a:t>
            </a:r>
            <a:r>
              <a:rPr lang="en-GB" dirty="0"/>
              <a:t>Write a list of criticisms against Hume’s opinion.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852936"/>
            <a:ext cx="2336163" cy="149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83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b="1" dirty="0"/>
              <a:t>Criticism of Hume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While we cannot show that every effect is caused, believing that effects are caused is reasonable to everyday life.</a:t>
            </a:r>
          </a:p>
          <a:p>
            <a:pPr lvl="0"/>
            <a:r>
              <a:rPr lang="en-GB" dirty="0" err="1"/>
              <a:t>Anscombe</a:t>
            </a:r>
            <a:r>
              <a:rPr lang="en-GB" dirty="0"/>
              <a:t> (1974) argued that how can it be logical to think of something coming into existence without a cause? Hume is implying that the universe doesn’t need a cause, but how is that logical?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471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Wingdings</vt:lpstr>
      <vt:lpstr>Office Theme</vt:lpstr>
      <vt:lpstr>Think pair share</vt:lpstr>
      <vt:lpstr>Challenges from Hume</vt:lpstr>
      <vt:lpstr>Learning outcomes</vt:lpstr>
      <vt:lpstr>The Universe</vt:lpstr>
      <vt:lpstr>David Hume’s Challenge (1711-1776)</vt:lpstr>
      <vt:lpstr>Induction</vt:lpstr>
      <vt:lpstr>PowerPoint Presentation</vt:lpstr>
      <vt:lpstr>Hume’s Criticisms</vt:lpstr>
      <vt:lpstr> Criticism of Hume </vt:lpstr>
      <vt:lpstr>Leibniz’ Principle of Sufficient Reason.</vt:lpstr>
      <vt:lpstr>What would Hume say?</vt:lpstr>
      <vt:lpstr>How a supporter of the cosmological argument respond to Hume?</vt:lpstr>
      <vt:lpstr>Pictionary!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from Hume</dc:title>
  <dc:creator>Nicole</dc:creator>
  <cp:lastModifiedBy>NVeitch</cp:lastModifiedBy>
  <cp:revision>14</cp:revision>
  <dcterms:created xsi:type="dcterms:W3CDTF">2013-02-10T17:28:03Z</dcterms:created>
  <dcterms:modified xsi:type="dcterms:W3CDTF">2017-11-23T10:04:06Z</dcterms:modified>
</cp:coreProperties>
</file>