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57" r:id="rId4"/>
    <p:sldId id="258" r:id="rId5"/>
    <p:sldId id="259" r:id="rId6"/>
    <p:sldId id="261" r:id="rId7"/>
    <p:sldId id="266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09A87-2C69-497C-89CE-46E78AFB5F6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B2324-C166-4857-B40E-B8D81AA6D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5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B2324-C166-4857-B40E-B8D81AA6DB6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6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84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2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7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7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42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9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9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8C8E-66C6-4E1D-B8CD-82390597FBE1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475A-72D4-460F-AA1E-8DF03858ED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91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StTqXEQ2l-Y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Swinburne says a world without free will would be like ‘</a:t>
            </a:r>
            <a:r>
              <a:rPr lang="en-GB" b="1" dirty="0" smtClean="0">
                <a:solidFill>
                  <a:srgbClr val="00B0F0"/>
                </a:solidFill>
              </a:rPr>
              <a:t>a toy world</a:t>
            </a:r>
            <a:r>
              <a:rPr lang="en-GB" dirty="0" smtClean="0"/>
              <a:t>’.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What do you think he means by this?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528392" cy="446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7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600" b="1" dirty="0">
                <a:solidFill>
                  <a:srgbClr val="00B0F0"/>
                </a:solidFill>
              </a:rPr>
              <a:t>‘The free will defence solves the problem of evil’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A: Who would support this statement?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B: Who would disagree with this statement?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</a:t>
            </a:r>
            <a:r>
              <a:rPr lang="en-GB" dirty="0"/>
              <a:t>: Who would support this statement?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B: Who would disagree with this statement?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9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free will defence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0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the free will defence for the problem of evil.</a:t>
            </a:r>
          </a:p>
          <a:p>
            <a:r>
              <a:rPr lang="en-GB" dirty="0" smtClean="0"/>
              <a:t>To be able to evaluate the strengths and weaknesses of the free will defence.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0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The Free Will defence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This is the idea of free will which is the base of both theodicies.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This is where supporters claim that moral evil comes from the fact it was necessary for God to </a:t>
            </a:r>
            <a:r>
              <a:rPr lang="en-GB" smtClean="0"/>
              <a:t>give </a:t>
            </a:r>
            <a:r>
              <a:rPr lang="en-GB" smtClean="0"/>
              <a:t>us </a:t>
            </a:r>
            <a:r>
              <a:rPr lang="en-GB" dirty="0" smtClean="0"/>
              <a:t>free will. It was necessary for human </a:t>
            </a:r>
            <a:r>
              <a:rPr lang="en-GB" dirty="0" smtClean="0"/>
              <a:t>development </a:t>
            </a:r>
            <a:r>
              <a:rPr lang="en-GB" dirty="0" smtClean="0"/>
              <a:t>and the goodness of this outweighs the evil in the world. 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So God can’t intervene as this would stop our free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07496" y="6211668"/>
            <a:ext cx="453650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Consider: what is the problem of not having free will?</a:t>
            </a:r>
          </a:p>
        </p:txBody>
      </p:sp>
    </p:spTree>
    <p:extLst>
      <p:ext uri="{BB962C8B-B14F-4D97-AF65-F5344CB8AC3E}">
        <p14:creationId xmlns:p14="http://schemas.microsoft.com/office/powerpoint/2010/main" val="1436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Richard Swinburne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Total free will is necessary. If God intervened in horrors, it would compromise freewill like an </a:t>
            </a:r>
            <a:r>
              <a:rPr lang="en-GB" b="1" dirty="0" smtClean="0">
                <a:solidFill>
                  <a:srgbClr val="00B0F0"/>
                </a:solidFill>
              </a:rPr>
              <a:t>overprotective parent.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Either we have free will to choose our actions or we live in a world where events are decided by God like a </a:t>
            </a:r>
            <a:r>
              <a:rPr lang="en-GB" b="1" dirty="0" smtClean="0">
                <a:solidFill>
                  <a:srgbClr val="00B0F0"/>
                </a:solidFill>
              </a:rPr>
              <a:t>toy world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sz="half" idx="2"/>
          </p:nvPr>
        </p:nvSpPr>
        <p:spPr>
          <a:xfrm>
            <a:off x="4788024" y="1844824"/>
            <a:ext cx="4038600" cy="3797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 smtClean="0"/>
              <a:t>Swinburne said: </a:t>
            </a:r>
          </a:p>
          <a:p>
            <a:pPr marL="0" indent="0" algn="ctr">
              <a:buNone/>
            </a:pPr>
            <a:r>
              <a:rPr lang="en-GB" dirty="0" smtClean="0"/>
              <a:t>Death is necessary to end suffering and ensure humans take our responsibilities seriously. 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‘If there is always a second chance there is no risk.’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8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Support for the free will defence?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1"/>
            <a:endParaRPr lang="en-GB" dirty="0" smtClean="0"/>
          </a:p>
          <a:p>
            <a:pPr marL="0" lvl="1" algn="ctr"/>
            <a:r>
              <a:rPr lang="en-GB" dirty="0" smtClean="0"/>
              <a:t>Process </a:t>
            </a:r>
            <a:r>
              <a:rPr lang="en-GB" dirty="0"/>
              <a:t>Theology: Whitehead/ </a:t>
            </a:r>
            <a:r>
              <a:rPr lang="en-GB" dirty="0" smtClean="0"/>
              <a:t>Griffin </a:t>
            </a:r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2792" cy="420645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God isn’t </a:t>
            </a:r>
            <a:r>
              <a:rPr lang="en-GB" dirty="0"/>
              <a:t>omnipotent e.g. A mother giving birth, she does the </a:t>
            </a:r>
            <a:r>
              <a:rPr lang="en-GB" dirty="0" smtClean="0"/>
              <a:t>1st </a:t>
            </a:r>
            <a:r>
              <a:rPr lang="en-GB" dirty="0"/>
              <a:t>stage then things occur which she has no control over. </a:t>
            </a:r>
          </a:p>
          <a:p>
            <a:pPr marL="457200" lvl="1" indent="0">
              <a:buNone/>
            </a:pPr>
            <a:r>
              <a:rPr lang="en-GB" dirty="0"/>
              <a:t>God makes the </a:t>
            </a:r>
            <a:r>
              <a:rPr lang="en-GB" dirty="0" smtClean="0"/>
              <a:t>1st </a:t>
            </a:r>
            <a:r>
              <a:rPr lang="en-GB" dirty="0"/>
              <a:t>move then we carry on from there. E.g. God pushes the first domino. </a:t>
            </a:r>
          </a:p>
          <a:p>
            <a:pPr marL="457200" lvl="1" indent="0">
              <a:buNone/>
            </a:pPr>
            <a:r>
              <a:rPr lang="en-GB" dirty="0"/>
              <a:t>God created the world but now is independent, God no longer has total control, so God suffers with us. 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1"/>
            <a:endParaRPr lang="en-GB" dirty="0" smtClean="0"/>
          </a:p>
          <a:p>
            <a:pPr marL="0" lvl="1" algn="ctr"/>
            <a:r>
              <a:rPr lang="en-GB" dirty="0" smtClean="0"/>
              <a:t>David Hume </a:t>
            </a:r>
            <a:endParaRPr lang="en-GB" dirty="0"/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9" y="2174874"/>
            <a:ext cx="4042792" cy="42064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14400" lvl="1" indent="-457200" algn="ctr">
              <a:buFont typeface="+mj-lt"/>
              <a:buAutoNum type="arabicPeriod"/>
            </a:pPr>
            <a:r>
              <a:rPr lang="en-GB" dirty="0" smtClean="0"/>
              <a:t>God </a:t>
            </a:r>
            <a:r>
              <a:rPr lang="en-GB" dirty="0"/>
              <a:t>is not omnipotent or 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GB" dirty="0"/>
              <a:t>God is not all loving or 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GB" dirty="0"/>
              <a:t>Evil does not exist </a:t>
            </a:r>
          </a:p>
          <a:p>
            <a:pPr marL="457200" lvl="1" indent="0" algn="ctr">
              <a:buNone/>
            </a:pPr>
            <a:endParaRPr lang="en-GB" dirty="0" smtClean="0"/>
          </a:p>
          <a:p>
            <a:pPr marL="457200" lvl="1" indent="0" algn="ctr">
              <a:buNone/>
            </a:pPr>
            <a:r>
              <a:rPr lang="en-GB" dirty="0" smtClean="0"/>
              <a:t>Conclusion</a:t>
            </a:r>
            <a:r>
              <a:rPr lang="en-GB" dirty="0"/>
              <a:t>: too much evidence to deny that evil does not exist. God must be either impotent or malicious. Not the God </a:t>
            </a:r>
            <a:r>
              <a:rPr lang="en-GB" dirty="0" smtClean="0"/>
              <a:t>of </a:t>
            </a:r>
            <a:r>
              <a:rPr lang="en-GB" dirty="0"/>
              <a:t>classical theism. Therefore God does not exist. </a:t>
            </a:r>
          </a:p>
          <a:p>
            <a:pPr marL="457200" lvl="1" indent="0" algn="ctr">
              <a:buNone/>
            </a:pPr>
            <a:r>
              <a:rPr lang="en-GB" dirty="0"/>
              <a:t>This led John Stuart Mill to say that “God of classic Theism </a:t>
            </a:r>
            <a:r>
              <a:rPr lang="en-GB" dirty="0" smtClean="0"/>
              <a:t>doesn’t </a:t>
            </a:r>
            <a:r>
              <a:rPr lang="en-GB" dirty="0"/>
              <a:t>exist.”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4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Alvin Plantinga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Complete the worksheet on Plantinga’s version of the free will defence.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30302" r="15199" b="15531"/>
          <a:stretch/>
        </p:blipFill>
        <p:spPr bwMode="auto">
          <a:xfrm>
            <a:off x="2483768" y="2996951"/>
            <a:ext cx="5001498" cy="2810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86170" y="5589240"/>
            <a:ext cx="244827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 smtClean="0"/>
              <a:t>Find out 5 extra facts on process theology.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327950" y="2796809"/>
            <a:ext cx="18002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Hint: No </a:t>
            </a:r>
            <a:r>
              <a:rPr lang="en-GB" dirty="0"/>
              <a:t>matter how God set things up, they would commit at least one act of moral evil (if they were truly free).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36912"/>
            <a:ext cx="277180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dirty="0"/>
              <a:t>"It is possible that God, even being omnipotent, could not create a world with free creatures who never choose evil. Furthermore, it is possible that God, even being omnibenevolent, would desire to create a world which contains evil if moral goodness requires free moral </a:t>
            </a:r>
            <a:r>
              <a:rPr lang="en-GB" sz="1600" dirty="0" smtClean="0"/>
              <a:t>creatures” - Plantinga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8690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Create a </a:t>
            </a:r>
            <a:r>
              <a:rPr lang="en-GB" dirty="0" err="1" smtClean="0"/>
              <a:t>Zig-Zag</a:t>
            </a:r>
            <a:r>
              <a:rPr lang="en-GB" dirty="0" smtClean="0"/>
              <a:t> with </a:t>
            </a:r>
            <a:r>
              <a:rPr lang="en-GB" dirty="0" smtClean="0">
                <a:solidFill>
                  <a:srgbClr val="FF0000"/>
                </a:solidFill>
              </a:rPr>
              <a:t>for and against </a:t>
            </a:r>
            <a:r>
              <a:rPr lang="en-GB" dirty="0" smtClean="0"/>
              <a:t>reasons.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3808" y="3455422"/>
            <a:ext cx="324036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203848" y="319381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For 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3738153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Against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41490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For 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00092" y="466176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Against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139817"/>
            <a:ext cx="2664296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Add your own personal opinion and give reasons.</a:t>
            </a:r>
          </a:p>
          <a:p>
            <a:endParaRPr lang="en-GB" sz="2000" b="1" dirty="0" smtClean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‘The free will defence solves the problem of evil’</a:t>
            </a:r>
          </a:p>
        </p:txBody>
      </p:sp>
    </p:spTree>
    <p:extLst>
      <p:ext uri="{BB962C8B-B14F-4D97-AF65-F5344CB8AC3E}">
        <p14:creationId xmlns:p14="http://schemas.microsoft.com/office/powerpoint/2010/main" val="29714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‘The free will defence solves the problem of evil’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How would you conclude an essay on this?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 smtClean="0"/>
              <a:t>Write a conclusion based on your own opinion in your notes.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085184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Stretch yourself: </a:t>
            </a:r>
            <a:r>
              <a:rPr lang="en-GB" dirty="0" smtClean="0"/>
              <a:t>Refer to both theodicies in your answer.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8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608</Words>
  <Application>Microsoft Office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Think, Pair, Share</vt:lpstr>
      <vt:lpstr>The free will defence </vt:lpstr>
      <vt:lpstr>Learning Outcomes</vt:lpstr>
      <vt:lpstr>   The Free Will defence   </vt:lpstr>
      <vt:lpstr>Richard Swinburne</vt:lpstr>
      <vt:lpstr>Support for the free will defence?</vt:lpstr>
      <vt:lpstr>Alvin Plantinga</vt:lpstr>
      <vt:lpstr>‘The free will defence solves the problem of evil’</vt:lpstr>
      <vt:lpstr>‘The free will defence solves the problem of evil’</vt:lpstr>
      <vt:lpstr>Think, pair, share</vt:lpstr>
    </vt:vector>
  </TitlesOfParts>
  <Company>Rosset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free will defence </dc:title>
  <dc:creator>NVeitch</dc:creator>
  <cp:lastModifiedBy>NVeitch</cp:lastModifiedBy>
  <cp:revision>19</cp:revision>
  <dcterms:created xsi:type="dcterms:W3CDTF">2015-02-25T16:11:30Z</dcterms:created>
  <dcterms:modified xsi:type="dcterms:W3CDTF">2016-03-17T14:20:33Z</dcterms:modified>
</cp:coreProperties>
</file>