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66" r:id="rId5"/>
    <p:sldId id="267" r:id="rId6"/>
    <p:sldId id="260" r:id="rId7"/>
    <p:sldId id="264" r:id="rId8"/>
    <p:sldId id="268" r:id="rId9"/>
    <p:sldId id="263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1074-B202-464F-9472-0CC74715D76A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F9B2-1C15-4E07-86F3-A0D3E8C19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1074-B202-464F-9472-0CC74715D76A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F9B2-1C15-4E07-86F3-A0D3E8C19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1074-B202-464F-9472-0CC74715D76A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F9B2-1C15-4E07-86F3-A0D3E8C19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1074-B202-464F-9472-0CC74715D76A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F9B2-1C15-4E07-86F3-A0D3E8C19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1074-B202-464F-9472-0CC74715D76A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F9B2-1C15-4E07-86F3-A0D3E8C19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1074-B202-464F-9472-0CC74715D76A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F9B2-1C15-4E07-86F3-A0D3E8C19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1074-B202-464F-9472-0CC74715D76A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F9B2-1C15-4E07-86F3-A0D3E8C19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1074-B202-464F-9472-0CC74715D76A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F9B2-1C15-4E07-86F3-A0D3E8C19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1074-B202-464F-9472-0CC74715D76A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F9B2-1C15-4E07-86F3-A0D3E8C19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1074-B202-464F-9472-0CC74715D76A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F9B2-1C15-4E07-86F3-A0D3E8C19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1074-B202-464F-9472-0CC74715D76A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F9B2-1C15-4E07-86F3-A0D3E8C19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C1074-B202-464F-9472-0CC74715D76A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0F9B2-1C15-4E07-86F3-A0D3E8C193F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chess&amp;source=images&amp;cd=&amp;cad=rja&amp;docid=aw2ymRp_Zr6kVM&amp;tbnid=XvX2roFS1d_91M:&amp;ved=0CAUQjRw&amp;url=http://technorati.com/sports/article/chess-is-dying/&amp;ei=h3gZUfvlJ-Wf0QW1-ICgCg&amp;bvm=bv.42080656,d.d2k&amp;psig=AFQjCNEjiIFPrMljIm2Vd4m3lrMJKfHH_A&amp;ust=136071014711216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.uk/url?sa=i&amp;rct=j&amp;q=Mother&amp;source=images&amp;cd=&amp;cad=rja&amp;docid=XNBaiYDl9gRxuM&amp;tbnid=-HAHPPnxEcoWdM:&amp;ved=0CAUQjRw&amp;url=http://freeschoolparagraph.blogspot.com/2012/05/my-mother.html&amp;ei=u3gZUa6fPI3Z0QW-rYC4CA&amp;bvm=bv.42080656,d.d2k&amp;psig=AFQjCNGWt5Z-3eDBb-vUqwxLh7Q0z-Osug&amp;ust=136071017201802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Think, pair,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A: What is the principle of sufficient reason?</a:t>
            </a:r>
          </a:p>
          <a:p>
            <a:pPr>
              <a:buNone/>
            </a:pPr>
            <a:r>
              <a:rPr lang="en-GB" dirty="0">
                <a:solidFill>
                  <a:srgbClr val="FF0000"/>
                </a:solidFill>
              </a:rPr>
              <a:t>B: What does empiricism mean?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A: What did Hume say about the cosmological argument?</a:t>
            </a:r>
          </a:p>
          <a:p>
            <a:pPr>
              <a:buNone/>
            </a:pPr>
            <a:r>
              <a:rPr lang="en-GB" dirty="0">
                <a:solidFill>
                  <a:srgbClr val="FF0000"/>
                </a:solidFill>
              </a:rPr>
              <a:t>B: What is the difference between a contingent being and a necessary being?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Think, pair,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3600" dirty="0"/>
              <a:t>Who do you think won the debate and why?</a:t>
            </a:r>
          </a:p>
          <a:p>
            <a:pPr algn="ctr">
              <a:buNone/>
            </a:pPr>
            <a:endParaRPr lang="en-GB" sz="3600" dirty="0"/>
          </a:p>
          <a:p>
            <a:pPr algn="ctr">
              <a:buNone/>
            </a:pPr>
            <a:r>
              <a:rPr lang="en-GB" sz="3600" dirty="0"/>
              <a:t>Discuss in pairs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Copleston and Russell Radio debate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be able to explain the arguments put forward by Copleston in the 1948 radio debate with Russell and Russell’s counter arguments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Copleston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sz="3300" b="1" dirty="0"/>
              <a:t>Copleston </a:t>
            </a:r>
            <a:r>
              <a:rPr lang="en-GB" sz="3300" dirty="0"/>
              <a:t>argued that the Universe relies on things outside of itself for it’s existence.</a:t>
            </a:r>
          </a:p>
          <a:p>
            <a:pPr lvl="0"/>
            <a:r>
              <a:rPr lang="en-GB" sz="3300" dirty="0"/>
              <a:t>Nothing in the universe can be the creator of the universe. Therefore the cause must be something external to it.</a:t>
            </a:r>
          </a:p>
          <a:p>
            <a:pPr lvl="0"/>
            <a:r>
              <a:rPr lang="en-GB" sz="3300" dirty="0"/>
              <a:t>The cause for the universe must be something self-causing = this is a necessary being. It must exist independently outside of the universe.</a:t>
            </a:r>
          </a:p>
          <a:p>
            <a:pPr lvl="0"/>
            <a:r>
              <a:rPr lang="en-GB" sz="3300" dirty="0">
                <a:solidFill>
                  <a:srgbClr val="FF0000"/>
                </a:solidFill>
              </a:rPr>
              <a:t>God is different from contingent beings as he is ‘his own sufficient cause’. </a:t>
            </a:r>
            <a:r>
              <a:rPr lang="en-GB" sz="3300" b="1" dirty="0"/>
              <a:t> </a:t>
            </a:r>
            <a:endParaRPr lang="en-GB" sz="33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972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Russell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b="1" dirty="0"/>
              <a:t>Russell </a:t>
            </a:r>
            <a:r>
              <a:rPr lang="en-GB" dirty="0"/>
              <a:t>replied that the concept of cause is one we make up ourselves when we observe things happening.</a:t>
            </a:r>
          </a:p>
          <a:p>
            <a:pPr lvl="0"/>
            <a:r>
              <a:rPr lang="en-GB" dirty="0"/>
              <a:t>The explanation for the universe is beyond human understanding.</a:t>
            </a:r>
          </a:p>
          <a:p>
            <a:pPr lvl="0"/>
            <a:r>
              <a:rPr lang="en-GB" dirty="0"/>
              <a:t>Because of this it is unnecessary for humans to have a sufficient explanation of the universe that goes beyond the contingent universe.</a:t>
            </a:r>
          </a:p>
          <a:p>
            <a:pPr lvl="0"/>
            <a:r>
              <a:rPr lang="en-GB" dirty="0"/>
              <a:t>He then says that the universe doesn’t need a cause. “I should say that the universe is just there, and that’s all.”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289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Russell – Copleston 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GB" dirty="0"/>
              <a:t>Use the iPads to research the debate and explain the key arguments on the worksheet.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915" t="27188" r="13258" b="8829"/>
          <a:stretch>
            <a:fillRect/>
          </a:stretch>
        </p:blipFill>
        <p:spPr bwMode="auto">
          <a:xfrm>
            <a:off x="572716" y="2696096"/>
            <a:ext cx="3474429" cy="225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76559" y="2581161"/>
            <a:ext cx="2898153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Remember: </a:t>
            </a:r>
          </a:p>
          <a:p>
            <a:endParaRPr lang="en-GB" dirty="0"/>
          </a:p>
          <a:p>
            <a:r>
              <a:rPr lang="en-GB" dirty="0"/>
              <a:t>They agreed on a definition of God = </a:t>
            </a:r>
          </a:p>
          <a:p>
            <a:r>
              <a:rPr lang="en-GB" dirty="0"/>
              <a:t>a supreme personal being distinct from the world and creator of the world’. </a:t>
            </a:r>
          </a:p>
          <a:p>
            <a:endParaRPr lang="en-GB" dirty="0"/>
          </a:p>
          <a:p>
            <a:r>
              <a:rPr lang="en-GB" dirty="0"/>
              <a:t>Copleston = Catholic priest</a:t>
            </a:r>
          </a:p>
          <a:p>
            <a:r>
              <a:rPr lang="en-GB" dirty="0"/>
              <a:t> Russell = Atheist.</a:t>
            </a:r>
          </a:p>
        </p:txBody>
      </p:sp>
      <p:sp>
        <p:nvSpPr>
          <p:cNvPr id="6" name="Rectangle 5"/>
          <p:cNvSpPr/>
          <p:nvPr/>
        </p:nvSpPr>
        <p:spPr>
          <a:xfrm>
            <a:off x="3614634" y="5489648"/>
            <a:ext cx="536007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GB" dirty="0">
                <a:solidFill>
                  <a:srgbClr val="FF0000"/>
                </a:solidFill>
              </a:rPr>
              <a:t>Stretch yourself :</a:t>
            </a:r>
          </a:p>
          <a:p>
            <a:pPr algn="ctr"/>
            <a:r>
              <a:rPr lang="en-GB" dirty="0"/>
              <a:t>“If one refused to sit at the chess board and make a move, one cannot, of course, be checkmated.”</a:t>
            </a:r>
          </a:p>
          <a:p>
            <a:pPr algn="ctr"/>
            <a:r>
              <a:rPr lang="en-GB" dirty="0"/>
              <a:t> What did Copleston mean? Answer in your notes.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98" t="56566" r="30087" b="23423"/>
          <a:stretch/>
        </p:blipFill>
        <p:spPr bwMode="auto">
          <a:xfrm>
            <a:off x="4047145" y="3068960"/>
            <a:ext cx="1615026" cy="157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504" y="5766648"/>
            <a:ext cx="309634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Next steps: </a:t>
            </a:r>
            <a:r>
              <a:rPr lang="en-GB" dirty="0"/>
              <a:t>What is Russell’s fallacy of composition?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Which side of the debate do these pictures represent?</a:t>
            </a:r>
          </a:p>
        </p:txBody>
      </p:sp>
      <p:pic>
        <p:nvPicPr>
          <p:cNvPr id="2050" name="Picture 2" descr="http://scm-l3.technorati.com/11/06/19/45509/chess.jpg?t=2011061906000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420888"/>
            <a:ext cx="4352925" cy="2990850"/>
          </a:xfrm>
          <a:prstGeom prst="rect">
            <a:avLst/>
          </a:prstGeom>
          <a:noFill/>
        </p:spPr>
      </p:pic>
      <p:pic>
        <p:nvPicPr>
          <p:cNvPr id="2052" name="Picture 4" descr="http://2.bp.blogspot.com/-gC_0mX2jUBo/T6pa7yvy7WI/AAAAAAAAAT4/ezIPXFJht7A/s1600/01-mother-and-chil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348880"/>
            <a:ext cx="4352925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In your words- The 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Write a script that sums up the </a:t>
            </a:r>
            <a:r>
              <a:rPr lang="en-GB" dirty="0" err="1"/>
              <a:t>Copleston</a:t>
            </a:r>
            <a:r>
              <a:rPr lang="en-GB" dirty="0"/>
              <a:t>- Russell debate.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Russell:</a:t>
            </a:r>
          </a:p>
          <a:p>
            <a:pPr marL="0" indent="0">
              <a:buNone/>
            </a:pPr>
            <a:r>
              <a:rPr lang="en-GB" dirty="0"/>
              <a:t>Copleston:</a:t>
            </a:r>
          </a:p>
          <a:p>
            <a:pPr marL="0" indent="0">
              <a:buNone/>
            </a:pPr>
            <a:r>
              <a:rPr lang="en-GB" dirty="0"/>
              <a:t>Russell:</a:t>
            </a:r>
          </a:p>
          <a:p>
            <a:pPr marL="0" indent="0">
              <a:buNone/>
            </a:pPr>
            <a:r>
              <a:rPr lang="en-GB" dirty="0"/>
              <a:t>Copleston: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8064" y="3853452"/>
            <a:ext cx="273630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Stretch yourself:</a:t>
            </a:r>
          </a:p>
          <a:p>
            <a:endParaRPr lang="en-GB" dirty="0"/>
          </a:p>
          <a:p>
            <a:r>
              <a:rPr lang="en-GB" dirty="0"/>
              <a:t>Add in your own opinion: What would you argue?</a:t>
            </a:r>
          </a:p>
        </p:txBody>
      </p:sp>
    </p:spTree>
    <p:extLst>
      <p:ext uri="{BB962C8B-B14F-4D97-AF65-F5344CB8AC3E}">
        <p14:creationId xmlns:p14="http://schemas.microsoft.com/office/powerpoint/2010/main" val="1265931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The  famous radio debate on the cosmological argument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/>
              <a:t>In a radio debate with Copleston, Russell argued....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In a radio debate with Russell, Copleston argued....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b="1" dirty="0">
                <a:solidFill>
                  <a:srgbClr val="FF0000"/>
                </a:solidFill>
              </a:rPr>
              <a:t>You now should be able to complete these sentences.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439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Think, pair, share</vt:lpstr>
      <vt:lpstr>Copleston and Russell Radio debate</vt:lpstr>
      <vt:lpstr>Learning Outcomes</vt:lpstr>
      <vt:lpstr>Copleston</vt:lpstr>
      <vt:lpstr>Russell</vt:lpstr>
      <vt:lpstr>Russell – Copleston debate</vt:lpstr>
      <vt:lpstr>Which side of the debate do these pictures represent?</vt:lpstr>
      <vt:lpstr>In your words- The debate</vt:lpstr>
      <vt:lpstr>The  famous radio debate on the cosmological argument </vt:lpstr>
      <vt:lpstr>Think, pair, share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Coppleston and Russell Radio debate</dc:title>
  <dc:creator>Nicole</dc:creator>
  <cp:lastModifiedBy>NVeitch</cp:lastModifiedBy>
  <cp:revision>14</cp:revision>
  <dcterms:created xsi:type="dcterms:W3CDTF">2013-02-11T22:40:58Z</dcterms:created>
  <dcterms:modified xsi:type="dcterms:W3CDTF">2017-12-05T12:27:50Z</dcterms:modified>
</cp:coreProperties>
</file>