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70" r:id="rId2"/>
    <p:sldId id="256" r:id="rId3"/>
    <p:sldId id="257" r:id="rId4"/>
    <p:sldId id="258" r:id="rId5"/>
    <p:sldId id="278" r:id="rId6"/>
    <p:sldId id="260" r:id="rId7"/>
    <p:sldId id="263" r:id="rId8"/>
    <p:sldId id="281" r:id="rId9"/>
    <p:sldId id="272" r:id="rId10"/>
    <p:sldId id="277" r:id="rId11"/>
    <p:sldId id="273" r:id="rId12"/>
    <p:sldId id="276" r:id="rId13"/>
    <p:sldId id="275" r:id="rId14"/>
    <p:sldId id="274" r:id="rId15"/>
    <p:sldId id="282" r:id="rId16"/>
    <p:sldId id="268" r:id="rId17"/>
    <p:sldId id="271" r:id="rId18"/>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a:defRPr sz="1200"/>
            </a:lvl1pPr>
          </a:lstStyle>
          <a:p>
            <a:fld id="{60CA2DB4-6470-4466-8313-21A6201DBA8F}" type="datetimeFigureOut">
              <a:rPr lang="en-GB" smtClean="0"/>
              <a:t>09/12/2016</a:t>
            </a:fld>
            <a:endParaRPr lang="en-GB"/>
          </a:p>
        </p:txBody>
      </p:sp>
      <p:sp>
        <p:nvSpPr>
          <p:cNvPr id="4" name="Footer Placeholder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377363"/>
            <a:ext cx="2889250" cy="493712"/>
          </a:xfrm>
          <a:prstGeom prst="rect">
            <a:avLst/>
          </a:prstGeom>
        </p:spPr>
        <p:txBody>
          <a:bodyPr vert="horz" lIns="91440" tIns="45720" rIns="91440" bIns="45720" rtlCol="0" anchor="b"/>
          <a:lstStyle>
            <a:lvl1pPr algn="r">
              <a:defRPr sz="1200"/>
            </a:lvl1pPr>
          </a:lstStyle>
          <a:p>
            <a:fld id="{F66AB2E0-1388-4746-9DEA-D30155EF5BED}" type="slidenum">
              <a:rPr lang="en-GB" smtClean="0"/>
              <a:t>‹#›</a:t>
            </a:fld>
            <a:endParaRPr lang="en-GB"/>
          </a:p>
        </p:txBody>
      </p:sp>
    </p:spTree>
    <p:extLst>
      <p:ext uri="{BB962C8B-B14F-4D97-AF65-F5344CB8AC3E}">
        <p14:creationId xmlns:p14="http://schemas.microsoft.com/office/powerpoint/2010/main" val="7385481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C7A5D1-8E8B-4935-A502-3827FD126E22}"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C7A5D1-8E8B-4935-A502-3827FD126E22}"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C7A5D1-8E8B-4935-A502-3827FD126E22}"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C7A5D1-8E8B-4935-A502-3827FD126E22}"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C7A5D1-8E8B-4935-A502-3827FD126E22}"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C7A5D1-8E8B-4935-A502-3827FD126E22}"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C7A5D1-8E8B-4935-A502-3827FD126E22}" type="datetimeFigureOut">
              <a:rPr lang="en-GB" smtClean="0"/>
              <a:t>09/12/2016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C7A5D1-8E8B-4935-A502-3827FD126E22}" type="datetimeFigureOut">
              <a:rPr lang="en-GB" smtClean="0"/>
              <a:t>09/12/2016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7A5D1-8E8B-4935-A502-3827FD126E22}" type="datetimeFigureOut">
              <a:rPr lang="en-GB" smtClean="0"/>
              <a:t>09/12/2016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7A5D1-8E8B-4935-A502-3827FD126E22}"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7A5D1-8E8B-4935-A502-3827FD126E22}"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7C4688-1070-4697-B4F4-B8709F20554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7A5D1-8E8B-4935-A502-3827FD126E22}" type="datetimeFigureOut">
              <a:rPr lang="en-GB" smtClean="0"/>
              <a:t>09/12/2016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C4688-1070-4697-B4F4-B8709F20554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GB" dirty="0" smtClean="0"/>
              <a:t>Think, pair, share</a:t>
            </a:r>
            <a:endParaRPr lang="en-GB" dirty="0"/>
          </a:p>
        </p:txBody>
      </p:sp>
      <p:sp>
        <p:nvSpPr>
          <p:cNvPr id="3" name="Content Placeholder 2"/>
          <p:cNvSpPr>
            <a:spLocks noGrp="1"/>
          </p:cNvSpPr>
          <p:nvPr>
            <p:ph idx="1"/>
          </p:nvPr>
        </p:nvSpPr>
        <p:spPr/>
        <p:txBody>
          <a:bodyPr/>
          <a:lstStyle/>
          <a:p>
            <a:pPr algn="ctr">
              <a:buNone/>
            </a:pPr>
            <a:r>
              <a:rPr lang="en-GB" dirty="0" smtClean="0"/>
              <a:t>How does a scene like this challenge the idea of a designer God?</a:t>
            </a:r>
            <a:endParaRPr lang="en-GB" dirty="0"/>
          </a:p>
        </p:txBody>
      </p:sp>
      <p:pic>
        <p:nvPicPr>
          <p:cNvPr id="27650" name="Picture 2" descr="http://xaxor.com/images/hunting-lions/hunting-lions10.jpg"/>
          <p:cNvPicPr>
            <a:picLocks noChangeAspect="1" noChangeArrowheads="1"/>
          </p:cNvPicPr>
          <p:nvPr/>
        </p:nvPicPr>
        <p:blipFill>
          <a:blip r:embed="rId2" cstate="print"/>
          <a:srcRect/>
          <a:stretch>
            <a:fillRect/>
          </a:stretch>
        </p:blipFill>
        <p:spPr bwMode="auto">
          <a:xfrm>
            <a:off x="1907704" y="2665377"/>
            <a:ext cx="5826046" cy="386104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b="1" dirty="0" smtClean="0"/>
              <a:t/>
            </a:r>
            <a:br>
              <a:rPr lang="en-GB" b="1" dirty="0" smtClean="0"/>
            </a:br>
            <a:r>
              <a:rPr lang="en-GB" b="1" dirty="0" smtClean="0"/>
              <a:t>Mill</a:t>
            </a:r>
            <a:r>
              <a:rPr lang="en-GB" dirty="0"/>
              <a:t/>
            </a:r>
            <a:br>
              <a:rPr lang="en-GB" dirty="0"/>
            </a:br>
            <a:endParaRPr lang="en-GB" dirty="0"/>
          </a:p>
        </p:txBody>
      </p:sp>
      <p:sp>
        <p:nvSpPr>
          <p:cNvPr id="3" name="Content Placeholder 2"/>
          <p:cNvSpPr>
            <a:spLocks noGrp="1"/>
          </p:cNvSpPr>
          <p:nvPr>
            <p:ph idx="1"/>
          </p:nvPr>
        </p:nvSpPr>
        <p:spPr/>
        <p:txBody>
          <a:bodyPr/>
          <a:lstStyle/>
          <a:p>
            <a:pPr lvl="0"/>
            <a:r>
              <a:rPr lang="en-GB" dirty="0" smtClean="0"/>
              <a:t>He argued </a:t>
            </a:r>
            <a:r>
              <a:rPr lang="en-GB" dirty="0"/>
              <a:t>because there is evil and suffering in the world then the designer cannot have been all powerful, all knowing and all loving.</a:t>
            </a:r>
          </a:p>
          <a:p>
            <a:pPr lvl="0"/>
            <a:r>
              <a:rPr lang="en-GB" dirty="0"/>
              <a:t>If the designer was all these qualities then the suffering wouldn’t have been included in the design. Hence, he rejects Paley’s and Aquinas’ arguments.</a:t>
            </a:r>
          </a:p>
          <a:p>
            <a:endParaRPr lang="en-GB" dirty="0"/>
          </a:p>
        </p:txBody>
      </p:sp>
    </p:spTree>
    <p:extLst>
      <p:ext uri="{BB962C8B-B14F-4D97-AF65-F5344CB8AC3E}">
        <p14:creationId xmlns:p14="http://schemas.microsoft.com/office/powerpoint/2010/main" val="1263704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The Anthropic Principle</a:t>
            </a:r>
            <a:endParaRPr lang="en-GB" dirty="0"/>
          </a:p>
        </p:txBody>
      </p:sp>
      <p:sp>
        <p:nvSpPr>
          <p:cNvPr id="3" name="Content Placeholder 2"/>
          <p:cNvSpPr>
            <a:spLocks noGrp="1"/>
          </p:cNvSpPr>
          <p:nvPr>
            <p:ph idx="1"/>
          </p:nvPr>
        </p:nvSpPr>
        <p:spPr/>
        <p:txBody>
          <a:bodyPr>
            <a:normAutofit fontScale="92500" lnSpcReduction="10000"/>
          </a:bodyPr>
          <a:lstStyle/>
          <a:p>
            <a:pPr algn="ctr">
              <a:buNone/>
            </a:pPr>
            <a:r>
              <a:rPr lang="en-GB" dirty="0" smtClean="0"/>
              <a:t>‘Anthropic’ means to be linked to the study of mankind</a:t>
            </a:r>
          </a:p>
          <a:p>
            <a:pPr algn="ctr">
              <a:buNone/>
            </a:pPr>
            <a:r>
              <a:rPr lang="en-GB" dirty="0" smtClean="0"/>
              <a:t>This is the more recent development of the teleological argument and suggests that the universe is designed for intelligent life to exist. If there had been even the slight variation in the forces in the universe, in the charge of an electron, for instance, intelligent life (or any life would have been highly unlikely to have developed.</a:t>
            </a:r>
            <a:endParaRPr lang="en-GB" dirty="0"/>
          </a:p>
        </p:txBody>
      </p:sp>
      <p:sp>
        <p:nvSpPr>
          <p:cNvPr id="4" name="Rectangle 3"/>
          <p:cNvSpPr/>
          <p:nvPr/>
        </p:nvSpPr>
        <p:spPr>
          <a:xfrm>
            <a:off x="539552" y="5916809"/>
            <a:ext cx="4572000" cy="92333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GB" dirty="0" smtClean="0"/>
              <a:t>Polkinghorne- Could </a:t>
            </a:r>
            <a:r>
              <a:rPr lang="en-GB" dirty="0"/>
              <a:t>God have chosen to designed universe governed by laws and chance?</a:t>
            </a:r>
          </a:p>
        </p:txBody>
      </p:sp>
    </p:spTree>
    <p:extLst>
      <p:ext uri="{BB962C8B-B14F-4D97-AF65-F5344CB8AC3E}">
        <p14:creationId xmlns:p14="http://schemas.microsoft.com/office/powerpoint/2010/main" val="3942575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Richard Swinburne</a:t>
            </a:r>
            <a:endParaRPr lang="en-GB" dirty="0"/>
          </a:p>
        </p:txBody>
      </p:sp>
      <p:sp>
        <p:nvSpPr>
          <p:cNvPr id="3" name="Content Placeholder 2"/>
          <p:cNvSpPr>
            <a:spLocks noGrp="1"/>
          </p:cNvSpPr>
          <p:nvPr>
            <p:ph idx="1"/>
          </p:nvPr>
        </p:nvSpPr>
        <p:spPr/>
        <p:txBody>
          <a:bodyPr/>
          <a:lstStyle/>
          <a:p>
            <a:pPr algn="ctr">
              <a:buNone/>
            </a:pPr>
            <a:r>
              <a:rPr lang="en-GB" dirty="0" smtClean="0"/>
              <a:t>Swinburne accepted the Anthropic Argument and said it came down to </a:t>
            </a:r>
            <a:r>
              <a:rPr lang="en-GB" b="1" dirty="0" smtClean="0">
                <a:solidFill>
                  <a:srgbClr val="FF0000"/>
                </a:solidFill>
              </a:rPr>
              <a:t>probabilities</a:t>
            </a:r>
            <a:r>
              <a:rPr lang="en-GB" dirty="0" smtClean="0"/>
              <a:t>. Which is more probable reason for order in the universe? Random chance or design? </a:t>
            </a:r>
            <a:r>
              <a:rPr lang="en-GB" b="1" dirty="0" smtClean="0">
                <a:solidFill>
                  <a:srgbClr val="FF0000"/>
                </a:solidFill>
              </a:rPr>
              <a:t>If design is accepted, then God is the simplest explanation.</a:t>
            </a:r>
            <a:endParaRPr lang="en-GB" b="1" dirty="0">
              <a:solidFill>
                <a:srgbClr val="FF0000"/>
              </a:solidFill>
            </a:endParaRPr>
          </a:p>
        </p:txBody>
      </p:sp>
    </p:spTree>
    <p:extLst>
      <p:ext uri="{BB962C8B-B14F-4D97-AF65-F5344CB8AC3E}">
        <p14:creationId xmlns:p14="http://schemas.microsoft.com/office/powerpoint/2010/main" val="4154759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FR Tennant</a:t>
            </a:r>
            <a:endParaRPr lang="en-GB" dirty="0"/>
          </a:p>
        </p:txBody>
      </p:sp>
      <p:sp>
        <p:nvSpPr>
          <p:cNvPr id="3" name="Content Placeholder 2"/>
          <p:cNvSpPr>
            <a:spLocks noGrp="1"/>
          </p:cNvSpPr>
          <p:nvPr>
            <p:ph idx="1"/>
          </p:nvPr>
        </p:nvSpPr>
        <p:spPr>
          <a:xfrm>
            <a:off x="395536" y="1600200"/>
            <a:ext cx="8291264" cy="4997152"/>
          </a:xfrm>
        </p:spPr>
        <p:txBody>
          <a:bodyPr>
            <a:normAutofit fontScale="92500" lnSpcReduction="10000"/>
          </a:bodyPr>
          <a:lstStyle/>
          <a:p>
            <a:pPr algn="ctr">
              <a:buNone/>
            </a:pPr>
            <a:r>
              <a:rPr lang="en-GB" dirty="0" smtClean="0"/>
              <a:t>The best explanation for the amazing chain of ‘coincidences’ that led to us being here, is God. FR Tennant is the main philosopher behind this approach. </a:t>
            </a:r>
            <a:r>
              <a:rPr lang="en-GB" b="1" dirty="0" smtClean="0">
                <a:solidFill>
                  <a:srgbClr val="FF0000"/>
                </a:solidFill>
              </a:rPr>
              <a:t>He argues there are 3 types of natural evidence for design in the world:</a:t>
            </a:r>
          </a:p>
          <a:p>
            <a:pPr>
              <a:buNone/>
            </a:pPr>
            <a:r>
              <a:rPr lang="en-GB" dirty="0" smtClean="0"/>
              <a:t>1)The fact that the world can be analysed n a rational manner. It is not chaotic and rules apply.</a:t>
            </a:r>
          </a:p>
          <a:p>
            <a:pPr>
              <a:buNone/>
            </a:pPr>
            <a:r>
              <a:rPr lang="en-GB" dirty="0" smtClean="0"/>
              <a:t>2) The inorganic world has given the necessities required to sustain life.</a:t>
            </a:r>
          </a:p>
          <a:p>
            <a:pPr>
              <a:buNone/>
            </a:pPr>
            <a:r>
              <a:rPr lang="en-GB" dirty="0" smtClean="0"/>
              <a:t>3) The process of evolution has been towards the emergence of intelligent human life.</a:t>
            </a:r>
          </a:p>
          <a:p>
            <a:pPr>
              <a:buNone/>
            </a:pPr>
            <a:endParaRPr lang="en-GB" dirty="0"/>
          </a:p>
        </p:txBody>
      </p:sp>
    </p:spTree>
    <p:extLst>
      <p:ext uri="{BB962C8B-B14F-4D97-AF65-F5344CB8AC3E}">
        <p14:creationId xmlns:p14="http://schemas.microsoft.com/office/powerpoint/2010/main" val="1905985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The Aesthetic Argument</a:t>
            </a:r>
            <a:endParaRPr lang="en-GB" dirty="0"/>
          </a:p>
        </p:txBody>
      </p:sp>
      <p:sp>
        <p:nvSpPr>
          <p:cNvPr id="3" name="Content Placeholder 2"/>
          <p:cNvSpPr>
            <a:spLocks noGrp="1"/>
          </p:cNvSpPr>
          <p:nvPr>
            <p:ph idx="1"/>
          </p:nvPr>
        </p:nvSpPr>
        <p:spPr/>
        <p:txBody>
          <a:bodyPr/>
          <a:lstStyle/>
          <a:p>
            <a:pPr algn="ctr">
              <a:buNone/>
            </a:pPr>
            <a:r>
              <a:rPr lang="en-GB" dirty="0" smtClean="0"/>
              <a:t>Tennant also developed the idea that humans are capable of </a:t>
            </a:r>
            <a:r>
              <a:rPr lang="en-GB" b="1" dirty="0" smtClean="0">
                <a:solidFill>
                  <a:srgbClr val="FF0000"/>
                </a:solidFill>
              </a:rPr>
              <a:t>appreciating beauty</a:t>
            </a:r>
            <a:r>
              <a:rPr lang="en-GB" dirty="0" smtClean="0"/>
              <a:t> in the world (in art, music, literature and nature) yet this is </a:t>
            </a:r>
            <a:r>
              <a:rPr lang="en-GB" b="1" dirty="0" smtClean="0">
                <a:solidFill>
                  <a:srgbClr val="FF0000"/>
                </a:solidFill>
              </a:rPr>
              <a:t>not necessary </a:t>
            </a:r>
            <a:r>
              <a:rPr lang="en-GB" dirty="0" smtClean="0"/>
              <a:t>to human survival in evolutionary terms, therefore this is evidence of a divine creator. </a:t>
            </a:r>
            <a:endParaRPr lang="en-GB" dirty="0"/>
          </a:p>
        </p:txBody>
      </p:sp>
    </p:spTree>
    <p:extLst>
      <p:ext uri="{BB962C8B-B14F-4D97-AF65-F5344CB8AC3E}">
        <p14:creationId xmlns:p14="http://schemas.microsoft.com/office/powerpoint/2010/main" val="3226879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Essay </a:t>
            </a:r>
            <a:r>
              <a:rPr lang="en-GB" dirty="0" smtClean="0"/>
              <a:t>Plan</a:t>
            </a:r>
            <a:endParaRPr lang="en-GB" dirty="0"/>
          </a:p>
        </p:txBody>
      </p:sp>
      <p:sp>
        <p:nvSpPr>
          <p:cNvPr id="3" name="Content Placeholder 2"/>
          <p:cNvSpPr>
            <a:spLocks noGrp="1"/>
          </p:cNvSpPr>
          <p:nvPr>
            <p:ph idx="1"/>
          </p:nvPr>
        </p:nvSpPr>
        <p:spPr/>
        <p:txBody>
          <a:bodyPr>
            <a:normAutofit/>
          </a:bodyPr>
          <a:lstStyle/>
          <a:p>
            <a:pPr marL="0" indent="0" algn="ctr">
              <a:buNone/>
            </a:pPr>
            <a:r>
              <a:rPr lang="en-GB" dirty="0"/>
              <a:t>‘Evolution means we do not require a designer God’ Discuss</a:t>
            </a:r>
            <a:r>
              <a:rPr lang="en-GB" dirty="0" smtClean="0"/>
              <a:t>.</a:t>
            </a:r>
          </a:p>
          <a:p>
            <a:pPr marL="0" indent="0" algn="ctr">
              <a:buNone/>
            </a:pPr>
            <a:endParaRPr lang="en-GB" dirty="0"/>
          </a:p>
          <a:p>
            <a:pPr marL="0" indent="0" algn="ctr">
              <a:buNone/>
            </a:pPr>
            <a:r>
              <a:rPr lang="en-GB" dirty="0" smtClean="0"/>
              <a:t>Use the key thinkers you have learnt this lesson!</a:t>
            </a:r>
          </a:p>
          <a:p>
            <a:pPr marL="0" indent="0">
              <a:buNone/>
            </a:pPr>
            <a:endParaRPr lang="en-GB" dirty="0" smtClean="0"/>
          </a:p>
          <a:p>
            <a:pPr marL="0" indent="0">
              <a:buNone/>
            </a:pPr>
            <a:endParaRPr lang="en-GB" dirty="0" smtClean="0"/>
          </a:p>
        </p:txBody>
      </p:sp>
      <p:sp>
        <p:nvSpPr>
          <p:cNvPr id="4" name="TextBox 3"/>
          <p:cNvSpPr txBox="1"/>
          <p:nvPr/>
        </p:nvSpPr>
        <p:spPr>
          <a:xfrm>
            <a:off x="539552" y="4941168"/>
            <a:ext cx="417646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dirty="0" smtClean="0">
                <a:solidFill>
                  <a:srgbClr val="FF0000"/>
                </a:solidFill>
              </a:rPr>
              <a:t>Stretch yourself: </a:t>
            </a:r>
            <a:r>
              <a:rPr lang="en-GB" dirty="0" smtClean="0"/>
              <a:t>Plan your conclusion, can you make it an ‘insightful’ argument? </a:t>
            </a:r>
            <a:endParaRPr lang="en-GB" dirty="0"/>
          </a:p>
        </p:txBody>
      </p:sp>
    </p:spTree>
    <p:extLst>
      <p:ext uri="{BB962C8B-B14F-4D97-AF65-F5344CB8AC3E}">
        <p14:creationId xmlns:p14="http://schemas.microsoft.com/office/powerpoint/2010/main" val="18237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Think, pair, share</a:t>
            </a:r>
            <a:endParaRPr lang="en-GB" dirty="0"/>
          </a:p>
        </p:txBody>
      </p:sp>
      <p:sp>
        <p:nvSpPr>
          <p:cNvPr id="3" name="Content Placeholder 2"/>
          <p:cNvSpPr>
            <a:spLocks noGrp="1"/>
          </p:cNvSpPr>
          <p:nvPr>
            <p:ph idx="1"/>
          </p:nvPr>
        </p:nvSpPr>
        <p:spPr/>
        <p:txBody>
          <a:bodyPr>
            <a:normAutofit lnSpcReduction="10000"/>
          </a:bodyPr>
          <a:lstStyle/>
          <a:p>
            <a:pPr algn="ctr">
              <a:buNone/>
            </a:pPr>
            <a:r>
              <a:rPr lang="en-GB" sz="2800" dirty="0" smtClean="0"/>
              <a:t>‘The theory of Natural Selection doesn’t weaken the teleological argument. It strengthens it because it shows a designer God in action’</a:t>
            </a:r>
          </a:p>
          <a:p>
            <a:pPr algn="ctr">
              <a:buNone/>
            </a:pPr>
            <a:endParaRPr lang="en-GB" dirty="0"/>
          </a:p>
          <a:p>
            <a:pPr>
              <a:buNone/>
            </a:pPr>
            <a:r>
              <a:rPr lang="en-GB" dirty="0" smtClean="0"/>
              <a:t>A: Who would support this statement?</a:t>
            </a:r>
          </a:p>
          <a:p>
            <a:pPr>
              <a:buNone/>
            </a:pPr>
            <a:r>
              <a:rPr lang="en-GB" dirty="0" smtClean="0">
                <a:solidFill>
                  <a:srgbClr val="FF0000"/>
                </a:solidFill>
              </a:rPr>
              <a:t>B: Who would disagree with this statement?</a:t>
            </a:r>
          </a:p>
          <a:p>
            <a:pPr>
              <a:buNone/>
            </a:pPr>
            <a:endParaRPr lang="en-GB" dirty="0" smtClean="0"/>
          </a:p>
          <a:p>
            <a:pPr>
              <a:buNone/>
            </a:pPr>
            <a:r>
              <a:rPr lang="en-GB" dirty="0" smtClean="0"/>
              <a:t>A</a:t>
            </a:r>
            <a:r>
              <a:rPr lang="en-GB" dirty="0"/>
              <a:t>: Who would support this statement?</a:t>
            </a:r>
          </a:p>
          <a:p>
            <a:pPr>
              <a:buNone/>
            </a:pPr>
            <a:r>
              <a:rPr lang="en-GB" dirty="0">
                <a:solidFill>
                  <a:srgbClr val="FF0000"/>
                </a:solidFill>
              </a:rPr>
              <a:t>B: Who would disagree with this statement?</a:t>
            </a:r>
          </a:p>
          <a:p>
            <a:pPr>
              <a:buNone/>
            </a:pPr>
            <a:endParaRPr lang="en-GB" dirty="0" smtClean="0"/>
          </a:p>
          <a:p>
            <a:pPr>
              <a:buNone/>
            </a:pPr>
            <a:endParaRPr lang="en-GB" dirty="0" smtClean="0"/>
          </a:p>
          <a:p>
            <a:pPr algn="ctr">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GB" dirty="0" smtClean="0"/>
              <a:t>Homework</a:t>
            </a:r>
            <a:endParaRPr lang="en-GB" dirty="0"/>
          </a:p>
        </p:txBody>
      </p:sp>
      <p:sp>
        <p:nvSpPr>
          <p:cNvPr id="3" name="Content Placeholder 2"/>
          <p:cNvSpPr>
            <a:spLocks noGrp="1"/>
          </p:cNvSpPr>
          <p:nvPr>
            <p:ph idx="1"/>
          </p:nvPr>
        </p:nvSpPr>
        <p:spPr/>
        <p:txBody>
          <a:bodyPr/>
          <a:lstStyle/>
          <a:p>
            <a:pPr algn="ctr">
              <a:buNone/>
            </a:pPr>
            <a:r>
              <a:rPr lang="en-GB" dirty="0" smtClean="0"/>
              <a:t>Complete a </a:t>
            </a:r>
            <a:r>
              <a:rPr lang="en-GB" smtClean="0"/>
              <a:t>revision resource on </a:t>
            </a:r>
            <a:r>
              <a:rPr lang="en-GB" dirty="0" smtClean="0"/>
              <a:t>the teleological argument and then an essay plan on: </a:t>
            </a:r>
          </a:p>
          <a:p>
            <a:pPr algn="ctr">
              <a:buNone/>
            </a:pPr>
            <a:endParaRPr lang="en-GB" dirty="0"/>
          </a:p>
          <a:p>
            <a:pPr algn="ctr">
              <a:buNone/>
            </a:pPr>
            <a:r>
              <a:rPr lang="en-GB" dirty="0" smtClean="0"/>
              <a:t>A: Explain </a:t>
            </a:r>
            <a:r>
              <a:rPr lang="en-GB" dirty="0"/>
              <a:t>Paley’s Teleological Argument.</a:t>
            </a:r>
          </a:p>
          <a:p>
            <a:pPr algn="ctr">
              <a:buNone/>
            </a:pPr>
            <a:r>
              <a:rPr lang="en-GB" dirty="0" smtClean="0">
                <a:solidFill>
                  <a:srgbClr val="FF0000"/>
                </a:solidFill>
              </a:rPr>
              <a:t>B: ‘Evolution </a:t>
            </a:r>
            <a:r>
              <a:rPr lang="en-GB" dirty="0">
                <a:solidFill>
                  <a:srgbClr val="FF0000"/>
                </a:solidFill>
              </a:rPr>
              <a:t>means we do not require a designer God’ Discuss</a:t>
            </a:r>
            <a:r>
              <a:rPr lang="en-GB" dirty="0" smtClean="0">
                <a:solidFill>
                  <a:srgbClr val="FF0000"/>
                </a:solidFill>
              </a:rPr>
              <a:t>. (If not complete)</a:t>
            </a:r>
            <a:endParaRPr lang="en-GB"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Evaluating the teleological argument</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To be able to explain Mill’s and Darwin's criticisms of the teleological argument.</a:t>
            </a:r>
            <a:endParaRPr lang="en-GB" dirty="0"/>
          </a:p>
          <a:p>
            <a:r>
              <a:rPr lang="en-GB" dirty="0" smtClean="0"/>
              <a:t>To be able to evaluate whether you think the teleological argument is successful.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b="1" dirty="0" smtClean="0"/>
              <a:t> </a:t>
            </a:r>
            <a:br>
              <a:rPr lang="en-GB" b="1" dirty="0" smtClean="0"/>
            </a:br>
            <a:r>
              <a:rPr lang="en-GB" dirty="0" smtClean="0"/>
              <a:t>Charles Darwin (1809-1882)</a:t>
            </a:r>
            <a:r>
              <a:rPr lang="en-GB" dirty="0"/>
              <a:t/>
            </a:r>
            <a:br>
              <a:rPr lang="en-GB" dirty="0"/>
            </a:br>
            <a:endParaRPr lang="en-GB" dirty="0"/>
          </a:p>
        </p:txBody>
      </p:sp>
      <p:sp>
        <p:nvSpPr>
          <p:cNvPr id="3" name="Content Placeholder 2"/>
          <p:cNvSpPr>
            <a:spLocks noGrp="1"/>
          </p:cNvSpPr>
          <p:nvPr>
            <p:ph sz="half" idx="1"/>
          </p:nvPr>
        </p:nvSpPr>
        <p:spPr>
          <a:xfrm>
            <a:off x="457200" y="1600200"/>
            <a:ext cx="4042792" cy="4925144"/>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0" indent="0" algn="ctr">
              <a:buNone/>
            </a:pPr>
            <a:r>
              <a:rPr lang="en-GB" sz="4400" dirty="0"/>
              <a:t>Charles Darwin </a:t>
            </a:r>
            <a:r>
              <a:rPr lang="en-GB" sz="4400" dirty="0" smtClean="0"/>
              <a:t>although </a:t>
            </a:r>
            <a:r>
              <a:rPr lang="en-GB" sz="4400" dirty="0"/>
              <a:t>not the first to propose the theory of evolution, first put forward a comprehensive theoretical explanation for it in his </a:t>
            </a:r>
            <a:r>
              <a:rPr lang="en-GB" sz="4400" i="1" dirty="0"/>
              <a:t>The Origin of Species</a:t>
            </a:r>
            <a:r>
              <a:rPr lang="en-GB" sz="4400" dirty="0"/>
              <a:t> (1858). </a:t>
            </a:r>
            <a:endParaRPr lang="en-GB" sz="4400" dirty="0" smtClean="0"/>
          </a:p>
          <a:p>
            <a:pPr marL="0" indent="0" algn="ctr">
              <a:buNone/>
            </a:pPr>
            <a:endParaRPr lang="en-GB" sz="4400" dirty="0" smtClean="0"/>
          </a:p>
          <a:p>
            <a:pPr marL="0" indent="0" algn="ctr">
              <a:buNone/>
            </a:pPr>
            <a:r>
              <a:rPr lang="en-GB" sz="4400" dirty="0" smtClean="0"/>
              <a:t>Based </a:t>
            </a:r>
            <a:r>
              <a:rPr lang="en-GB" sz="4400" dirty="0"/>
              <a:t>on his study of species in their own </a:t>
            </a:r>
            <a:r>
              <a:rPr lang="en-GB" sz="4400" dirty="0" smtClean="0"/>
              <a:t>habitat, </a:t>
            </a:r>
            <a:r>
              <a:rPr lang="en-GB" sz="4400" dirty="0"/>
              <a:t>Darwin proposed that similarities between species could be explained through a common heredity - that is, that they both shared a common ancestor.</a:t>
            </a:r>
          </a:p>
          <a:p>
            <a:endParaRPr lang="en-GB" dirty="0"/>
          </a:p>
        </p:txBody>
      </p:sp>
      <p:sp>
        <p:nvSpPr>
          <p:cNvPr id="4" name="Content Placeholder 3"/>
          <p:cNvSpPr>
            <a:spLocks noGrp="1"/>
          </p:cNvSpPr>
          <p:nvPr>
            <p:ph sz="half" idx="2"/>
          </p:nvPr>
        </p:nvSpPr>
        <p:spPr>
          <a:xfrm>
            <a:off x="4644008" y="1600200"/>
            <a:ext cx="4042792" cy="4925144"/>
          </a:xfrm>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pPr marL="0" indent="0" algn="ctr">
              <a:buNone/>
            </a:pPr>
            <a:r>
              <a:rPr lang="en-GB" sz="5100" dirty="0"/>
              <a:t>The way this works, according to Darwin, is through what he called </a:t>
            </a:r>
            <a:r>
              <a:rPr lang="en-GB" sz="5100" b="1" dirty="0">
                <a:solidFill>
                  <a:srgbClr val="FF0000"/>
                </a:solidFill>
              </a:rPr>
              <a:t>Adaptation</a:t>
            </a:r>
            <a:r>
              <a:rPr lang="en-GB" sz="5100" i="1" dirty="0"/>
              <a:t>, </a:t>
            </a:r>
            <a:r>
              <a:rPr lang="en-GB" sz="5100" dirty="0"/>
              <a:t>whereby a certain species would change according to the environmental conditions. Once this happens, the environment also causes the species which is fittest - or best suited to the conditions - to survive. This theory is best known as </a:t>
            </a:r>
            <a:r>
              <a:rPr lang="en-GB" sz="5100" b="1" dirty="0">
                <a:solidFill>
                  <a:srgbClr val="FF0000"/>
                </a:solidFill>
              </a:rPr>
              <a:t>Natural Selection </a:t>
            </a:r>
            <a:r>
              <a:rPr lang="en-GB" sz="5100" dirty="0"/>
              <a:t>or sometimes as </a:t>
            </a:r>
            <a:r>
              <a:rPr lang="en-GB" sz="5100" b="1" i="1" dirty="0">
                <a:solidFill>
                  <a:srgbClr val="FF0000"/>
                </a:solidFill>
              </a:rPr>
              <a:t>survival of the fittest</a:t>
            </a:r>
            <a:r>
              <a:rPr lang="en-GB" sz="5100" dirty="0"/>
              <a:t>.</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Autofit/>
          </a:bodyPr>
          <a:lstStyle/>
          <a:p>
            <a:r>
              <a:rPr lang="en-GB" sz="3600" dirty="0" smtClean="0"/>
              <a:t>Consequences for </a:t>
            </a:r>
            <a:r>
              <a:rPr lang="en-GB" sz="3600" dirty="0"/>
              <a:t>the Teleological A</a:t>
            </a:r>
            <a:r>
              <a:rPr lang="en-GB" sz="3600" dirty="0" smtClean="0"/>
              <a:t>rgument…</a:t>
            </a:r>
            <a:endParaRPr lang="en-GB" sz="3600" dirty="0"/>
          </a:p>
        </p:txBody>
      </p:sp>
      <p:sp>
        <p:nvSpPr>
          <p:cNvPr id="9" name="Content Placeholder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p>
            <a:pPr algn="ctr">
              <a:buNone/>
            </a:pPr>
            <a:r>
              <a:rPr lang="en-GB" sz="5000" b="1" dirty="0" smtClean="0">
                <a:solidFill>
                  <a:srgbClr val="FF0000"/>
                </a:solidFill>
              </a:rPr>
              <a:t>1) </a:t>
            </a:r>
            <a:r>
              <a:rPr lang="en-GB" sz="5000" b="1" dirty="0">
                <a:solidFill>
                  <a:srgbClr val="FF0000"/>
                </a:solidFill>
              </a:rPr>
              <a:t>The Separate Creation of Species</a:t>
            </a:r>
            <a:r>
              <a:rPr lang="en-GB" sz="5000" dirty="0">
                <a:solidFill>
                  <a:srgbClr val="FF0000"/>
                </a:solidFill>
              </a:rPr>
              <a:t>: </a:t>
            </a:r>
            <a:r>
              <a:rPr lang="en-GB" sz="5000" dirty="0"/>
              <a:t>Because Darwinism argued that all species descended from a common ancestor this contradicted the biblical view that each species was created independently by God.</a:t>
            </a:r>
          </a:p>
          <a:p>
            <a:pPr lvl="0" algn="ctr">
              <a:buNone/>
            </a:pPr>
            <a:endParaRPr lang="en-GB" sz="5100" b="1" dirty="0">
              <a:solidFill>
                <a:srgbClr val="FF0000"/>
              </a:solidFill>
            </a:endParaRPr>
          </a:p>
          <a:p>
            <a:pPr lvl="0" algn="ctr">
              <a:buNone/>
            </a:pPr>
            <a:r>
              <a:rPr lang="en-GB" sz="5100" b="1" dirty="0" smtClean="0">
                <a:solidFill>
                  <a:srgbClr val="FF0000"/>
                </a:solidFill>
              </a:rPr>
              <a:t>2) The </a:t>
            </a:r>
            <a:r>
              <a:rPr lang="en-GB" sz="5100" b="1" dirty="0">
                <a:solidFill>
                  <a:srgbClr val="FF0000"/>
                </a:solidFill>
              </a:rPr>
              <a:t>Instant Creation of the World</a:t>
            </a:r>
            <a:r>
              <a:rPr lang="en-GB" sz="5100" dirty="0">
                <a:solidFill>
                  <a:srgbClr val="FF0000"/>
                </a:solidFill>
              </a:rPr>
              <a:t>: </a:t>
            </a:r>
            <a:r>
              <a:rPr lang="en-GB" sz="5100" dirty="0"/>
              <a:t>The biblical account </a:t>
            </a:r>
            <a:r>
              <a:rPr lang="en-GB" sz="5100" dirty="0" smtClean="0"/>
              <a:t>portrays </a:t>
            </a:r>
            <a:r>
              <a:rPr lang="en-GB" sz="5100" dirty="0"/>
              <a:t>God as creating the world in 7 days, after which nothing changes. However, the evolutionary perspective views things changing and evolving over millions of years.</a:t>
            </a:r>
          </a:p>
          <a:p>
            <a:pPr marL="0" indent="0">
              <a:buNone/>
            </a:pPr>
            <a:endParaRPr lang="en-GB" dirty="0"/>
          </a:p>
        </p:txBody>
      </p:sp>
      <p:sp>
        <p:nvSpPr>
          <p:cNvPr id="10" name="Content Placeholder 9"/>
          <p:cNvSpPr>
            <a:spLocks noGrp="1"/>
          </p:cNvSpPr>
          <p:nvPr>
            <p:ph sz="half" idx="2"/>
          </p:nvPr>
        </p:nvSpPr>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p>
            <a:pPr marL="514350" lvl="0" indent="-514350">
              <a:buAutoNum type="arabicParenR" startAt="3"/>
            </a:pPr>
            <a:r>
              <a:rPr lang="en-GB" sz="5000" b="1" dirty="0" smtClean="0">
                <a:solidFill>
                  <a:srgbClr val="FF0000"/>
                </a:solidFill>
              </a:rPr>
              <a:t>The </a:t>
            </a:r>
            <a:r>
              <a:rPr lang="en-GB" sz="5000" b="1" dirty="0">
                <a:solidFill>
                  <a:srgbClr val="FF0000"/>
                </a:solidFill>
              </a:rPr>
              <a:t>Goodness of God</a:t>
            </a:r>
            <a:r>
              <a:rPr lang="en-GB" sz="5000" dirty="0">
                <a:solidFill>
                  <a:srgbClr val="FF0000"/>
                </a:solidFill>
              </a:rPr>
              <a:t>: </a:t>
            </a:r>
            <a:r>
              <a:rPr lang="en-GB" sz="5000" dirty="0"/>
              <a:t>The bible views the world as created by God as an expression of His goodness. However, </a:t>
            </a:r>
            <a:r>
              <a:rPr lang="en-GB" sz="5000" i="1" dirty="0"/>
              <a:t>Natural Selection</a:t>
            </a:r>
            <a:r>
              <a:rPr lang="en-GB" sz="5000" dirty="0"/>
              <a:t> seems to suggest the struggle of opposing forces for dominancy</a:t>
            </a:r>
            <a:r>
              <a:rPr lang="en-GB" sz="5000" dirty="0" smtClean="0"/>
              <a:t>.</a:t>
            </a:r>
          </a:p>
          <a:p>
            <a:pPr marL="514350" lvl="0" indent="-514350">
              <a:buAutoNum type="arabicParenR" startAt="3"/>
            </a:pPr>
            <a:endParaRPr lang="en-GB" sz="5000" dirty="0"/>
          </a:p>
          <a:p>
            <a:pPr marL="514350" indent="-514350">
              <a:buFont typeface="Arial" pitchFamily="34" charset="0"/>
              <a:buAutoNum type="arabicParenR" startAt="3"/>
            </a:pPr>
            <a:r>
              <a:rPr lang="en-GB" sz="5000" b="1" dirty="0">
                <a:solidFill>
                  <a:srgbClr val="FF0000"/>
                </a:solidFill>
              </a:rPr>
              <a:t>The Nature of Man</a:t>
            </a:r>
            <a:r>
              <a:rPr lang="en-GB" sz="5000" dirty="0">
                <a:solidFill>
                  <a:srgbClr val="FF0000"/>
                </a:solidFill>
              </a:rPr>
              <a:t>: </a:t>
            </a:r>
            <a:r>
              <a:rPr lang="en-GB" sz="5000" dirty="0"/>
              <a:t>If man was made in God's likeness it could not also be possible that he evolved from apes. This view makes man no different from the other animals. </a:t>
            </a:r>
          </a:p>
          <a:p>
            <a:pPr marL="514350" lvl="0" indent="-514350">
              <a:buAutoNum type="arabicParenR" startAt="3"/>
            </a:pPr>
            <a:endParaRPr lang="en-GB" dirty="0" smtClean="0"/>
          </a:p>
          <a:p>
            <a:pPr marL="514350" lvl="0" indent="-514350">
              <a:buAutoNum type="arabicParenR" startAt="3"/>
            </a:pPr>
            <a:endParaRPr lang="en-GB" dirty="0"/>
          </a:p>
          <a:p>
            <a:pPr marL="514350" lvl="0" indent="-514350">
              <a:buAutoNum type="arabicParenR" startAt="3"/>
            </a:pPr>
            <a:endParaRPr lang="en-GB" dirty="0" smtClean="0"/>
          </a:p>
          <a:p>
            <a:pPr marL="514350" lvl="0" indent="-514350">
              <a:buAutoNum type="arabicParenR" startAt="3"/>
            </a:pPr>
            <a:endParaRPr lang="en-GB" dirty="0"/>
          </a:p>
          <a:p>
            <a:endParaRPr lang="en-GB" dirty="0"/>
          </a:p>
        </p:txBody>
      </p:sp>
    </p:spTree>
    <p:extLst>
      <p:ext uri="{BB962C8B-B14F-4D97-AF65-F5344CB8AC3E}">
        <p14:creationId xmlns:p14="http://schemas.microsoft.com/office/powerpoint/2010/main" val="184970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Think, Pair, Share</a:t>
            </a:r>
            <a:endParaRPr lang="en-GB" dirty="0"/>
          </a:p>
        </p:txBody>
      </p:sp>
      <p:sp>
        <p:nvSpPr>
          <p:cNvPr id="3" name="Content Placeholder 2"/>
          <p:cNvSpPr>
            <a:spLocks noGrp="1"/>
          </p:cNvSpPr>
          <p:nvPr>
            <p:ph idx="1"/>
          </p:nvPr>
        </p:nvSpPr>
        <p:spPr/>
        <p:txBody>
          <a:bodyPr/>
          <a:lstStyle/>
          <a:p>
            <a:pPr marL="0" indent="0">
              <a:buNone/>
            </a:pPr>
            <a:r>
              <a:rPr lang="en-GB" dirty="0" smtClean="0"/>
              <a:t>A) Evolution</a:t>
            </a:r>
            <a:endParaRPr lang="en-GB" dirty="0"/>
          </a:p>
          <a:p>
            <a:pPr marL="0" indent="0">
              <a:buNone/>
            </a:pPr>
            <a:r>
              <a:rPr lang="en-GB" dirty="0" smtClean="0">
                <a:solidFill>
                  <a:srgbClr val="FF0000"/>
                </a:solidFill>
              </a:rPr>
              <a:t>B) Adaptation</a:t>
            </a:r>
          </a:p>
          <a:p>
            <a:pPr marL="514350" indent="-514350">
              <a:buAutoNum type="alphaUcParenR"/>
            </a:pPr>
            <a:r>
              <a:rPr lang="en-GB" dirty="0" smtClean="0"/>
              <a:t>Natural Selection</a:t>
            </a:r>
          </a:p>
          <a:p>
            <a:pPr marL="514350" indent="-514350">
              <a:buAutoNum type="alphaUcParenR"/>
            </a:pPr>
            <a:r>
              <a:rPr lang="en-GB" dirty="0" smtClean="0">
                <a:solidFill>
                  <a:srgbClr val="FF0000"/>
                </a:solidFill>
              </a:rPr>
              <a:t>Survival of the fittest</a:t>
            </a:r>
            <a:endParaRPr lang="en-GB"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Complete the worksheet</a:t>
            </a:r>
            <a:endParaRPr lang="en-GB" dirty="0"/>
          </a:p>
        </p:txBody>
      </p:sp>
      <p:pic>
        <p:nvPicPr>
          <p:cNvPr id="1026" name="Picture 2"/>
          <p:cNvPicPr>
            <a:picLocks noChangeAspect="1" noChangeArrowheads="1"/>
          </p:cNvPicPr>
          <p:nvPr/>
        </p:nvPicPr>
        <p:blipFill>
          <a:blip r:embed="rId2" cstate="print">
            <a:duotone>
              <a:prstClr val="black"/>
              <a:schemeClr val="accent5">
                <a:tint val="45000"/>
                <a:satMod val="400000"/>
              </a:schemeClr>
            </a:duotone>
          </a:blip>
          <a:srcRect l="11438" t="21282" r="51648" b="12766"/>
          <a:stretch>
            <a:fillRect/>
          </a:stretch>
        </p:blipFill>
        <p:spPr bwMode="auto">
          <a:xfrm>
            <a:off x="2987824" y="1700808"/>
            <a:ext cx="3600400" cy="4824536"/>
          </a:xfrm>
          <a:prstGeom prst="rect">
            <a:avLst/>
          </a:prstGeom>
          <a:noFill/>
          <a:ln w="9525">
            <a:noFill/>
            <a:miter lim="800000"/>
            <a:headEnd/>
            <a:tailEnd/>
          </a:ln>
        </p:spPr>
      </p:pic>
      <p:sp>
        <p:nvSpPr>
          <p:cNvPr id="3" name="TextBox 2"/>
          <p:cNvSpPr txBox="1"/>
          <p:nvPr/>
        </p:nvSpPr>
        <p:spPr>
          <a:xfrm>
            <a:off x="395536" y="5085184"/>
            <a:ext cx="2448272"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 </a:t>
            </a:r>
            <a:r>
              <a:rPr lang="en-GB" dirty="0" smtClean="0"/>
              <a:t>What was Dawkins’ referring to when naming his book the ‘Blind Watchmaker’?</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smtClean="0"/>
              <a:t>Sort the cards out into a </a:t>
            </a:r>
            <a:r>
              <a:rPr lang="en-GB" dirty="0" err="1" smtClean="0"/>
              <a:t>Zig-Zag</a:t>
            </a:r>
            <a:r>
              <a:rPr lang="en-GB" dirty="0" smtClean="0"/>
              <a:t> with </a:t>
            </a:r>
            <a:r>
              <a:rPr lang="en-GB" dirty="0" smtClean="0">
                <a:solidFill>
                  <a:srgbClr val="FF0000"/>
                </a:solidFill>
              </a:rPr>
              <a:t>for and against </a:t>
            </a:r>
            <a:r>
              <a:rPr lang="en-GB" dirty="0" smtClean="0"/>
              <a:t>reasons.</a:t>
            </a:r>
            <a:endParaRPr lang="en-GB" dirty="0"/>
          </a:p>
        </p:txBody>
      </p:sp>
      <p:pic>
        <p:nvPicPr>
          <p:cNvPr id="1027" name="Picture 3"/>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400000">
            <a:off x="2843808" y="3455422"/>
            <a:ext cx="324036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203848" y="3193812"/>
            <a:ext cx="720080" cy="523220"/>
          </a:xfrm>
          <a:prstGeom prst="rect">
            <a:avLst/>
          </a:prstGeom>
          <a:noFill/>
        </p:spPr>
        <p:txBody>
          <a:bodyPr wrap="square" rtlCol="0">
            <a:spAutoFit/>
          </a:bodyPr>
          <a:lstStyle/>
          <a:p>
            <a:r>
              <a:rPr lang="en-GB" sz="2800" b="1" dirty="0" smtClean="0"/>
              <a:t>For </a:t>
            </a:r>
            <a:endParaRPr lang="en-GB" sz="2800" b="1" dirty="0"/>
          </a:p>
        </p:txBody>
      </p:sp>
      <p:sp>
        <p:nvSpPr>
          <p:cNvPr id="8" name="TextBox 7"/>
          <p:cNvSpPr txBox="1"/>
          <p:nvPr/>
        </p:nvSpPr>
        <p:spPr>
          <a:xfrm>
            <a:off x="5220072" y="3738153"/>
            <a:ext cx="1368152" cy="523220"/>
          </a:xfrm>
          <a:prstGeom prst="rect">
            <a:avLst/>
          </a:prstGeom>
          <a:noFill/>
        </p:spPr>
        <p:txBody>
          <a:bodyPr wrap="square" rtlCol="0">
            <a:spAutoFit/>
          </a:bodyPr>
          <a:lstStyle/>
          <a:p>
            <a:r>
              <a:rPr lang="en-GB" sz="2800" b="1" dirty="0" smtClean="0"/>
              <a:t>Against</a:t>
            </a:r>
            <a:endParaRPr lang="en-GB" sz="2800" b="1" dirty="0"/>
          </a:p>
        </p:txBody>
      </p:sp>
      <p:sp>
        <p:nvSpPr>
          <p:cNvPr id="9" name="TextBox 8"/>
          <p:cNvSpPr txBox="1"/>
          <p:nvPr/>
        </p:nvSpPr>
        <p:spPr>
          <a:xfrm>
            <a:off x="3059832" y="4149080"/>
            <a:ext cx="720080" cy="523220"/>
          </a:xfrm>
          <a:prstGeom prst="rect">
            <a:avLst/>
          </a:prstGeom>
          <a:noFill/>
        </p:spPr>
        <p:txBody>
          <a:bodyPr wrap="square" rtlCol="0">
            <a:spAutoFit/>
          </a:bodyPr>
          <a:lstStyle/>
          <a:p>
            <a:r>
              <a:rPr lang="en-GB" sz="2800" b="1" dirty="0" smtClean="0"/>
              <a:t>For </a:t>
            </a:r>
            <a:endParaRPr lang="en-GB" sz="2800" b="1" dirty="0"/>
          </a:p>
        </p:txBody>
      </p:sp>
      <p:sp>
        <p:nvSpPr>
          <p:cNvPr id="11" name="TextBox 10"/>
          <p:cNvSpPr txBox="1"/>
          <p:nvPr/>
        </p:nvSpPr>
        <p:spPr>
          <a:xfrm>
            <a:off x="5400092" y="4661764"/>
            <a:ext cx="1368152" cy="523220"/>
          </a:xfrm>
          <a:prstGeom prst="rect">
            <a:avLst/>
          </a:prstGeom>
          <a:noFill/>
        </p:spPr>
        <p:txBody>
          <a:bodyPr wrap="square" rtlCol="0">
            <a:spAutoFit/>
          </a:bodyPr>
          <a:lstStyle/>
          <a:p>
            <a:r>
              <a:rPr lang="en-GB" sz="2800" b="1" dirty="0" smtClean="0"/>
              <a:t>Against</a:t>
            </a:r>
            <a:endParaRPr lang="en-GB" sz="2800" b="1" dirty="0"/>
          </a:p>
        </p:txBody>
      </p:sp>
      <p:sp>
        <p:nvSpPr>
          <p:cNvPr id="5" name="TextBox 4"/>
          <p:cNvSpPr txBox="1"/>
          <p:nvPr/>
        </p:nvSpPr>
        <p:spPr>
          <a:xfrm>
            <a:off x="179512" y="4139817"/>
            <a:ext cx="2664296"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000" b="1" dirty="0" smtClean="0">
                <a:solidFill>
                  <a:srgbClr val="FF0000"/>
                </a:solidFill>
              </a:rPr>
              <a:t>Stretch yourself:</a:t>
            </a:r>
          </a:p>
          <a:p>
            <a:r>
              <a:rPr lang="en-GB" sz="2000" b="1" dirty="0" smtClean="0">
                <a:solidFill>
                  <a:schemeClr val="tx1"/>
                </a:solidFill>
              </a:rPr>
              <a:t>Add your own personal opinion and give reasons.</a:t>
            </a:r>
          </a:p>
          <a:p>
            <a:endParaRPr lang="en-GB" sz="2000" b="1" dirty="0" smtClean="0">
              <a:solidFill>
                <a:srgbClr val="FF0000"/>
              </a:solidFill>
            </a:endParaRPr>
          </a:p>
        </p:txBody>
      </p:sp>
      <p:sp>
        <p:nvSpPr>
          <p:cNvPr id="1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smtClean="0"/>
              <a:t/>
            </a:r>
            <a:br>
              <a:rPr lang="en-GB" dirty="0" smtClean="0"/>
            </a:br>
            <a:r>
              <a:rPr lang="en-GB" dirty="0" smtClean="0"/>
              <a:t>‘</a:t>
            </a:r>
            <a:r>
              <a:rPr lang="en-GB" dirty="0"/>
              <a:t>Evolution means we do not require a designer God’ Discuss.</a:t>
            </a:r>
            <a:br>
              <a:rPr lang="en-GB" dirty="0"/>
            </a:br>
            <a:endParaRPr lang="en-GB" dirty="0"/>
          </a:p>
        </p:txBody>
      </p:sp>
      <p:sp>
        <p:nvSpPr>
          <p:cNvPr id="2" name="TextBox 1"/>
          <p:cNvSpPr txBox="1"/>
          <p:nvPr/>
        </p:nvSpPr>
        <p:spPr>
          <a:xfrm>
            <a:off x="6876256" y="3999763"/>
            <a:ext cx="1980220"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dirty="0" smtClean="0">
                <a:solidFill>
                  <a:srgbClr val="FF0000"/>
                </a:solidFill>
              </a:rPr>
              <a:t>Stretch yourself: </a:t>
            </a:r>
            <a:r>
              <a:rPr lang="en-GB" dirty="0"/>
              <a:t>R</a:t>
            </a:r>
            <a:r>
              <a:rPr lang="en-GB" dirty="0" smtClean="0"/>
              <a:t>esearch more on Mill’s view.  Would he agree or disagree?</a:t>
            </a:r>
            <a:endParaRPr lang="en-GB" dirty="0"/>
          </a:p>
        </p:txBody>
      </p:sp>
    </p:spTree>
    <p:extLst>
      <p:ext uri="{BB962C8B-B14F-4D97-AF65-F5344CB8AC3E}">
        <p14:creationId xmlns:p14="http://schemas.microsoft.com/office/powerpoint/2010/main" val="1661628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b="1" dirty="0" smtClean="0"/>
              <a:t/>
            </a:r>
            <a:br>
              <a:rPr lang="en-GB" b="1" dirty="0" smtClean="0"/>
            </a:br>
            <a:r>
              <a:rPr lang="en-GB" b="1" dirty="0" smtClean="0"/>
              <a:t>Epicurean </a:t>
            </a:r>
            <a:r>
              <a:rPr lang="en-GB" b="1" dirty="0"/>
              <a:t>Hypothesis:</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pPr lvl="0"/>
            <a:r>
              <a:rPr lang="en-GB" dirty="0" smtClean="0"/>
              <a:t>At </a:t>
            </a:r>
            <a:r>
              <a:rPr lang="en-GB" dirty="0"/>
              <a:t>the time of creation the universe was just a mass of particles in chaos.</a:t>
            </a:r>
          </a:p>
          <a:p>
            <a:pPr lvl="0"/>
            <a:r>
              <a:rPr lang="en-GB" dirty="0"/>
              <a:t>But gradually these particles evolved into order.</a:t>
            </a:r>
          </a:p>
          <a:p>
            <a:pPr lvl="0"/>
            <a:r>
              <a:rPr lang="en-GB" dirty="0"/>
              <a:t>The universe is eternal so, in this unlimited time, it was expected that something orderly would come about.</a:t>
            </a:r>
          </a:p>
          <a:p>
            <a:pPr lvl="0"/>
            <a:r>
              <a:rPr lang="en-GB" dirty="0"/>
              <a:t>Thus, the order isn’t a result of a designer, but of chance.</a:t>
            </a:r>
          </a:p>
          <a:p>
            <a:endParaRPr lang="en-GB" dirty="0"/>
          </a:p>
        </p:txBody>
      </p:sp>
      <p:sp>
        <p:nvSpPr>
          <p:cNvPr id="4" name="Rectangle 3"/>
          <p:cNvSpPr/>
          <p:nvPr/>
        </p:nvSpPr>
        <p:spPr>
          <a:xfrm>
            <a:off x="3923928" y="5733256"/>
            <a:ext cx="4572000" cy="707886"/>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r>
              <a:rPr lang="en-GB" sz="2000" dirty="0">
                <a:solidFill>
                  <a:srgbClr val="FF0000"/>
                </a:solidFill>
              </a:rPr>
              <a:t>Steven Jones calls them ‘a series of successful mistakes’</a:t>
            </a:r>
          </a:p>
        </p:txBody>
      </p:sp>
    </p:spTree>
    <p:extLst>
      <p:ext uri="{BB962C8B-B14F-4D97-AF65-F5344CB8AC3E}">
        <p14:creationId xmlns:p14="http://schemas.microsoft.com/office/powerpoint/2010/main" val="766358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979</Words>
  <Application>Microsoft Office PowerPoint</Application>
  <PresentationFormat>On-screen Show (4:3)</PresentationFormat>
  <Paragraphs>78</Paragraphs>
  <Slides>17</Slides>
  <Notes>0</Notes>
  <HiddenSlides>6</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Think, pair, share</vt:lpstr>
      <vt:lpstr>Evaluating the teleological argument</vt:lpstr>
      <vt:lpstr>Learning Outcomes</vt:lpstr>
      <vt:lpstr>  Charles Darwin (1809-1882) </vt:lpstr>
      <vt:lpstr>Consequences for the Teleological Argument…</vt:lpstr>
      <vt:lpstr>Think, Pair, Share</vt:lpstr>
      <vt:lpstr>Complete the worksheet</vt:lpstr>
      <vt:lpstr> ‘Evolution means we do not require a designer God’ Discuss. </vt:lpstr>
      <vt:lpstr> Epicurean Hypothesis: </vt:lpstr>
      <vt:lpstr> Mill </vt:lpstr>
      <vt:lpstr>The Anthropic Principle</vt:lpstr>
      <vt:lpstr>Richard Swinburne</vt:lpstr>
      <vt:lpstr>FR Tennant</vt:lpstr>
      <vt:lpstr>The Aesthetic Argument</vt:lpstr>
      <vt:lpstr>Essay Plan</vt:lpstr>
      <vt:lpstr>Think, pair, share</vt:lpstr>
      <vt:lpstr>Homework</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Darwin and the teleological argument</dc:title>
  <dc:creator>Nicole</dc:creator>
  <cp:lastModifiedBy>NVeitch</cp:lastModifiedBy>
  <cp:revision>16</cp:revision>
  <cp:lastPrinted>2016-12-09T12:25:41Z</cp:lastPrinted>
  <dcterms:created xsi:type="dcterms:W3CDTF">2013-01-20T18:13:35Z</dcterms:created>
  <dcterms:modified xsi:type="dcterms:W3CDTF">2016-12-09T12:26:15Z</dcterms:modified>
</cp:coreProperties>
</file>