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9" r:id="rId5"/>
    <p:sldId id="269" r:id="rId6"/>
    <p:sldId id="266" r:id="rId7"/>
    <p:sldId id="258" r:id="rId8"/>
    <p:sldId id="268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0" autoAdjust="0"/>
    <p:restoredTop sz="94660"/>
  </p:normalViewPr>
  <p:slideViewPr>
    <p:cSldViewPr>
      <p:cViewPr varScale="1">
        <p:scale>
          <a:sx n="69" d="100"/>
          <a:sy n="69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0CA1-FF17-478B-A32A-D9F74869AFC5}" type="datetimeFigureOut">
              <a:rPr lang="en-GB" smtClean="0"/>
              <a:pPr/>
              <a:t>20/01/2017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7696-20CF-48BA-AD17-0B5688ADB0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0CA1-FF17-478B-A32A-D9F74869AFC5}" type="datetimeFigureOut">
              <a:rPr lang="en-GB" smtClean="0"/>
              <a:pPr/>
              <a:t>20/01/2017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7696-20CF-48BA-AD17-0B5688ADB0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0CA1-FF17-478B-A32A-D9F74869AFC5}" type="datetimeFigureOut">
              <a:rPr lang="en-GB" smtClean="0"/>
              <a:pPr/>
              <a:t>20/01/2017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7696-20CF-48BA-AD17-0B5688ADB0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0CA1-FF17-478B-A32A-D9F74869AFC5}" type="datetimeFigureOut">
              <a:rPr lang="en-GB" smtClean="0"/>
              <a:pPr/>
              <a:t>20/01/2017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7696-20CF-48BA-AD17-0B5688ADB0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0CA1-FF17-478B-A32A-D9F74869AFC5}" type="datetimeFigureOut">
              <a:rPr lang="en-GB" smtClean="0"/>
              <a:pPr/>
              <a:t>20/01/2017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7696-20CF-48BA-AD17-0B5688ADB0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0CA1-FF17-478B-A32A-D9F74869AFC5}" type="datetimeFigureOut">
              <a:rPr lang="en-GB" smtClean="0"/>
              <a:pPr/>
              <a:t>20/01/2017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7696-20CF-48BA-AD17-0B5688ADB0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0CA1-FF17-478B-A32A-D9F74869AFC5}" type="datetimeFigureOut">
              <a:rPr lang="en-GB" smtClean="0"/>
              <a:pPr/>
              <a:t>20/01/2017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7696-20CF-48BA-AD17-0B5688ADB0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0CA1-FF17-478B-A32A-D9F74869AFC5}" type="datetimeFigureOut">
              <a:rPr lang="en-GB" smtClean="0"/>
              <a:pPr/>
              <a:t>20/01/2017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7696-20CF-48BA-AD17-0B5688ADB0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0CA1-FF17-478B-A32A-D9F74869AFC5}" type="datetimeFigureOut">
              <a:rPr lang="en-GB" smtClean="0"/>
              <a:pPr/>
              <a:t>20/01/2017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7696-20CF-48BA-AD17-0B5688ADB0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0CA1-FF17-478B-A32A-D9F74869AFC5}" type="datetimeFigureOut">
              <a:rPr lang="en-GB" smtClean="0"/>
              <a:pPr/>
              <a:t>20/01/2017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7696-20CF-48BA-AD17-0B5688ADB0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0CA1-FF17-478B-A32A-D9F74869AFC5}" type="datetimeFigureOut">
              <a:rPr lang="en-GB" smtClean="0"/>
              <a:pPr/>
              <a:t>20/01/2017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7696-20CF-48BA-AD17-0B5688ADB0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00CA1-FF17-478B-A32A-D9F74869AFC5}" type="datetimeFigureOut">
              <a:rPr lang="en-GB" smtClean="0"/>
              <a:pPr/>
              <a:t>20/01/2017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27696-20CF-48BA-AD17-0B5688ADB08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Think, pair, share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A: What is meant by the term soul deciding?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B: What is meant by the term soul making?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A: Give one criticism of Augustine's theodicy.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B: Give one criticism of Irenaeus’ theodicy.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02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b="1" dirty="0" smtClean="0">
                <a:solidFill>
                  <a:srgbClr val="FF0000"/>
                </a:solidFill>
              </a:rPr>
              <a:t>Complete </a:t>
            </a:r>
            <a:r>
              <a:rPr lang="en-GB" b="1" smtClean="0">
                <a:solidFill>
                  <a:srgbClr val="FF0000"/>
                </a:solidFill>
              </a:rPr>
              <a:t>and </a:t>
            </a:r>
            <a:r>
              <a:rPr lang="en-GB" b="1" smtClean="0">
                <a:solidFill>
                  <a:srgbClr val="FF0000"/>
                </a:solidFill>
              </a:rPr>
              <a:t>essay </a:t>
            </a:r>
            <a:r>
              <a:rPr lang="en-GB" b="1" dirty="0" smtClean="0">
                <a:solidFill>
                  <a:srgbClr val="FF0000"/>
                </a:solidFill>
              </a:rPr>
              <a:t>plan on the problem of evil.</a:t>
            </a:r>
          </a:p>
          <a:p>
            <a:pPr algn="ctr">
              <a:buNone/>
            </a:pPr>
            <a:endParaRPr lang="en-GB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The problem of evil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be able to explain the key differences between Augustine and </a:t>
            </a:r>
            <a:r>
              <a:rPr lang="en-GB" dirty="0" err="1">
                <a:latin typeface="Calibri" pitchFamily="34" charset="0"/>
                <a:cs typeface="Calibri" pitchFamily="34" charset="0"/>
              </a:rPr>
              <a:t>Irenaeus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.</a:t>
            </a:r>
            <a:endParaRPr lang="en-GB" dirty="0" smtClean="0"/>
          </a:p>
          <a:p>
            <a:r>
              <a:rPr lang="en-GB" dirty="0" smtClean="0"/>
              <a:t>To be able to evaluate the issues around the problem of evil.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Key differences between Augustine and Irenaeus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67544" y="2060848"/>
            <a:ext cx="4038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Irenaeus makes God responsible for evil </a:t>
            </a:r>
          </a:p>
          <a:p>
            <a:pPr>
              <a:lnSpc>
                <a:spcPct val="80000"/>
              </a:lnSpc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Irenaeus allows free will  so humans can grow </a:t>
            </a:r>
          </a:p>
          <a:p>
            <a:pPr>
              <a:lnSpc>
                <a:spcPct val="80000"/>
              </a:lnSpc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Irenaeus sees all people as being prepared for heaven</a:t>
            </a:r>
          </a:p>
          <a:p>
            <a:pPr>
              <a:lnSpc>
                <a:spcPct val="80000"/>
              </a:lnSpc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Irenaeus sees suffering as real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4008" y="1988840"/>
            <a:ext cx="4038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Augustine blames it on the Fall</a:t>
            </a:r>
          </a:p>
          <a:p>
            <a:pPr>
              <a:lnSpc>
                <a:spcPct val="80000"/>
              </a:lnSpc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Augustine sees free will as responsible for the Fall</a:t>
            </a:r>
          </a:p>
          <a:p>
            <a:pPr>
              <a:lnSpc>
                <a:spcPct val="80000"/>
              </a:lnSpc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Augustine sees God judging people for heaven or hell</a:t>
            </a:r>
          </a:p>
          <a:p>
            <a:pPr>
              <a:lnSpc>
                <a:spcPct val="80000"/>
              </a:lnSpc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Augustine sees suffering only as  a privation (or lack) of good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2286000" y="5157192"/>
            <a:ext cx="4572000" cy="16312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0"/>
            <a:r>
              <a:rPr lang="en-GB" sz="2000" dirty="0" smtClean="0">
                <a:solidFill>
                  <a:srgbClr val="FF0000"/>
                </a:solidFill>
              </a:rPr>
              <a:t>However: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2000" dirty="0" smtClean="0"/>
              <a:t>They </a:t>
            </a:r>
            <a:r>
              <a:rPr lang="en-GB" sz="2000" dirty="0"/>
              <a:t>both trace evil back to human free will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/>
              <a:t>When humans use their freedom to disobey God, they cause suffering.</a:t>
            </a:r>
          </a:p>
        </p:txBody>
      </p:sp>
    </p:spTree>
    <p:extLst>
      <p:ext uri="{BB962C8B-B14F-4D97-AF65-F5344CB8AC3E}">
        <p14:creationId xmlns:p14="http://schemas.microsoft.com/office/powerpoint/2010/main" val="4246293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Other views on the problem of evil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2792" cy="3629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en-GB" dirty="0" smtClean="0"/>
              <a:t>If </a:t>
            </a:r>
            <a:r>
              <a:rPr lang="en-GB" dirty="0"/>
              <a:t>God is all-powerful why doesn’t he prevent evil?</a:t>
            </a:r>
          </a:p>
          <a:p>
            <a:pPr marL="457200" lvl="1" indent="0">
              <a:buNone/>
            </a:pPr>
            <a:r>
              <a:rPr lang="en-GB" dirty="0" smtClean="0"/>
              <a:t>Forwarded </a:t>
            </a:r>
            <a:r>
              <a:rPr lang="en-GB" dirty="0"/>
              <a:t>by J.L. Mackie - called the ‘logical problem’, because religious believers must try to justify their belief in God, while evil still happens.</a:t>
            </a:r>
          </a:p>
          <a:p>
            <a:pPr marL="457200" lvl="1" indent="0">
              <a:buNone/>
            </a:pPr>
            <a:r>
              <a:rPr lang="en-GB" dirty="0" smtClean="0"/>
              <a:t>Mackie </a:t>
            </a:r>
            <a:r>
              <a:rPr lang="en-GB" dirty="0"/>
              <a:t>says why would God not stop evil when he has the power over everything?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4048" y="1628801"/>
            <a:ext cx="3960440" cy="41044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457200" lvl="1" indent="0" algn="ctr">
              <a:buNone/>
            </a:pPr>
            <a:r>
              <a:rPr lang="en-GB" dirty="0" smtClean="0"/>
              <a:t>Bertrand </a:t>
            </a:r>
            <a:r>
              <a:rPr lang="en-GB" dirty="0"/>
              <a:t>Russell: the existence of evil is just a “brute fact” that has to be lived with. God is merely a smoke screen – a distraction, which clouds the issues of life. </a:t>
            </a:r>
          </a:p>
          <a:p>
            <a:pPr marL="457200" lvl="1" indent="0" algn="ctr">
              <a:buNone/>
            </a:pPr>
            <a:r>
              <a:rPr lang="en-GB" dirty="0"/>
              <a:t>This does not mean Russell accepts God’s existence – quite the contrary. </a:t>
            </a:r>
            <a:r>
              <a:rPr lang="en-GB" dirty="0" smtClean="0"/>
              <a:t>Russell </a:t>
            </a:r>
            <a:r>
              <a:rPr lang="en-GB" dirty="0"/>
              <a:t>just means that we USE God as an excuse</a:t>
            </a:r>
          </a:p>
          <a:p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79512" y="5445224"/>
            <a:ext cx="468052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 algn="ctr"/>
            <a:r>
              <a:rPr lang="en-GB" dirty="0"/>
              <a:t>Dostoyevsky “The Brothers Karamazov” suffering of innocent children is </a:t>
            </a:r>
            <a:r>
              <a:rPr lang="en-GB" dirty="0" smtClean="0"/>
              <a:t>too </a:t>
            </a:r>
            <a:r>
              <a:rPr lang="en-GB" dirty="0"/>
              <a:t>high a price to pay for the gift of freedom = cannot deal with the responsibility. </a:t>
            </a:r>
          </a:p>
        </p:txBody>
      </p:sp>
    </p:spTree>
    <p:extLst>
      <p:ext uri="{BB962C8B-B14F-4D97-AF65-F5344CB8AC3E}">
        <p14:creationId xmlns:p14="http://schemas.microsoft.com/office/powerpoint/2010/main" val="200605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Possible conclusion – the Ant and the Carpet analogy.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lvl="0"/>
            <a:r>
              <a:rPr lang="en-GB" dirty="0" smtClean="0"/>
              <a:t>Humans do not fully understand the purpose behind suffering.</a:t>
            </a:r>
          </a:p>
          <a:p>
            <a:pPr lvl="0"/>
            <a:r>
              <a:rPr lang="en-GB" dirty="0" smtClean="0"/>
              <a:t>Because God’s knowledge transcends beyond ours it’s possible he allows the suffering because he knows something more about it.</a:t>
            </a:r>
          </a:p>
          <a:p>
            <a:pPr lvl="0"/>
            <a:r>
              <a:rPr lang="en-GB" dirty="0" smtClean="0"/>
              <a:t>E.g. an Ant is crawling through an Arabian rug, the ant thinks that the different coloured threads are causing it unnecessary suffering.</a:t>
            </a:r>
          </a:p>
          <a:p>
            <a:pPr>
              <a:buNone/>
            </a:pPr>
            <a:endParaRPr lang="en-GB" dirty="0" smtClean="0"/>
          </a:p>
          <a:p>
            <a:r>
              <a:rPr lang="en-GB" smtClean="0"/>
              <a:t>Job?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lvl="0"/>
            <a:r>
              <a:rPr lang="en-GB" dirty="0" smtClean="0"/>
              <a:t>But the carpet maker, who looks from outside of the world of the ant and knows more than the ant, knows the real purpose of this carpet.</a:t>
            </a:r>
          </a:p>
          <a:p>
            <a:pPr lvl="0" algn="ctr">
              <a:buNone/>
            </a:pPr>
            <a:r>
              <a:rPr lang="en-GB" dirty="0" smtClean="0">
                <a:solidFill>
                  <a:srgbClr val="FF0000"/>
                </a:solidFill>
              </a:rPr>
              <a:t>No one can truly know what God has in his plan, it is easy to understand things from a human understanding, but to understand God’s actions is another new science, which only he can master.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Complete the worksheet...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13086" t="24407" r="13825" b="8657"/>
          <a:stretch>
            <a:fillRect/>
          </a:stretch>
        </p:blipFill>
        <p:spPr bwMode="auto">
          <a:xfrm>
            <a:off x="971600" y="1556792"/>
            <a:ext cx="7128792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67544" y="5253007"/>
            <a:ext cx="3384376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Stretch yourself: </a:t>
            </a:r>
            <a:r>
              <a:rPr lang="en-GB" dirty="0" smtClean="0"/>
              <a:t>Can you research and include the story of Job as a strength or weakness on your sheet.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The problem of evil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sz="3600" dirty="0" smtClean="0"/>
              <a:t>Using the revision notes to help you complete your revision resource!</a:t>
            </a:r>
          </a:p>
          <a:p>
            <a:pPr algn="ctr">
              <a:buNone/>
            </a:pPr>
            <a:endParaRPr lang="en-GB" sz="3600" dirty="0" smtClean="0"/>
          </a:p>
          <a:p>
            <a:pPr algn="ctr">
              <a:buNone/>
            </a:pPr>
            <a:r>
              <a:rPr lang="en-GB" dirty="0" smtClean="0">
                <a:solidFill>
                  <a:srgbClr val="FF0000"/>
                </a:solidFill>
              </a:rPr>
              <a:t>You need to pay attention to the modern thinkers.</a:t>
            </a:r>
          </a:p>
          <a:p>
            <a:pPr algn="ctr">
              <a:buNone/>
            </a:pPr>
            <a:endParaRPr lang="en-GB" sz="3600" dirty="0" smtClean="0"/>
          </a:p>
          <a:p>
            <a:pPr algn="ctr">
              <a:buNone/>
            </a:pP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5589240"/>
            <a:ext cx="2736304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Stretch yourself: </a:t>
            </a:r>
            <a:r>
              <a:rPr lang="en-GB" dirty="0" smtClean="0"/>
              <a:t>Have you included philosopher’s views?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Think, pair, share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dirty="0" smtClean="0"/>
              <a:t>What did these thinkers say about evil/free will?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A: Swinburne</a:t>
            </a:r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B: J.L Mackie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A:Russell</a:t>
            </a:r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B:Hume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545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Think, pair, share</vt:lpstr>
      <vt:lpstr>The problem of evil</vt:lpstr>
      <vt:lpstr>Learning Outcomes</vt:lpstr>
      <vt:lpstr>Key differences between Augustine and Irenaeus</vt:lpstr>
      <vt:lpstr>Other views on the problem of evil</vt:lpstr>
      <vt:lpstr> Possible conclusion – the Ant and the Carpet analogy. </vt:lpstr>
      <vt:lpstr>Complete the worksheet...</vt:lpstr>
      <vt:lpstr>The problem of evil</vt:lpstr>
      <vt:lpstr>Think, pair, share</vt:lpstr>
      <vt:lpstr>Homework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problem of evil</dc:title>
  <dc:creator>Nicole</dc:creator>
  <cp:lastModifiedBy>NVeitch</cp:lastModifiedBy>
  <cp:revision>16</cp:revision>
  <dcterms:created xsi:type="dcterms:W3CDTF">2013-03-24T18:25:01Z</dcterms:created>
  <dcterms:modified xsi:type="dcterms:W3CDTF">2017-01-20T14:25:18Z</dcterms:modified>
</cp:coreProperties>
</file>