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61" r:id="rId6"/>
    <p:sldId id="262"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4E4C78-705C-4DE4-B33D-B24FA8EB8AB3}" type="datetimeFigureOut">
              <a:rPr lang="en-GB" smtClean="0"/>
              <a:t>11/12/2015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4E4C78-705C-4DE4-B33D-B24FA8EB8AB3}" type="datetimeFigureOut">
              <a:rPr lang="en-GB" smtClean="0"/>
              <a:t>11/12/2015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4E4C78-705C-4DE4-B33D-B24FA8EB8AB3}" type="datetimeFigureOut">
              <a:rPr lang="en-GB" smtClean="0"/>
              <a:t>11/12/2015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4E4C78-705C-4DE4-B33D-B24FA8EB8AB3}" type="datetimeFigureOut">
              <a:rPr lang="en-GB" smtClean="0"/>
              <a:t>11/12/2015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E4C78-705C-4DE4-B33D-B24FA8EB8AB3}" type="datetimeFigureOut">
              <a:rPr lang="en-GB" smtClean="0"/>
              <a:t>11/12/2015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4E4C78-705C-4DE4-B33D-B24FA8EB8AB3}" type="datetimeFigureOut">
              <a:rPr lang="en-GB" smtClean="0"/>
              <a:t>11/12/2015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4E4C78-705C-4DE4-B33D-B24FA8EB8AB3}" type="datetimeFigureOut">
              <a:rPr lang="en-GB" smtClean="0"/>
              <a:t>11/12/2015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4E4C78-705C-4DE4-B33D-B24FA8EB8AB3}" type="datetimeFigureOut">
              <a:rPr lang="en-GB" smtClean="0"/>
              <a:t>11/12/2015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E4C78-705C-4DE4-B33D-B24FA8EB8AB3}" type="datetimeFigureOut">
              <a:rPr lang="en-GB" smtClean="0"/>
              <a:t>11/12/2015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E4C78-705C-4DE4-B33D-B24FA8EB8AB3}" type="datetimeFigureOut">
              <a:rPr lang="en-GB" smtClean="0"/>
              <a:t>11/12/2015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E4C78-705C-4DE4-B33D-B24FA8EB8AB3}" type="datetimeFigureOut">
              <a:rPr lang="en-GB" smtClean="0"/>
              <a:t>11/12/2015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D4CE5-3961-4876-99F6-9B4C3CF35E2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E4C78-705C-4DE4-B33D-B24FA8EB8AB3}" type="datetimeFigureOut">
              <a:rPr lang="en-GB" smtClean="0"/>
              <a:t>11/12/2015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D4CE5-3961-4876-99F6-9B4C3CF35E2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Think, Pair, Share</a:t>
            </a:r>
            <a:endParaRPr lang="en-GB" dirty="0"/>
          </a:p>
        </p:txBody>
      </p:sp>
      <p:sp>
        <p:nvSpPr>
          <p:cNvPr id="7" name="Content Placeholder 6"/>
          <p:cNvSpPr>
            <a:spLocks noGrp="1"/>
          </p:cNvSpPr>
          <p:nvPr>
            <p:ph idx="1"/>
          </p:nvPr>
        </p:nvSpPr>
        <p:spPr/>
        <p:txBody>
          <a:bodyPr/>
          <a:lstStyle/>
          <a:p>
            <a:pPr algn="ctr">
              <a:buNone/>
            </a:pPr>
            <a:r>
              <a:rPr lang="en-GB" dirty="0" smtClean="0"/>
              <a:t>What is guilt?</a:t>
            </a:r>
          </a:p>
          <a:p>
            <a:pPr algn="ctr">
              <a:buNone/>
            </a:pPr>
            <a:endParaRPr lang="en-GB" dirty="0"/>
          </a:p>
          <a:p>
            <a:pPr algn="ctr">
              <a:buNone/>
            </a:pPr>
            <a:r>
              <a:rPr lang="en-GB" dirty="0" smtClean="0"/>
              <a:t>Discuss in pairs.</a:t>
            </a:r>
            <a:endParaRPr lang="en-GB" dirty="0"/>
          </a:p>
        </p:txBody>
      </p:sp>
      <p:sp>
        <p:nvSpPr>
          <p:cNvPr id="16386" name="AutoShape 2" descr="Image result for guil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6388" name="Picture 4" descr="http://cdn-media-1.lifehack.org/wp-content/files/2014/03/Guilt-Versability-Lifehack.jpg"/>
          <p:cNvPicPr>
            <a:picLocks noChangeAspect="1" noChangeArrowheads="1"/>
          </p:cNvPicPr>
          <p:nvPr/>
        </p:nvPicPr>
        <p:blipFill>
          <a:blip r:embed="rId2" cstate="print"/>
          <a:srcRect/>
          <a:stretch>
            <a:fillRect/>
          </a:stretch>
        </p:blipFill>
        <p:spPr bwMode="auto">
          <a:xfrm>
            <a:off x="2339752" y="3573016"/>
            <a:ext cx="4552950" cy="25622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Conscience: Freud</a:t>
            </a:r>
            <a:r>
              <a:rPr lang="en-GB" dirty="0"/>
              <a:t>, Fromm, Piaget, </a:t>
            </a:r>
            <a:r>
              <a:rPr lang="en-GB" dirty="0" smtClean="0"/>
              <a:t>Kohlberg</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explain and evaluate the ideas of conscience from Freud, Fromm, Piaget, Kohlberg.</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Is Conscience psychological?</a:t>
            </a:r>
            <a:endParaRPr lang="en-GB" dirty="0"/>
          </a:p>
        </p:txBody>
      </p:sp>
      <p:sp>
        <p:nvSpPr>
          <p:cNvPr id="3" name="Content Placeholder 2"/>
          <p:cNvSpPr>
            <a:spLocks noGrp="1"/>
          </p:cNvSpPr>
          <p:nvPr>
            <p:ph sz="half" idx="1"/>
          </p:nvPr>
        </p:nvSpPr>
        <p:spPr>
          <a:xfrm>
            <a:off x="4716016" y="1556792"/>
            <a:ext cx="4032448" cy="4669979"/>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ctr">
              <a:buNone/>
            </a:pPr>
            <a:r>
              <a:rPr lang="en-GB" dirty="0" smtClean="0"/>
              <a:t>Many psychologists have come to question Freud's understanding of the conscience, and see a well-developed conscience as part of a healthy human mind. However, most continue to reject the notion of a God-given conscience. Piaget was a developmental psychologist. He believed that by studying human behaviour, you could see how conscience develops over time. It certainly isn't something that humans are born with.</a:t>
            </a:r>
            <a:endParaRPr lang="en-GB" dirty="0"/>
          </a:p>
        </p:txBody>
      </p:sp>
      <p:sp>
        <p:nvSpPr>
          <p:cNvPr id="5" name="Content Placeholder 4"/>
          <p:cNvSpPr>
            <a:spLocks noGrp="1"/>
          </p:cNvSpPr>
          <p:nvPr>
            <p:ph sz="half" idx="2"/>
          </p:nvPr>
        </p:nvSpPr>
        <p:spPr>
          <a:xfrm>
            <a:off x="323528" y="1556792"/>
            <a:ext cx="4176464" cy="4741987"/>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ctr">
              <a:buNone/>
            </a:pPr>
            <a:r>
              <a:rPr lang="en-GB" dirty="0" smtClean="0"/>
              <a:t>Freud was a psychiatrist most famous for founding the psychoanalytic school of psychology. Two key aspects of his approach are the assertion that sexual desire is the prime motivating drive in all humans, and the importance of the unconscious mind.</a:t>
            </a:r>
          </a:p>
          <a:p>
            <a:pPr algn="ctr">
              <a:buNone/>
            </a:pPr>
            <a:r>
              <a:rPr lang="en-GB" dirty="0" smtClean="0"/>
              <a:t>Freud's theory of the conscience is entirely at odds with all of the positions so far. He saw the conscience as part of the unconscious mind, and believed that it arose as a result of bad experiences early in life</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Freud </a:t>
            </a:r>
            <a:endParaRPr lang="en-GB" dirty="0"/>
          </a:p>
        </p:txBody>
      </p:sp>
      <p:sp>
        <p:nvSpPr>
          <p:cNvPr id="6" name="Content Placeholder 5"/>
          <p:cNvSpPr>
            <a:spLocks noGrp="1"/>
          </p:cNvSpPr>
          <p:nvPr>
            <p:ph sz="half" idx="1"/>
          </p:nvPr>
        </p:nvSpPr>
        <p:spPr>
          <a:xfrm>
            <a:off x="2699792" y="1484784"/>
            <a:ext cx="3744416" cy="1728192"/>
          </a:xfrm>
        </p:spPr>
        <p:style>
          <a:lnRef idx="2">
            <a:schemeClr val="accent1"/>
          </a:lnRef>
          <a:fillRef idx="1">
            <a:schemeClr val="lt1"/>
          </a:fillRef>
          <a:effectRef idx="0">
            <a:schemeClr val="accent1"/>
          </a:effectRef>
          <a:fontRef idx="minor">
            <a:schemeClr val="dk1"/>
          </a:fontRef>
        </p:style>
        <p:txBody>
          <a:bodyPr>
            <a:noAutofit/>
          </a:bodyPr>
          <a:lstStyle/>
          <a:p>
            <a:pPr algn="ctr">
              <a:buNone/>
            </a:pPr>
            <a:r>
              <a:rPr lang="en-GB" sz="1800" dirty="0" smtClean="0"/>
              <a:t>He </a:t>
            </a:r>
            <a:r>
              <a:rPr lang="en-GB" sz="1800" dirty="0" smtClean="0"/>
              <a:t>saw the conscience as part of the unconscious mind, and believed that it arose as a result of bad experiences early in life, as well as disapproval from parents and society. </a:t>
            </a:r>
            <a:endParaRPr lang="en-GB" sz="1800" dirty="0"/>
          </a:p>
        </p:txBody>
      </p:sp>
      <p:sp>
        <p:nvSpPr>
          <p:cNvPr id="7" name="Content Placeholder 6"/>
          <p:cNvSpPr>
            <a:spLocks noGrp="1"/>
          </p:cNvSpPr>
          <p:nvPr>
            <p:ph sz="half" idx="2"/>
          </p:nvPr>
        </p:nvSpPr>
        <p:spPr>
          <a:xfrm>
            <a:off x="1331640" y="3356992"/>
            <a:ext cx="6696744" cy="3312368"/>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GB" sz="2000" dirty="0" smtClean="0"/>
              <a:t>This negative aspect of the human psyche, part of and sometimes equated with the 'superego', is not usually in control of our actions, or not in those with healthy minds. Freud taught that 'ego', our conscious personality, usually balanced the pull of the 'id' (our desires) and the 'superego' (our guilt).</a:t>
            </a:r>
          </a:p>
          <a:p>
            <a:pPr algn="ctr">
              <a:buNone/>
            </a:pPr>
            <a:r>
              <a:rPr lang="en-GB" sz="2000" dirty="0" smtClean="0"/>
              <a:t>To be ruled by your superego would make you overly judgmental, inflexible and irrational. Freud would argue against allowing the conscience to have control over our decisions about how to act. </a:t>
            </a:r>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Piaget</a:t>
            </a:r>
            <a:endParaRPr lang="en-GB" dirty="0"/>
          </a:p>
        </p:txBody>
      </p:sp>
      <p:sp>
        <p:nvSpPr>
          <p:cNvPr id="3" name="Content Placeholder 2"/>
          <p:cNvSpPr>
            <a:spLocks noGrp="1"/>
          </p:cNvSpPr>
          <p:nvPr>
            <p:ph sz="half" idx="1"/>
          </p:nvPr>
        </p:nvSpPr>
        <p:spPr>
          <a:xfrm>
            <a:off x="457200" y="1600200"/>
            <a:ext cx="4042792" cy="4925144"/>
          </a:xfrm>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en-GB" sz="2000" dirty="0" smtClean="0"/>
              <a:t>Many psychologists have come to </a:t>
            </a:r>
          </a:p>
          <a:p>
            <a:pPr algn="ctr">
              <a:buNone/>
            </a:pPr>
            <a:r>
              <a:rPr lang="en-GB" sz="2000" dirty="0" smtClean="0"/>
              <a:t>question Freud's understanding of </a:t>
            </a:r>
          </a:p>
          <a:p>
            <a:pPr algn="ctr">
              <a:buNone/>
            </a:pPr>
            <a:r>
              <a:rPr lang="en-GB" sz="2000" dirty="0" smtClean="0"/>
              <a:t>the conscience, and see a well </a:t>
            </a:r>
          </a:p>
          <a:p>
            <a:pPr algn="ctr">
              <a:buNone/>
            </a:pPr>
            <a:r>
              <a:rPr lang="en-GB" sz="2000" dirty="0" smtClean="0"/>
              <a:t>developed conscience as part of a </a:t>
            </a:r>
          </a:p>
          <a:p>
            <a:pPr algn="ctr">
              <a:buNone/>
            </a:pPr>
            <a:r>
              <a:rPr lang="en-GB" sz="2000" dirty="0" smtClean="0"/>
              <a:t>healthy human mind. However, most </a:t>
            </a:r>
          </a:p>
          <a:p>
            <a:pPr algn="ctr">
              <a:buNone/>
            </a:pPr>
            <a:r>
              <a:rPr lang="en-GB" sz="2000" dirty="0" smtClean="0"/>
              <a:t>continue to reject the notion of a </a:t>
            </a:r>
          </a:p>
          <a:p>
            <a:pPr algn="ctr">
              <a:buNone/>
            </a:pPr>
            <a:r>
              <a:rPr lang="en-GB" sz="2000" dirty="0" smtClean="0"/>
              <a:t>God-given conscience. Piaget was a </a:t>
            </a:r>
          </a:p>
          <a:p>
            <a:pPr algn="ctr">
              <a:buNone/>
            </a:pPr>
            <a:r>
              <a:rPr lang="en-GB" sz="2000" dirty="0" smtClean="0"/>
              <a:t>developmental psychologist. He </a:t>
            </a:r>
          </a:p>
          <a:p>
            <a:pPr algn="ctr">
              <a:buNone/>
            </a:pPr>
            <a:r>
              <a:rPr lang="en-GB" sz="2000" dirty="0" smtClean="0"/>
              <a:t>believed that by studying human </a:t>
            </a:r>
          </a:p>
          <a:p>
            <a:pPr algn="ctr">
              <a:buNone/>
            </a:pPr>
            <a:r>
              <a:rPr lang="en-GB" sz="2000" dirty="0" smtClean="0"/>
              <a:t>behaviour, you could see how </a:t>
            </a:r>
          </a:p>
          <a:p>
            <a:pPr algn="ctr">
              <a:buNone/>
            </a:pPr>
            <a:r>
              <a:rPr lang="en-GB" sz="2000" dirty="0" smtClean="0"/>
              <a:t>conscience develops over time. It </a:t>
            </a:r>
          </a:p>
          <a:p>
            <a:pPr algn="ctr">
              <a:buNone/>
            </a:pPr>
            <a:r>
              <a:rPr lang="en-GB" sz="2000" dirty="0" smtClean="0"/>
              <a:t>certainly isn't something that </a:t>
            </a:r>
          </a:p>
          <a:p>
            <a:pPr algn="ctr">
              <a:buNone/>
            </a:pPr>
            <a:r>
              <a:rPr lang="en-GB" sz="2000" dirty="0" smtClean="0"/>
              <a:t>humans are born with. </a:t>
            </a:r>
          </a:p>
        </p:txBody>
      </p:sp>
      <p:sp>
        <p:nvSpPr>
          <p:cNvPr id="4" name="Content Placeholder 3"/>
          <p:cNvSpPr>
            <a:spLocks noGrp="1"/>
          </p:cNvSpPr>
          <p:nvPr>
            <p:ph sz="half" idx="2"/>
          </p:nvPr>
        </p:nvSpPr>
        <p:spPr>
          <a:xfrm>
            <a:off x="4648200" y="1600200"/>
            <a:ext cx="4244280" cy="470912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buNone/>
            </a:pPr>
            <a:r>
              <a:rPr lang="en-GB" sz="2900" dirty="0" smtClean="0"/>
              <a:t>He highlighted four developmental stages:</a:t>
            </a:r>
          </a:p>
          <a:p>
            <a:r>
              <a:rPr lang="en-GB" sz="2900" dirty="0" smtClean="0"/>
              <a:t>0-2 years. During this stage, babies would learn about the world around them through their senses and by moving about. They become able to differentiate themselves from the world around them, and learn about the permanence of objects.</a:t>
            </a:r>
          </a:p>
          <a:p>
            <a:r>
              <a:rPr lang="en-GB" sz="2900" dirty="0" smtClean="0"/>
              <a:t>2-7 years. During this stage, children develop language, although they find it hard to see the world from a viewpoint other than their own. They classify things by single shared features.</a:t>
            </a:r>
          </a:p>
          <a:p>
            <a:r>
              <a:rPr lang="en-GB" sz="2900" dirty="0" smtClean="0"/>
              <a:t>8-11 years. They are able to think logically to develop explanations about the world around them. </a:t>
            </a:r>
          </a:p>
          <a:p>
            <a:r>
              <a:rPr lang="en-GB" sz="2900" dirty="0" smtClean="0"/>
              <a:t>11-15 year. They can reason using abstract concepts. They begin to think about the future, the hypothetical and ideological issues.</a:t>
            </a:r>
          </a:p>
          <a:p>
            <a:r>
              <a:rPr lang="en-GB" sz="2900" dirty="0" smtClean="0"/>
              <a:t>According to this model, a person doesn't have a fully functioning conscience before the age of 11. </a:t>
            </a:r>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260648"/>
          <a:ext cx="8640960" cy="6120680"/>
        </p:xfrm>
        <a:graphic>
          <a:graphicData uri="http://schemas.openxmlformats.org/drawingml/2006/table">
            <a:tbl>
              <a:tblPr firstRow="1" bandRow="1">
                <a:tableStyleId>{BDBED569-4797-4DF1-A0F4-6AAB3CD982D8}</a:tableStyleId>
              </a:tblPr>
              <a:tblGrid>
                <a:gridCol w="1296144"/>
                <a:gridCol w="3024336"/>
                <a:gridCol w="2160240"/>
                <a:gridCol w="2160240"/>
              </a:tblGrid>
              <a:tr h="630996">
                <a:tc>
                  <a:txBody>
                    <a:bodyPr/>
                    <a:lstStyle/>
                    <a:p>
                      <a:r>
                        <a:rPr lang="en-GB" dirty="0" smtClean="0"/>
                        <a:t>Thinker</a:t>
                      </a:r>
                      <a:endParaRPr lang="en-GB" dirty="0"/>
                    </a:p>
                  </a:txBody>
                  <a:tcPr/>
                </a:tc>
                <a:tc>
                  <a:txBody>
                    <a:bodyPr/>
                    <a:lstStyle/>
                    <a:p>
                      <a:r>
                        <a:rPr lang="en-GB" dirty="0" smtClean="0"/>
                        <a:t>View on conscience</a:t>
                      </a:r>
                      <a:endParaRPr lang="en-GB" dirty="0"/>
                    </a:p>
                  </a:txBody>
                  <a:tcPr/>
                </a:tc>
                <a:tc>
                  <a:txBody>
                    <a:bodyPr/>
                    <a:lstStyle/>
                    <a:p>
                      <a:r>
                        <a:rPr lang="en-GB" dirty="0" smtClean="0"/>
                        <a:t>Strengths</a:t>
                      </a:r>
                      <a:endParaRPr lang="en-GB" dirty="0"/>
                    </a:p>
                  </a:txBody>
                  <a:tcPr/>
                </a:tc>
                <a:tc>
                  <a:txBody>
                    <a:bodyPr/>
                    <a:lstStyle/>
                    <a:p>
                      <a:r>
                        <a:rPr lang="en-GB" dirty="0" smtClean="0"/>
                        <a:t>Weaknesses</a:t>
                      </a:r>
                      <a:endParaRPr lang="en-GB" dirty="0"/>
                    </a:p>
                  </a:txBody>
                  <a:tcPr/>
                </a:tc>
              </a:tr>
              <a:tr h="1372421">
                <a:tc>
                  <a:txBody>
                    <a:bodyPr/>
                    <a:lstStyle/>
                    <a:p>
                      <a:r>
                        <a:rPr lang="en-GB" dirty="0" smtClean="0"/>
                        <a:t>Freud</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r h="1372421">
                <a:tc>
                  <a:txBody>
                    <a:bodyPr/>
                    <a:lstStyle/>
                    <a:p>
                      <a:r>
                        <a:rPr lang="en-GB" dirty="0" smtClean="0"/>
                        <a:t>Piaget</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r h="1372421">
                <a:tc>
                  <a:txBody>
                    <a:bodyPr/>
                    <a:lstStyle/>
                    <a:p>
                      <a:r>
                        <a:rPr lang="en-GB" dirty="0" smtClean="0"/>
                        <a:t>Fromm</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1372421">
                <a:tc>
                  <a:txBody>
                    <a:bodyPr/>
                    <a:lstStyle/>
                    <a:p>
                      <a:r>
                        <a:rPr lang="en-GB" dirty="0" smtClean="0"/>
                        <a:t>Kohlberg</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pic>
        <p:nvPicPr>
          <p:cNvPr id="1026" name="Picture 2"/>
          <p:cNvPicPr>
            <a:picLocks noChangeAspect="1" noChangeArrowheads="1"/>
          </p:cNvPicPr>
          <p:nvPr/>
        </p:nvPicPr>
        <p:blipFill>
          <a:blip r:embed="rId2" cstate="print"/>
          <a:srcRect l="69761" t="35063" r="8829" b="35406"/>
          <a:stretch>
            <a:fillRect/>
          </a:stretch>
        </p:blipFill>
        <p:spPr bwMode="auto">
          <a:xfrm>
            <a:off x="7596336" y="5373216"/>
            <a:ext cx="1226468" cy="126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Freud, Fromm, Piaget, Kohlberg</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0000"/>
                </a:solidFill>
              </a:rPr>
              <a:t>Draw a diagram to demonstrate each thinker’s idea of conscience:</a:t>
            </a:r>
            <a:endParaRPr lang="en-GB" dirty="0">
              <a:solidFill>
                <a:srgbClr val="FF0000"/>
              </a:solidFill>
            </a:endParaRPr>
          </a:p>
        </p:txBody>
      </p:sp>
      <p:sp>
        <p:nvSpPr>
          <p:cNvPr id="5" name="Rectangle 4"/>
          <p:cNvSpPr/>
          <p:nvPr/>
        </p:nvSpPr>
        <p:spPr>
          <a:xfrm>
            <a:off x="1763688" y="2636912"/>
            <a:ext cx="2232248" cy="20162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t>Freud</a:t>
            </a:r>
            <a:endParaRPr lang="en-GB" dirty="0"/>
          </a:p>
        </p:txBody>
      </p:sp>
      <p:sp>
        <p:nvSpPr>
          <p:cNvPr id="6" name="Rectangle 5"/>
          <p:cNvSpPr/>
          <p:nvPr/>
        </p:nvSpPr>
        <p:spPr>
          <a:xfrm>
            <a:off x="5364088" y="2636912"/>
            <a:ext cx="2232248" cy="20162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t>Piaget</a:t>
            </a:r>
            <a:endParaRPr lang="en-GB" dirty="0"/>
          </a:p>
        </p:txBody>
      </p:sp>
      <p:sp>
        <p:nvSpPr>
          <p:cNvPr id="7" name="Rectangle 6"/>
          <p:cNvSpPr/>
          <p:nvPr/>
        </p:nvSpPr>
        <p:spPr>
          <a:xfrm>
            <a:off x="1763688" y="4841776"/>
            <a:ext cx="2232248" cy="20162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t>Fromm</a:t>
            </a:r>
            <a:endParaRPr lang="en-GB" dirty="0"/>
          </a:p>
        </p:txBody>
      </p:sp>
      <p:sp>
        <p:nvSpPr>
          <p:cNvPr id="8" name="Rectangle 7"/>
          <p:cNvSpPr/>
          <p:nvPr/>
        </p:nvSpPr>
        <p:spPr>
          <a:xfrm>
            <a:off x="5364088" y="4841776"/>
            <a:ext cx="2232248" cy="20162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t>Kohlberg</a:t>
            </a:r>
            <a:endParaRPr lang="en-GB" dirty="0"/>
          </a:p>
        </p:txBody>
      </p:sp>
      <p:sp>
        <p:nvSpPr>
          <p:cNvPr id="9" name="TextBox 8"/>
          <p:cNvSpPr txBox="1"/>
          <p:nvPr/>
        </p:nvSpPr>
        <p:spPr>
          <a:xfrm>
            <a:off x="0" y="5085184"/>
            <a:ext cx="1691680" cy="147732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solidFill>
                  <a:srgbClr val="FF0000"/>
                </a:solidFill>
              </a:rPr>
              <a:t>Top philosopher: </a:t>
            </a:r>
            <a:r>
              <a:rPr lang="en-GB" dirty="0" smtClean="0"/>
              <a:t>Which one do you think is the least logical?</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What did they think?</a:t>
            </a:r>
            <a:endParaRPr lang="en-GB" dirty="0"/>
          </a:p>
        </p:txBody>
      </p:sp>
      <p:sp>
        <p:nvSpPr>
          <p:cNvPr id="3" name="Content Placeholder 2"/>
          <p:cNvSpPr>
            <a:spLocks noGrp="1"/>
          </p:cNvSpPr>
          <p:nvPr>
            <p:ph idx="1"/>
          </p:nvPr>
        </p:nvSpPr>
        <p:spPr/>
        <p:txBody>
          <a:bodyPr/>
          <a:lstStyle/>
          <a:p>
            <a:pPr>
              <a:buNone/>
            </a:pPr>
            <a:r>
              <a:rPr lang="en-GB" dirty="0" smtClean="0"/>
              <a:t>A: Fromm</a:t>
            </a:r>
          </a:p>
          <a:p>
            <a:pPr>
              <a:buNone/>
            </a:pPr>
            <a:r>
              <a:rPr lang="en-GB" dirty="0" smtClean="0">
                <a:solidFill>
                  <a:srgbClr val="FF0000"/>
                </a:solidFill>
              </a:rPr>
              <a:t>B: Freud</a:t>
            </a:r>
          </a:p>
          <a:p>
            <a:pPr>
              <a:buNone/>
            </a:pPr>
            <a:endParaRPr lang="en-GB" dirty="0"/>
          </a:p>
          <a:p>
            <a:pPr>
              <a:buNone/>
            </a:pPr>
            <a:r>
              <a:rPr lang="en-GB" dirty="0" smtClean="0"/>
              <a:t>A:Piaget</a:t>
            </a:r>
          </a:p>
          <a:p>
            <a:pPr>
              <a:buNone/>
            </a:pPr>
            <a:r>
              <a:rPr lang="en-GB" dirty="0" smtClean="0">
                <a:solidFill>
                  <a:srgbClr val="FF0000"/>
                </a:solidFill>
              </a:rPr>
              <a:t>B:Kohlberg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614</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Think, Pair, Share</vt:lpstr>
      <vt:lpstr>Conscience: Freud, Fromm, Piaget, Kohlberg</vt:lpstr>
      <vt:lpstr>Learning outcomes</vt:lpstr>
      <vt:lpstr>Is Conscience psychological?</vt:lpstr>
      <vt:lpstr>Freud </vt:lpstr>
      <vt:lpstr>Piaget</vt:lpstr>
      <vt:lpstr>PowerPoint Presentation</vt:lpstr>
      <vt:lpstr>Freud, Fromm, Piaget, Kohlberg</vt:lpstr>
      <vt:lpstr>What did they think?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dc:creator>
  <cp:lastModifiedBy>NVeitch</cp:lastModifiedBy>
  <cp:revision>6</cp:revision>
  <dcterms:created xsi:type="dcterms:W3CDTF">2015-12-06T00:34:33Z</dcterms:created>
  <dcterms:modified xsi:type="dcterms:W3CDTF">2015-12-11T10:26:18Z</dcterms:modified>
</cp:coreProperties>
</file>