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62" r:id="rId4"/>
    <p:sldId id="258" r:id="rId5"/>
    <p:sldId id="257" r:id="rId6"/>
    <p:sldId id="263" r:id="rId7"/>
    <p:sldId id="264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6344-545A-4F23-AAA3-EAFD48E72019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3E012-056A-4CD9-B9AD-7C6EBCAEF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9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F6F9-3CC2-494D-B4A5-D6892359A7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23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4E6-CEC2-4DA3-A918-D9673C090E03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B4B-BC22-4857-9F66-C678845DC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9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4E6-CEC2-4DA3-A918-D9673C090E03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B4B-BC22-4857-9F66-C678845DC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79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4E6-CEC2-4DA3-A918-D9673C090E03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B4B-BC22-4857-9F66-C678845DC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1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4E6-CEC2-4DA3-A918-D9673C090E03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B4B-BC22-4857-9F66-C678845DC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6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4E6-CEC2-4DA3-A918-D9673C090E03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B4B-BC22-4857-9F66-C678845DC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4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4E6-CEC2-4DA3-A918-D9673C090E03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B4B-BC22-4857-9F66-C678845DC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17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4E6-CEC2-4DA3-A918-D9673C090E03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B4B-BC22-4857-9F66-C678845DC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33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4E6-CEC2-4DA3-A918-D9673C090E03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B4B-BC22-4857-9F66-C678845DC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5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4E6-CEC2-4DA3-A918-D9673C090E03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B4B-BC22-4857-9F66-C678845DC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4E6-CEC2-4DA3-A918-D9673C090E03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B4B-BC22-4857-9F66-C678845DC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C4E6-CEC2-4DA3-A918-D9673C090E03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B4B-BC22-4857-9F66-C678845DC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76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C4E6-CEC2-4DA3-A918-D9673C090E03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EB4B-BC22-4857-9F66-C678845DC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5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Think, pair, share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792" cy="50691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GB" dirty="0"/>
              <a:t>Darwin gave rise to a vision of a world without God. It upset Darwin too but he could see the evidence for himself.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GB" i="1" dirty="0"/>
              <a:t>    </a:t>
            </a:r>
            <a:endParaRPr lang="en-GB" i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GB" i="1" dirty="0" smtClean="0"/>
              <a:t>He </a:t>
            </a:r>
            <a:r>
              <a:rPr lang="en-GB" i="1" dirty="0"/>
              <a:t>said: </a:t>
            </a:r>
            <a:r>
              <a:rPr lang="en-GB" i="1" dirty="0">
                <a:solidFill>
                  <a:srgbClr val="FF0000"/>
                </a:solidFill>
              </a:rPr>
              <a:t>‘I am almost convinced (quite contrary to the opinion I started with) that species are not (it is like confessing to a murder) immutable.’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88024" y="1772817"/>
            <a:ext cx="4032448" cy="15121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b="1" dirty="0" smtClean="0"/>
              <a:t>Think: Why did he say it was like confessing to a murder?</a:t>
            </a:r>
          </a:p>
          <a:p>
            <a:endParaRPr lang="en-GB" b="1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932040" y="4077072"/>
            <a:ext cx="396044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In the 20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and 21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centuries certain religious communities have fought to stop the spread of ‘Darwin’s Dangerous Idea’</a:t>
            </a:r>
          </a:p>
        </p:txBody>
      </p:sp>
    </p:spTree>
    <p:extLst>
      <p:ext uri="{BB962C8B-B14F-4D97-AF65-F5344CB8AC3E}">
        <p14:creationId xmlns:p14="http://schemas.microsoft.com/office/powerpoint/2010/main" val="24387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The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Whether the belief in God can make-sense with scientific discoveries.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Big </a:t>
            </a:r>
            <a:r>
              <a:rPr lang="en-GB" dirty="0"/>
              <a:t>questions  </a:t>
            </a:r>
            <a:r>
              <a:rPr lang="en-GB" dirty="0" smtClean="0"/>
              <a:t>such as how </a:t>
            </a:r>
            <a:r>
              <a:rPr lang="en-GB" dirty="0"/>
              <a:t>did we get here </a:t>
            </a:r>
            <a:r>
              <a:rPr lang="en-GB" dirty="0" smtClean="0"/>
              <a:t>have </a:t>
            </a:r>
            <a:r>
              <a:rPr lang="en-GB" dirty="0"/>
              <a:t>been on debate by philosophers and theologians for years. 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This has led to the debate of the Creationists and Evolutionists over the origins of the universe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en-GB" dirty="0" smtClean="0"/>
              <a:t>Some people think that science </a:t>
            </a:r>
            <a:r>
              <a:rPr lang="en-GB" smtClean="0"/>
              <a:t>is  </a:t>
            </a:r>
            <a:r>
              <a:rPr lang="en-GB" dirty="0" smtClean="0"/>
              <a:t>better than religion, however a survey in America shows that many thought that evolution was unproven and chose Genesis instead. </a:t>
            </a:r>
          </a:p>
          <a:p>
            <a:pPr marL="0" lvl="0" indent="0" algn="ctr">
              <a:buNone/>
            </a:pPr>
            <a:endParaRPr lang="en-GB" dirty="0" smtClean="0"/>
          </a:p>
          <a:p>
            <a:pPr marL="0" lvl="0" indent="0" algn="ctr">
              <a:buNone/>
            </a:pPr>
            <a:r>
              <a:rPr lang="en-GB" dirty="0" smtClean="0"/>
              <a:t>Religion and science each have their own approach, </a:t>
            </a:r>
            <a:r>
              <a:rPr lang="en-GB" dirty="0" smtClean="0">
                <a:solidFill>
                  <a:srgbClr val="FF0000"/>
                </a:solidFill>
              </a:rPr>
              <a:t>some say religion asks why and science asks how. </a:t>
            </a:r>
            <a:r>
              <a:rPr lang="en-GB" dirty="0" smtClean="0"/>
              <a:t>Different approaches = different answers.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9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The origins of the problem with evolution: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3429000"/>
            <a:ext cx="3970784" cy="26928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lvl="0" indent="0" algn="ctr">
              <a:buNone/>
            </a:pPr>
            <a:r>
              <a:rPr lang="en-GB" sz="3400" dirty="0" smtClean="0"/>
              <a:t>Some </a:t>
            </a:r>
            <a:r>
              <a:rPr lang="en-GB" sz="3400" dirty="0" smtClean="0"/>
              <a:t>more liberal Christians </a:t>
            </a:r>
            <a:r>
              <a:rPr lang="en-GB" sz="3400" dirty="0"/>
              <a:t>didn’t think evolution was a problem, but </a:t>
            </a:r>
            <a:r>
              <a:rPr lang="en-GB" sz="3400" dirty="0" smtClean="0"/>
              <a:t>some literal </a:t>
            </a:r>
            <a:r>
              <a:rPr lang="en-GB" sz="3400" dirty="0"/>
              <a:t>Protestants did and this formed Christian </a:t>
            </a:r>
            <a:r>
              <a:rPr lang="en-GB" sz="3400" dirty="0">
                <a:solidFill>
                  <a:srgbClr val="FF0000"/>
                </a:solidFill>
              </a:rPr>
              <a:t>fundamentalism.</a:t>
            </a:r>
          </a:p>
          <a:p>
            <a:pPr marL="0" lvl="0" indent="0" algn="ctr">
              <a:buNone/>
            </a:pPr>
            <a:r>
              <a:rPr lang="en-GB" sz="3400" dirty="0"/>
              <a:t>They rejected evolution because challenged God as creator and said humans evolved from animals. </a:t>
            </a:r>
            <a:r>
              <a:rPr lang="en-GB" sz="3400" dirty="0" smtClean="0"/>
              <a:t>Evolution</a:t>
            </a:r>
            <a:r>
              <a:rPr lang="en-GB" sz="3400" dirty="0" smtClean="0"/>
              <a:t> </a:t>
            </a:r>
            <a:r>
              <a:rPr lang="en-GB" sz="3400" dirty="0"/>
              <a:t>denied the Genesis stories.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3429000"/>
            <a:ext cx="4028256" cy="26928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lvl="0" indent="0" algn="ctr">
              <a:buNone/>
            </a:pPr>
            <a:r>
              <a:rPr lang="en-GB" sz="3200" dirty="0" smtClean="0"/>
              <a:t>Some </a:t>
            </a:r>
            <a:r>
              <a:rPr lang="en-GB" sz="3200" dirty="0" smtClean="0">
                <a:solidFill>
                  <a:srgbClr val="FF0000"/>
                </a:solidFill>
              </a:rPr>
              <a:t>fundamentalist</a:t>
            </a:r>
            <a:r>
              <a:rPr lang="en-GB" sz="3200" dirty="0" smtClean="0"/>
              <a:t> used the empirical method of science to prove science wrong, using it as a tool to prove the bible right. </a:t>
            </a:r>
          </a:p>
          <a:p>
            <a:pPr marL="0" lvl="0" indent="0" algn="ctr">
              <a:buNone/>
            </a:pPr>
            <a:r>
              <a:rPr lang="en-GB" sz="3200" dirty="0" smtClean="0"/>
              <a:t>E.g. they explained biblical miracles in an empirical way – Jesus appeared to walk on water, but actually he was walking on shallow water with sand banks below it, so appeared to walk on water.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99445" y="1669798"/>
            <a:ext cx="777686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GB" sz="2400" dirty="0" smtClean="0"/>
              <a:t>Started in late 19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and 20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centuries as evolution become more popular, people questioned status of the bible. Was the bible inspired or revealed?</a:t>
            </a:r>
          </a:p>
          <a:p>
            <a:pPr lvl="0" algn="ctr"/>
            <a:r>
              <a:rPr lang="en-GB" sz="2400" dirty="0" smtClean="0"/>
              <a:t>Because people questioned, some started to question God.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530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Clashes between religion and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P</a:t>
            </a:r>
            <a:r>
              <a:rPr lang="en-GB" dirty="0" smtClean="0"/>
              <a:t>roduce a timeline showing key clashes between religion and science.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Galileo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Wilberforce and Huxley 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The Scopes monkey trial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The Flying Spaghetti Monster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Dover School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15198"/>
            <a:ext cx="532331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solidFill>
                  <a:srgbClr val="FF0000"/>
                </a:solidFill>
              </a:rPr>
              <a:t>Stretch yourself task: </a:t>
            </a:r>
            <a:r>
              <a:rPr lang="en-GB" dirty="0"/>
              <a:t>R</a:t>
            </a:r>
            <a:r>
              <a:rPr lang="en-GB" dirty="0" smtClean="0"/>
              <a:t>esearch  news articles on Richard </a:t>
            </a:r>
            <a:r>
              <a:rPr lang="en-GB" dirty="0"/>
              <a:t>Dawkins </a:t>
            </a:r>
            <a:r>
              <a:rPr lang="en-GB" dirty="0" smtClean="0"/>
              <a:t> where he criticises </a:t>
            </a:r>
            <a:r>
              <a:rPr lang="en-GB" dirty="0"/>
              <a:t>Emmanuel School, Gateshead </a:t>
            </a:r>
            <a:r>
              <a:rPr lang="en-GB" dirty="0" smtClean="0"/>
              <a:t>as the </a:t>
            </a:r>
            <a:r>
              <a:rPr lang="en-GB" dirty="0"/>
              <a:t>head of science is a creationist.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1152128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2" t="29008" r="20221" b="52540"/>
          <a:stretch/>
        </p:blipFill>
        <p:spPr bwMode="auto">
          <a:xfrm>
            <a:off x="2699792" y="2648800"/>
            <a:ext cx="864096" cy="9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9" t="29122" r="19684" b="52463"/>
          <a:stretch/>
        </p:blipFill>
        <p:spPr bwMode="auto">
          <a:xfrm>
            <a:off x="5256487" y="3080222"/>
            <a:ext cx="971276" cy="96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9" t="29252" r="19931" b="52549"/>
          <a:stretch/>
        </p:blipFill>
        <p:spPr bwMode="auto">
          <a:xfrm>
            <a:off x="7308304" y="3506910"/>
            <a:ext cx="1006621" cy="99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0" t="29902" r="20053" b="53236"/>
          <a:stretch/>
        </p:blipFill>
        <p:spPr bwMode="auto">
          <a:xfrm>
            <a:off x="7308304" y="4534166"/>
            <a:ext cx="1018930" cy="93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9" t="29122" r="19524" b="53365"/>
          <a:stretch/>
        </p:blipFill>
        <p:spPr bwMode="auto">
          <a:xfrm>
            <a:off x="5973877" y="4869160"/>
            <a:ext cx="1046395" cy="97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8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87638"/>
              </p:ext>
            </p:extLst>
          </p:nvPr>
        </p:nvGraphicFramePr>
        <p:xfrm>
          <a:off x="12188" y="0"/>
          <a:ext cx="9108504" cy="668410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93099"/>
                <a:gridCol w="5615405"/>
              </a:tblGrid>
              <a:tr h="42204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Idea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is it about? </a:t>
                      </a:r>
                      <a:endParaRPr lang="en-GB" dirty="0"/>
                    </a:p>
                  </a:txBody>
                  <a:tcPr/>
                </a:tc>
              </a:tr>
              <a:tr h="70270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Charles Lyell</a:t>
                      </a:r>
                      <a:r>
                        <a:rPr lang="en-GB" sz="1800" baseline="0" dirty="0" smtClean="0"/>
                        <a:t> and the Fossil Record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852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Richard </a:t>
                      </a:r>
                      <a:r>
                        <a:rPr lang="en-GB" sz="1800" dirty="0" err="1" smtClean="0"/>
                        <a:t>Dawkin’s</a:t>
                      </a:r>
                      <a:r>
                        <a:rPr lang="en-GB" sz="1800" baseline="0" dirty="0" smtClean="0"/>
                        <a:t> Self Gene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201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The clash between Nicolas Copernicus and the Church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606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Deism</a:t>
                      </a:r>
                      <a:r>
                        <a:rPr lang="en-GB" sz="1800" baseline="0" dirty="0" smtClean="0"/>
                        <a:t> </a:t>
                      </a: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61467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Intelligent Design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201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Micheal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Behe’s</a:t>
                      </a:r>
                      <a:r>
                        <a:rPr lang="en-GB" dirty="0" smtClean="0"/>
                        <a:t> Irreducible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2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Young Earth Theory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17168">
                <a:tc>
                  <a:txBody>
                    <a:bodyPr/>
                    <a:lstStyle/>
                    <a:p>
                      <a:r>
                        <a:rPr lang="en-GB" dirty="0" smtClean="0"/>
                        <a:t>Old</a:t>
                      </a:r>
                      <a:r>
                        <a:rPr lang="en-GB" baseline="0" dirty="0" smtClean="0"/>
                        <a:t> Earth Theory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2018">
                <a:tc>
                  <a:txBody>
                    <a:bodyPr/>
                    <a:lstStyle/>
                    <a:p>
                      <a:r>
                        <a:rPr lang="en-GB" dirty="0" smtClean="0"/>
                        <a:t>God</a:t>
                      </a:r>
                      <a:r>
                        <a:rPr lang="en-GB" baseline="0" dirty="0" smtClean="0"/>
                        <a:t> of the Gaps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9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Sort the cards out into a </a:t>
            </a:r>
            <a:r>
              <a:rPr lang="en-GB" dirty="0" err="1" smtClean="0"/>
              <a:t>Zig-Zag</a:t>
            </a:r>
            <a:r>
              <a:rPr lang="en-GB" dirty="0" smtClean="0"/>
              <a:t> with </a:t>
            </a:r>
            <a:r>
              <a:rPr lang="en-GB" dirty="0" smtClean="0">
                <a:solidFill>
                  <a:srgbClr val="FF0000"/>
                </a:solidFill>
              </a:rPr>
              <a:t>for and against </a:t>
            </a:r>
            <a:r>
              <a:rPr lang="en-GB" dirty="0" smtClean="0"/>
              <a:t>reasons.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3808" y="3455422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31938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For 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373815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Against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414908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For 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00092" y="466176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Against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139817"/>
            <a:ext cx="2664296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Stretch yourself: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Add your own personal opinion and give reasons.</a:t>
            </a:r>
          </a:p>
          <a:p>
            <a:endParaRPr lang="en-GB" sz="2000" b="1" dirty="0" smtClean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‘Evolution leaves no room for belief God’ </a:t>
            </a:r>
            <a:r>
              <a:rPr lang="en-GB" dirty="0" smtClean="0"/>
              <a:t> Discuss.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9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Essay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‘Evolution means we do not require a designer God’ Discuss</a:t>
            </a:r>
            <a:r>
              <a:rPr lang="en-GB" dirty="0" smtClean="0"/>
              <a:t>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Use the key thinkers you have learnt this lesson!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4941168"/>
            <a:ext cx="417646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Stretch yourself: </a:t>
            </a:r>
            <a:r>
              <a:rPr lang="en-GB" dirty="0" smtClean="0"/>
              <a:t>Plan your conclusion, can you make it an ‘insightful’ argument?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0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Think, Pair, Share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‘Science without religion is lame, religion without science is blind’</a:t>
            </a:r>
            <a:br>
              <a:rPr lang="en-GB" b="1" dirty="0" smtClean="0"/>
            </a:br>
            <a:r>
              <a:rPr lang="en-GB" b="1" dirty="0" smtClean="0"/>
              <a:t>-Einstein 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What did he mean?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29" y="4653136"/>
            <a:ext cx="26638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5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533</Words>
  <Application>Microsoft Office PowerPoint</Application>
  <PresentationFormat>On-screen Show (4:3)</PresentationFormat>
  <Paragraphs>61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Think, pair, share</vt:lpstr>
      <vt:lpstr>The issues</vt:lpstr>
      <vt:lpstr> The origins of the problem with evolution: </vt:lpstr>
      <vt:lpstr>Clashes between religion and science</vt:lpstr>
      <vt:lpstr>PowerPoint Presentation</vt:lpstr>
      <vt:lpstr> ‘Evolution leaves no room for belief God’  Discuss. </vt:lpstr>
      <vt:lpstr>Essay Plan</vt:lpstr>
      <vt:lpstr>Think, Pair, Share </vt:lpstr>
    </vt:vector>
  </TitlesOfParts>
  <Company>Rosset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Clashes between religion and science</dc:title>
  <dc:creator>NVeitch</dc:creator>
  <cp:lastModifiedBy>NVeitch</cp:lastModifiedBy>
  <cp:revision>9</cp:revision>
  <dcterms:created xsi:type="dcterms:W3CDTF">2017-01-06T14:36:45Z</dcterms:created>
  <dcterms:modified xsi:type="dcterms:W3CDTF">2017-01-10T13:37:19Z</dcterms:modified>
</cp:coreProperties>
</file>