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71" r:id="rId5"/>
    <p:sldId id="258" r:id="rId6"/>
    <p:sldId id="259" r:id="rId7"/>
    <p:sldId id="260" r:id="rId8"/>
    <p:sldId id="264" r:id="rId9"/>
    <p:sldId id="263" r:id="rId10"/>
    <p:sldId id="267" r:id="rId11"/>
    <p:sldId id="268" r:id="rId12"/>
    <p:sldId id="269" r:id="rId13"/>
    <p:sldId id="270" r:id="rId14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4E8E-18FC-4904-86C1-5A6F6C89F0B6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A83D-892F-46A2-87D7-2ED221C4D1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4E8E-18FC-4904-86C1-5A6F6C89F0B6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A83D-892F-46A2-87D7-2ED221C4D1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4E8E-18FC-4904-86C1-5A6F6C89F0B6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A83D-892F-46A2-87D7-2ED221C4D1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4E8E-18FC-4904-86C1-5A6F6C89F0B6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A83D-892F-46A2-87D7-2ED221C4D1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4E8E-18FC-4904-86C1-5A6F6C89F0B6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A83D-892F-46A2-87D7-2ED221C4D1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4E8E-18FC-4904-86C1-5A6F6C89F0B6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A83D-892F-46A2-87D7-2ED221C4D1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4E8E-18FC-4904-86C1-5A6F6C89F0B6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A83D-892F-46A2-87D7-2ED221C4D1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4E8E-18FC-4904-86C1-5A6F6C89F0B6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A83D-892F-46A2-87D7-2ED221C4D1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4E8E-18FC-4904-86C1-5A6F6C89F0B6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A83D-892F-46A2-87D7-2ED221C4D1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4E8E-18FC-4904-86C1-5A6F6C89F0B6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A83D-892F-46A2-87D7-2ED221C4D1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4E8E-18FC-4904-86C1-5A6F6C89F0B6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2A83D-892F-46A2-87D7-2ED221C4D1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44E8E-18FC-4904-86C1-5A6F6C89F0B6}" type="datetimeFigureOut">
              <a:rPr lang="en-GB" smtClean="0"/>
              <a:t>16/12/2015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2A83D-892F-46A2-87D7-2ED221C4D13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Think, pair, Share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/>
              <a:t>‘Conscience is a reliable guide to moral decision making.’</a:t>
            </a:r>
          </a:p>
          <a:p>
            <a:pPr algn="ctr">
              <a:buNone/>
            </a:pPr>
            <a:r>
              <a:rPr lang="en-GB" dirty="0" smtClean="0"/>
              <a:t>Discuss in pairs.</a:t>
            </a:r>
            <a:endParaRPr lang="en-GB" dirty="0"/>
          </a:p>
        </p:txBody>
      </p:sp>
      <p:pic>
        <p:nvPicPr>
          <p:cNvPr id="6146" name="Picture 2" descr="http://www.toonpool.com/user/997/files/conscience_guide_sociopath_10560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573016"/>
            <a:ext cx="4032448" cy="2879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 smtClean="0"/>
              <a:t>‘</a:t>
            </a:r>
            <a:r>
              <a:rPr lang="en-GB" dirty="0"/>
              <a:t>Conscience is a reliable guide to moral decision making.</a:t>
            </a:r>
            <a:r>
              <a:rPr lang="en-GB" dirty="0" smtClean="0"/>
              <a:t>’ Discuss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Create an essay plan for this question.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Who would you include? 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645024"/>
            <a:ext cx="3160419" cy="2103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5602323"/>
            <a:ext cx="3456384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rgbClr val="FF0000"/>
                </a:solidFill>
              </a:rPr>
              <a:t>Stretch yourself: </a:t>
            </a:r>
            <a:r>
              <a:rPr lang="en-GB" sz="2000" dirty="0">
                <a:solidFill>
                  <a:schemeClr val="tx1"/>
                </a:solidFill>
              </a:rPr>
              <a:t>I</a:t>
            </a:r>
            <a:r>
              <a:rPr lang="en-GB" sz="2000" dirty="0" smtClean="0">
                <a:solidFill>
                  <a:schemeClr val="tx1"/>
                </a:solidFill>
              </a:rPr>
              <a:t>nclude synoptic links – highlight these to make them clearer. </a:t>
            </a:r>
          </a:p>
        </p:txBody>
      </p:sp>
      <p:sp>
        <p:nvSpPr>
          <p:cNvPr id="4098" name="AutoShape 2" descr="Image result for conclusion cartoon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372200" y="5301208"/>
            <a:ext cx="2483768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 smtClean="0">
                <a:solidFill>
                  <a:srgbClr val="FF0000"/>
                </a:solidFill>
              </a:rPr>
              <a:t>op philosopher:</a:t>
            </a:r>
          </a:p>
          <a:p>
            <a:endParaRPr lang="en-GB" dirty="0"/>
          </a:p>
          <a:p>
            <a:r>
              <a:rPr lang="en-GB" dirty="0" smtClean="0"/>
              <a:t>How could you use situation ethics?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04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Can we do A * insight?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Read through the article: Can you use it to inspire your conclusion? </a:t>
            </a:r>
          </a:p>
          <a:p>
            <a:pPr algn="ctr">
              <a:buNone/>
            </a:pPr>
            <a:r>
              <a:rPr lang="en-GB" dirty="0" smtClean="0"/>
              <a:t>Can you show you’ve really thought about the question?</a:t>
            </a:r>
          </a:p>
          <a:p>
            <a:pPr algn="ctr">
              <a:buNone/>
            </a:pPr>
            <a:endParaRPr lang="en-GB" dirty="0" smtClean="0"/>
          </a:p>
        </p:txBody>
      </p:sp>
      <p:sp>
        <p:nvSpPr>
          <p:cNvPr id="1026" name="AutoShape 2" descr="Image result for conclusion cartoon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Image result for conclusion cartoon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Image result for conclusion cartoon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Image result for conclusion cartoon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4" name="AutoShape 10" descr="Image result for conclusion cartoon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6" name="AutoShape 12" descr="Image result for conclusion cartoon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8" name="AutoShape 14" descr="Image result for conclusion cartoon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0" name="AutoShape 16" descr="Image result for conclusion cartoon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2" name="AutoShape 18" descr="Image result for conclusion cartoon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" cstate="print"/>
          <a:srcRect l="16606" t="49828" r="59031" b="28516"/>
          <a:stretch>
            <a:fillRect/>
          </a:stretch>
        </p:blipFill>
        <p:spPr bwMode="auto">
          <a:xfrm>
            <a:off x="2627784" y="3717032"/>
            <a:ext cx="432048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156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The debate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‘</a:t>
            </a:r>
            <a:r>
              <a:rPr lang="en-GB" dirty="0"/>
              <a:t>Conscience is a reliable guide to moral decision making.</a:t>
            </a:r>
            <a:r>
              <a:rPr lang="en-GB" dirty="0" smtClean="0"/>
              <a:t>’ Discuss</a:t>
            </a:r>
          </a:p>
          <a:p>
            <a:pPr marL="0" indent="0">
              <a:buNone/>
            </a:pPr>
            <a:r>
              <a:rPr lang="en-GB" dirty="0" smtClean="0"/>
              <a:t>A:Freud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B:Fromm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A: St Paul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B: Aquinas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2" descr="http://andrew-wittman.com/wp-content/uploads/2013/04/2-types-of-conscience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356992"/>
            <a:ext cx="4127341" cy="26369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500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Complete the crib sheet as part of your revision on Conscience.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19" t="6186" r="26512" b="52600"/>
          <a:stretch/>
        </p:blipFill>
        <p:spPr bwMode="auto">
          <a:xfrm>
            <a:off x="2051720" y="2996952"/>
            <a:ext cx="5328592" cy="360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635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Conscience: Evaluation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be able to explain some modern thinker’s views on conscience.</a:t>
            </a:r>
          </a:p>
          <a:p>
            <a:r>
              <a:rPr lang="en-GB" dirty="0" smtClean="0"/>
              <a:t>To be able evaluate whether conscience is a reliable guide to decision making.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9512" y="260648"/>
          <a:ext cx="8640960" cy="61206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96144"/>
                <a:gridCol w="3024336"/>
                <a:gridCol w="2160240"/>
                <a:gridCol w="2160240"/>
              </a:tblGrid>
              <a:tr h="630996">
                <a:tc>
                  <a:txBody>
                    <a:bodyPr/>
                    <a:lstStyle/>
                    <a:p>
                      <a:r>
                        <a:rPr lang="en-GB" dirty="0" smtClean="0"/>
                        <a:t>Thinker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View on conscience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Strengths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Weaknesses</a:t>
                      </a:r>
                      <a:endParaRPr lang="en-GB" dirty="0"/>
                    </a:p>
                  </a:txBody>
                  <a:tcPr/>
                </a:tc>
              </a:tr>
              <a:tr h="1372421">
                <a:tc>
                  <a:txBody>
                    <a:bodyPr/>
                    <a:lstStyle/>
                    <a:p>
                      <a:r>
                        <a:rPr lang="en-GB" dirty="0" smtClean="0"/>
                        <a:t>Freud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372421">
                <a:tc>
                  <a:txBody>
                    <a:bodyPr/>
                    <a:lstStyle/>
                    <a:p>
                      <a:r>
                        <a:rPr lang="en-GB" dirty="0" smtClean="0"/>
                        <a:t>Piaget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372421">
                <a:tc>
                  <a:txBody>
                    <a:bodyPr/>
                    <a:lstStyle/>
                    <a:p>
                      <a:r>
                        <a:rPr lang="en-GB" dirty="0" smtClean="0"/>
                        <a:t>Fromm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72421">
                <a:tc>
                  <a:txBody>
                    <a:bodyPr/>
                    <a:lstStyle/>
                    <a:p>
                      <a:r>
                        <a:rPr lang="en-GB" dirty="0" smtClean="0"/>
                        <a:t>Kohlberg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69761" t="35063" r="8829" b="35406"/>
          <a:stretch>
            <a:fillRect/>
          </a:stretch>
        </p:blipFill>
        <p:spPr bwMode="auto">
          <a:xfrm>
            <a:off x="7596336" y="5373216"/>
            <a:ext cx="1226468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970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Modern thinkers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sz="9600" dirty="0" smtClean="0"/>
              <a:t>Vernon </a:t>
            </a:r>
            <a:r>
              <a:rPr lang="en-GB" sz="9600" dirty="0" err="1" smtClean="0"/>
              <a:t>Ruland</a:t>
            </a:r>
            <a:endParaRPr lang="en-GB" sz="9600" dirty="0" smtClean="0"/>
          </a:p>
          <a:p>
            <a:pPr algn="ctr"/>
            <a:endParaRPr lang="en-GB" dirty="0" smtClean="0"/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GB" dirty="0" err="1" smtClean="0"/>
              <a:t>Ruland</a:t>
            </a:r>
            <a:r>
              <a:rPr lang="en-GB" dirty="0" smtClean="0"/>
              <a:t> </a:t>
            </a:r>
            <a:r>
              <a:rPr lang="en-GB" dirty="0"/>
              <a:t>tries to find a '</a:t>
            </a:r>
            <a:r>
              <a:rPr lang="en-GB" b="1" dirty="0"/>
              <a:t>via media</a:t>
            </a:r>
            <a:r>
              <a:rPr lang="en-GB" dirty="0"/>
              <a:t>' (middle road) between rationalism and </a:t>
            </a:r>
            <a:r>
              <a:rPr lang="en-GB" b="1" dirty="0"/>
              <a:t>Divine Command</a:t>
            </a:r>
            <a:r>
              <a:rPr lang="en-GB" dirty="0"/>
              <a:t>. He views a moral decision as a reflection of </a:t>
            </a:r>
            <a:br>
              <a:rPr lang="en-GB" dirty="0"/>
            </a:br>
            <a:endParaRPr lang="en-GB" dirty="0"/>
          </a:p>
          <a:p>
            <a:pPr algn="ctr">
              <a:buNone/>
            </a:pPr>
            <a:r>
              <a:rPr lang="en-GB" i="1" dirty="0"/>
              <a:t>"ethics of loyal </a:t>
            </a:r>
            <a:r>
              <a:rPr lang="en-GB" i="1" dirty="0" smtClean="0"/>
              <a:t>scrutiny“</a:t>
            </a:r>
          </a:p>
          <a:p>
            <a:pPr algn="ctr">
              <a:buNone/>
            </a:pPr>
            <a:r>
              <a:rPr lang="en-GB" dirty="0" smtClean="0"/>
              <a:t>which </a:t>
            </a:r>
            <a:r>
              <a:rPr lang="en-GB" dirty="0"/>
              <a:t>is enriched by many sources of moral and religious wisdom. It is not exclusive to Christianity, however; conscience is the interpretation of the voice of a God.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dirty="0"/>
              <a:t>Richard </a:t>
            </a:r>
            <a:r>
              <a:rPr lang="en-GB" dirty="0" err="1"/>
              <a:t>Gula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GB" dirty="0" err="1" smtClean="0"/>
              <a:t>Gula</a:t>
            </a:r>
            <a:r>
              <a:rPr lang="en-GB" dirty="0" smtClean="0"/>
              <a:t> </a:t>
            </a:r>
            <a:r>
              <a:rPr lang="en-GB" dirty="0"/>
              <a:t>says it is misleading to view conscience as a series of laws. He said that communities which influence how we see the world determine how our conscience works.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Vincent </a:t>
            </a:r>
            <a:r>
              <a:rPr lang="en-GB" b="1" dirty="0" err="1" smtClean="0"/>
              <a:t>MacNamara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GB" dirty="0" smtClean="0"/>
              <a:t>      </a:t>
            </a:r>
            <a:r>
              <a:rPr lang="en-GB" dirty="0" err="1" smtClean="0"/>
              <a:t>MacNamara</a:t>
            </a:r>
            <a:r>
              <a:rPr lang="en-GB" dirty="0" smtClean="0"/>
              <a:t> </a:t>
            </a:r>
            <a:r>
              <a:rPr lang="en-GB" dirty="0"/>
              <a:t>is probably the best of the modern day ethicists to talk about in an exam. He says the conscience is not a voice, as Newman argues, but an </a:t>
            </a:r>
            <a:r>
              <a:rPr lang="en-GB" b="1" dirty="0"/>
              <a:t>attitude</a:t>
            </a:r>
            <a:r>
              <a:rPr lang="en-GB" dirty="0"/>
              <a:t>. He criticises Aquinas for referring to it as a 'faculty' we possess.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Life is a moral path, </a:t>
            </a:r>
            <a:r>
              <a:rPr lang="en-GB" dirty="0" err="1"/>
              <a:t>MacNamara</a:t>
            </a:r>
            <a:r>
              <a:rPr lang="en-GB" dirty="0"/>
              <a:t> says, and it is up to us how we follow it. The attitude of our conscience shouldn't revolve around pleasure and profit. His belief is arguably quite similar to a virtue ethics approach, and he says that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i="1" dirty="0">
                <a:solidFill>
                  <a:srgbClr val="0070C0"/>
                </a:solidFill>
              </a:rPr>
              <a:t>"It is not so much that I have a conscience as that I am a conscience"</a:t>
            </a:r>
            <a:endParaRPr lang="en-GB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Timothy O'Connell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34129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>
                <a:solidFill>
                  <a:srgbClr val="0070C0"/>
                </a:solidFill>
              </a:rPr>
              <a:t>O'Connell </a:t>
            </a:r>
            <a:r>
              <a:rPr lang="en-GB" dirty="0">
                <a:solidFill>
                  <a:srgbClr val="0070C0"/>
                </a:solidFill>
              </a:rPr>
              <a:t>says that the conscience works on three levels</a:t>
            </a:r>
            <a:r>
              <a:rPr lang="en-GB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our </a:t>
            </a:r>
            <a:r>
              <a:rPr lang="en-GB" dirty="0"/>
              <a:t>sense of responsibility for who we are and what we become</a:t>
            </a:r>
          </a:p>
          <a:p>
            <a:r>
              <a:rPr lang="en-GB" dirty="0"/>
              <a:t>our obligation to do what is good</a:t>
            </a:r>
          </a:p>
          <a:p>
            <a:r>
              <a:rPr lang="en-GB" dirty="0"/>
              <a:t>the concrete judgement we make to ensure good </a:t>
            </a:r>
            <a:r>
              <a:rPr lang="en-GB" dirty="0" smtClean="0"/>
              <a:t>is achieved</a:t>
            </a:r>
          </a:p>
          <a:p>
            <a:pPr marL="0" indent="0" algn="ctr">
              <a:buNone/>
            </a:pPr>
            <a:r>
              <a:rPr lang="en-GB" dirty="0" smtClean="0"/>
              <a:t>O'Connell says that step 3 is infallible and must be followed, but he accepts that people will disagree with step 3 regarding what is good, and so states that at step 2 wrong judgements may be made. O'Connell states that morals are found through </a:t>
            </a:r>
            <a:r>
              <a:rPr lang="en-GB" b="1" dirty="0" smtClean="0"/>
              <a:t>experience</a:t>
            </a:r>
            <a:r>
              <a:rPr lang="en-GB" dirty="0" smtClean="0"/>
              <a:t>, not any internal or external law(s).</a:t>
            </a:r>
            <a:br>
              <a:rPr lang="en-GB" dirty="0" smtClean="0"/>
            </a:br>
            <a:endParaRPr lang="en-GB" dirty="0" smtClean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123728" y="5085184"/>
            <a:ext cx="6192688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Daniel Maguire:</a:t>
            </a:r>
            <a:endParaRPr lang="en-GB" dirty="0" smtClean="0"/>
          </a:p>
          <a:p>
            <a:r>
              <a:rPr lang="en-GB" b="1" u="sng" dirty="0" smtClean="0"/>
              <a:t/>
            </a:r>
            <a:br>
              <a:rPr lang="en-GB" b="1" u="sng" dirty="0" smtClean="0"/>
            </a:br>
            <a:r>
              <a:rPr lang="en-GB" dirty="0" smtClean="0"/>
              <a:t>Maguire agrees with O'Connell, and adds that conscience is also shaped by experiences and </a:t>
            </a:r>
            <a:r>
              <a:rPr lang="en-GB" b="1" dirty="0" smtClean="0"/>
              <a:t>culture</a:t>
            </a:r>
            <a:r>
              <a:rPr lang="en-GB" dirty="0" smtClean="0"/>
              <a:t>. He also accepts that some of our values can be shaped by loss, tragedy and imagination.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"/>
          <a:ext cx="9144000" cy="68579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073617">
                <a:tc>
                  <a:txBody>
                    <a:bodyPr/>
                    <a:lstStyle/>
                    <a:p>
                      <a:r>
                        <a:rPr lang="en-GB" dirty="0" smtClean="0"/>
                        <a:t>Philosopher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Would</a:t>
                      </a:r>
                      <a:r>
                        <a:rPr lang="en-GB" baseline="0" dirty="0" smtClean="0"/>
                        <a:t> they agree?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Strengths</a:t>
                      </a:r>
                      <a:r>
                        <a:rPr lang="en-GB" baseline="0" dirty="0" smtClean="0"/>
                        <a:t>  and who would support them?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Weaknesses and who would disagree with them?</a:t>
                      </a:r>
                      <a:endParaRPr lang="en-GB" dirty="0"/>
                    </a:p>
                  </a:txBody>
                  <a:tcPr/>
                </a:tc>
              </a:tr>
              <a:tr h="1446095">
                <a:tc>
                  <a:txBody>
                    <a:bodyPr/>
                    <a:lstStyle/>
                    <a:p>
                      <a:r>
                        <a:rPr lang="en-GB" dirty="0" smtClean="0"/>
                        <a:t>Aquinas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46095">
                <a:tc>
                  <a:txBody>
                    <a:bodyPr/>
                    <a:lstStyle/>
                    <a:p>
                      <a:r>
                        <a:rPr lang="en-GB" sz="1800" kern="1200" dirty="0" smtClean="0"/>
                        <a:t>St</a:t>
                      </a:r>
                      <a:r>
                        <a:rPr lang="en-GB" sz="1800" kern="1200" baseline="0" dirty="0" smtClean="0"/>
                        <a:t> Paul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46095">
                <a:tc>
                  <a:txBody>
                    <a:bodyPr/>
                    <a:lstStyle/>
                    <a:p>
                      <a:r>
                        <a:rPr lang="en-GB" dirty="0" smtClean="0"/>
                        <a:t>Augustine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46095">
                <a:tc>
                  <a:txBody>
                    <a:bodyPr/>
                    <a:lstStyle/>
                    <a:p>
                      <a:r>
                        <a:rPr lang="en-GB" dirty="0" smtClean="0"/>
                        <a:t>Butler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"/>
          <a:ext cx="9144000" cy="7072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699797">
                <a:tc>
                  <a:txBody>
                    <a:bodyPr/>
                    <a:lstStyle/>
                    <a:p>
                      <a:r>
                        <a:rPr lang="en-GB" dirty="0" smtClean="0"/>
                        <a:t>Philosopher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Would</a:t>
                      </a:r>
                      <a:r>
                        <a:rPr lang="en-GB" baseline="0" dirty="0" smtClean="0"/>
                        <a:t> they agree?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Strengths</a:t>
                      </a:r>
                      <a:r>
                        <a:rPr lang="en-GB" baseline="0" dirty="0" smtClean="0"/>
                        <a:t>  and who would support them?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Weaknesses and who would disagree with them?</a:t>
                      </a:r>
                      <a:endParaRPr lang="en-GB" dirty="0"/>
                    </a:p>
                  </a:txBody>
                  <a:tcPr/>
                </a:tc>
              </a:tr>
              <a:tr h="1231640">
                <a:tc>
                  <a:txBody>
                    <a:bodyPr/>
                    <a:lstStyle/>
                    <a:p>
                      <a:r>
                        <a:rPr lang="en-GB" sz="1800" kern="1200" dirty="0" smtClean="0"/>
                        <a:t>Newman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31640">
                <a:tc>
                  <a:txBody>
                    <a:bodyPr/>
                    <a:lstStyle/>
                    <a:p>
                      <a:r>
                        <a:rPr lang="en-GB" sz="1800" kern="1200" dirty="0" smtClean="0"/>
                        <a:t>Freud,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31640">
                <a:tc>
                  <a:txBody>
                    <a:bodyPr/>
                    <a:lstStyle/>
                    <a:p>
                      <a:r>
                        <a:rPr lang="en-GB" dirty="0" smtClean="0"/>
                        <a:t>Fromm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31640">
                <a:tc>
                  <a:txBody>
                    <a:bodyPr/>
                    <a:lstStyle/>
                    <a:p>
                      <a:r>
                        <a:rPr lang="en-GB" dirty="0" smtClean="0"/>
                        <a:t>Piaget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31640">
                <a:tc>
                  <a:txBody>
                    <a:bodyPr/>
                    <a:lstStyle/>
                    <a:p>
                      <a:r>
                        <a:rPr lang="en-GB" dirty="0" smtClean="0"/>
                        <a:t>Kohlberg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443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Think, pair, Share</vt:lpstr>
      <vt:lpstr>Conscience: Evaluation</vt:lpstr>
      <vt:lpstr>Learning Outcomes</vt:lpstr>
      <vt:lpstr>PowerPoint Presentation</vt:lpstr>
      <vt:lpstr>Modern thinkers</vt:lpstr>
      <vt:lpstr>Vincent MacNamara</vt:lpstr>
      <vt:lpstr>Timothy O'Connell</vt:lpstr>
      <vt:lpstr>PowerPoint Presentation</vt:lpstr>
      <vt:lpstr>PowerPoint Presentation</vt:lpstr>
      <vt:lpstr>‘Conscience is a reliable guide to moral decision making.’ Discuss</vt:lpstr>
      <vt:lpstr>Can we do A * insight?</vt:lpstr>
      <vt:lpstr>The debate </vt:lpstr>
      <vt:lpstr>Homework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Conscience: Evaluation</dc:title>
  <dc:creator>Nicole</dc:creator>
  <cp:lastModifiedBy>NVeitch</cp:lastModifiedBy>
  <cp:revision>7</cp:revision>
  <cp:lastPrinted>2015-12-16T11:41:25Z</cp:lastPrinted>
  <dcterms:created xsi:type="dcterms:W3CDTF">2015-12-06T01:13:53Z</dcterms:created>
  <dcterms:modified xsi:type="dcterms:W3CDTF">2015-12-16T11:59:50Z</dcterms:modified>
</cp:coreProperties>
</file>