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0" r:id="rId3"/>
    <p:sldId id="261" r:id="rId4"/>
    <p:sldId id="262" r:id="rId5"/>
    <p:sldId id="263" r:id="rId6"/>
    <p:sldId id="265" r:id="rId7"/>
    <p:sldId id="26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9E0DC62-2101-4C55-A69A-1FE215A5B287}" type="datetimeFigureOut">
              <a:rPr lang="en-GB" smtClean="0"/>
              <a:t>25/01/2017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F4587A-6406-4D63-92EC-3C1A4A349587}" type="slidenum">
              <a:rPr lang="en-GB" smtClean="0"/>
              <a:t>‹#›</a:t>
            </a:fld>
            <a:endParaRPr lang="en-GB"/>
          </a:p>
        </p:txBody>
      </p:sp>
    </p:spTree>
    <p:extLst>
      <p:ext uri="{BB962C8B-B14F-4D97-AF65-F5344CB8AC3E}">
        <p14:creationId xmlns:p14="http://schemas.microsoft.com/office/powerpoint/2010/main" val="607140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E0DC62-2101-4C55-A69A-1FE215A5B287}" type="datetimeFigureOut">
              <a:rPr lang="en-GB" smtClean="0"/>
              <a:t>25/01/2017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F4587A-6406-4D63-92EC-3C1A4A349587}" type="slidenum">
              <a:rPr lang="en-GB" smtClean="0"/>
              <a:t>‹#›</a:t>
            </a:fld>
            <a:endParaRPr lang="en-GB"/>
          </a:p>
        </p:txBody>
      </p:sp>
    </p:spTree>
    <p:extLst>
      <p:ext uri="{BB962C8B-B14F-4D97-AF65-F5344CB8AC3E}">
        <p14:creationId xmlns:p14="http://schemas.microsoft.com/office/powerpoint/2010/main" val="4167975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E0DC62-2101-4C55-A69A-1FE215A5B287}" type="datetimeFigureOut">
              <a:rPr lang="en-GB" smtClean="0"/>
              <a:t>25/01/2017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F4587A-6406-4D63-92EC-3C1A4A349587}" type="slidenum">
              <a:rPr lang="en-GB" smtClean="0"/>
              <a:t>‹#›</a:t>
            </a:fld>
            <a:endParaRPr lang="en-GB"/>
          </a:p>
        </p:txBody>
      </p:sp>
    </p:spTree>
    <p:extLst>
      <p:ext uri="{BB962C8B-B14F-4D97-AF65-F5344CB8AC3E}">
        <p14:creationId xmlns:p14="http://schemas.microsoft.com/office/powerpoint/2010/main" val="2659234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E0DC62-2101-4C55-A69A-1FE215A5B287}" type="datetimeFigureOut">
              <a:rPr lang="en-GB" smtClean="0"/>
              <a:t>25/01/2017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F4587A-6406-4D63-92EC-3C1A4A349587}" type="slidenum">
              <a:rPr lang="en-GB" smtClean="0"/>
              <a:t>‹#›</a:t>
            </a:fld>
            <a:endParaRPr lang="en-GB"/>
          </a:p>
        </p:txBody>
      </p:sp>
    </p:spTree>
    <p:extLst>
      <p:ext uri="{BB962C8B-B14F-4D97-AF65-F5344CB8AC3E}">
        <p14:creationId xmlns:p14="http://schemas.microsoft.com/office/powerpoint/2010/main" val="187723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E0DC62-2101-4C55-A69A-1FE215A5B287}" type="datetimeFigureOut">
              <a:rPr lang="en-GB" smtClean="0"/>
              <a:t>25/01/2017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F4587A-6406-4D63-92EC-3C1A4A349587}" type="slidenum">
              <a:rPr lang="en-GB" smtClean="0"/>
              <a:t>‹#›</a:t>
            </a:fld>
            <a:endParaRPr lang="en-GB"/>
          </a:p>
        </p:txBody>
      </p:sp>
    </p:spTree>
    <p:extLst>
      <p:ext uri="{BB962C8B-B14F-4D97-AF65-F5344CB8AC3E}">
        <p14:creationId xmlns:p14="http://schemas.microsoft.com/office/powerpoint/2010/main" val="312737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9E0DC62-2101-4C55-A69A-1FE215A5B287}" type="datetimeFigureOut">
              <a:rPr lang="en-GB" smtClean="0"/>
              <a:t>25/01/2017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F4587A-6406-4D63-92EC-3C1A4A349587}" type="slidenum">
              <a:rPr lang="en-GB" smtClean="0"/>
              <a:t>‹#›</a:t>
            </a:fld>
            <a:endParaRPr lang="en-GB"/>
          </a:p>
        </p:txBody>
      </p:sp>
    </p:spTree>
    <p:extLst>
      <p:ext uri="{BB962C8B-B14F-4D97-AF65-F5344CB8AC3E}">
        <p14:creationId xmlns:p14="http://schemas.microsoft.com/office/powerpoint/2010/main" val="2282877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9E0DC62-2101-4C55-A69A-1FE215A5B287}" type="datetimeFigureOut">
              <a:rPr lang="en-GB" smtClean="0"/>
              <a:t>25/01/2017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F4587A-6406-4D63-92EC-3C1A4A349587}" type="slidenum">
              <a:rPr lang="en-GB" smtClean="0"/>
              <a:t>‹#›</a:t>
            </a:fld>
            <a:endParaRPr lang="en-GB"/>
          </a:p>
        </p:txBody>
      </p:sp>
    </p:spTree>
    <p:extLst>
      <p:ext uri="{BB962C8B-B14F-4D97-AF65-F5344CB8AC3E}">
        <p14:creationId xmlns:p14="http://schemas.microsoft.com/office/powerpoint/2010/main" val="517644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9E0DC62-2101-4C55-A69A-1FE215A5B287}" type="datetimeFigureOut">
              <a:rPr lang="en-GB" smtClean="0"/>
              <a:t>25/01/2017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F4587A-6406-4D63-92EC-3C1A4A349587}" type="slidenum">
              <a:rPr lang="en-GB" smtClean="0"/>
              <a:t>‹#›</a:t>
            </a:fld>
            <a:endParaRPr lang="en-GB"/>
          </a:p>
        </p:txBody>
      </p:sp>
    </p:spTree>
    <p:extLst>
      <p:ext uri="{BB962C8B-B14F-4D97-AF65-F5344CB8AC3E}">
        <p14:creationId xmlns:p14="http://schemas.microsoft.com/office/powerpoint/2010/main" val="2947566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E0DC62-2101-4C55-A69A-1FE215A5B287}" type="datetimeFigureOut">
              <a:rPr lang="en-GB" smtClean="0"/>
              <a:t>25/01/2017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F4587A-6406-4D63-92EC-3C1A4A349587}" type="slidenum">
              <a:rPr lang="en-GB" smtClean="0"/>
              <a:t>‹#›</a:t>
            </a:fld>
            <a:endParaRPr lang="en-GB"/>
          </a:p>
        </p:txBody>
      </p:sp>
    </p:spTree>
    <p:extLst>
      <p:ext uri="{BB962C8B-B14F-4D97-AF65-F5344CB8AC3E}">
        <p14:creationId xmlns:p14="http://schemas.microsoft.com/office/powerpoint/2010/main" val="2119287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E0DC62-2101-4C55-A69A-1FE215A5B287}" type="datetimeFigureOut">
              <a:rPr lang="en-GB" smtClean="0"/>
              <a:t>25/01/2017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F4587A-6406-4D63-92EC-3C1A4A349587}" type="slidenum">
              <a:rPr lang="en-GB" smtClean="0"/>
              <a:t>‹#›</a:t>
            </a:fld>
            <a:endParaRPr lang="en-GB"/>
          </a:p>
        </p:txBody>
      </p:sp>
    </p:spTree>
    <p:extLst>
      <p:ext uri="{BB962C8B-B14F-4D97-AF65-F5344CB8AC3E}">
        <p14:creationId xmlns:p14="http://schemas.microsoft.com/office/powerpoint/2010/main" val="2267440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E0DC62-2101-4C55-A69A-1FE215A5B287}" type="datetimeFigureOut">
              <a:rPr lang="en-GB" smtClean="0"/>
              <a:t>25/01/2017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F4587A-6406-4D63-92EC-3C1A4A349587}" type="slidenum">
              <a:rPr lang="en-GB" smtClean="0"/>
              <a:t>‹#›</a:t>
            </a:fld>
            <a:endParaRPr lang="en-GB"/>
          </a:p>
        </p:txBody>
      </p:sp>
    </p:spTree>
    <p:extLst>
      <p:ext uri="{BB962C8B-B14F-4D97-AF65-F5344CB8AC3E}">
        <p14:creationId xmlns:p14="http://schemas.microsoft.com/office/powerpoint/2010/main" val="2771563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E0DC62-2101-4C55-A69A-1FE215A5B287}" type="datetimeFigureOut">
              <a:rPr lang="en-GB" smtClean="0"/>
              <a:t>25/01/2017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F4587A-6406-4D63-92EC-3C1A4A349587}" type="slidenum">
              <a:rPr lang="en-GB" smtClean="0"/>
              <a:t>‹#›</a:t>
            </a:fld>
            <a:endParaRPr lang="en-GB"/>
          </a:p>
        </p:txBody>
      </p:sp>
    </p:spTree>
    <p:extLst>
      <p:ext uri="{BB962C8B-B14F-4D97-AF65-F5344CB8AC3E}">
        <p14:creationId xmlns:p14="http://schemas.microsoft.com/office/powerpoint/2010/main" val="3605398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GB" dirty="0" smtClean="0"/>
              <a:t>Think, Pair, Share</a:t>
            </a:r>
            <a:endParaRPr lang="en-GB" dirty="0"/>
          </a:p>
        </p:txBody>
      </p:sp>
      <p:sp>
        <p:nvSpPr>
          <p:cNvPr id="3" name="Content Placeholder 2"/>
          <p:cNvSpPr>
            <a:spLocks noGrp="1"/>
          </p:cNvSpPr>
          <p:nvPr>
            <p:ph idx="1"/>
          </p:nvPr>
        </p:nvSpPr>
        <p:spPr/>
        <p:txBody>
          <a:bodyPr/>
          <a:lstStyle/>
          <a:p>
            <a:pPr marL="0" indent="0" algn="ctr">
              <a:buNone/>
            </a:pPr>
            <a:r>
              <a:rPr lang="en-GB" sz="3600" dirty="0" smtClean="0"/>
              <a:t>"Listen: if everyone must suffer, in order to buy eternal harmony with their suffering, pray tell me what have children got to do with it? It’s quite incomprehensible why they should have to suffer, and why they should buy harmony with their suffering."</a:t>
            </a:r>
            <a:r>
              <a:rPr lang="en-GB" dirty="0" smtClean="0"/>
              <a:t/>
            </a:r>
            <a:br>
              <a:rPr lang="en-GB" dirty="0" smtClean="0"/>
            </a:br>
            <a:endParaRPr lang="en-GB" dirty="0" smtClean="0"/>
          </a:p>
          <a:p>
            <a:pPr marL="0" indent="0" algn="ctr">
              <a:buNone/>
            </a:pPr>
            <a:r>
              <a:rPr lang="en-GB" b="1" dirty="0" smtClean="0"/>
              <a:t>- Fyodor Dostoevsky, </a:t>
            </a:r>
            <a:r>
              <a:rPr lang="en-GB" b="1" i="1" dirty="0" smtClean="0"/>
              <a:t>The Brothers Karamazov</a:t>
            </a:r>
            <a:endParaRPr lang="en-GB" b="1" dirty="0"/>
          </a:p>
        </p:txBody>
      </p:sp>
    </p:spTree>
    <p:extLst>
      <p:ext uri="{BB962C8B-B14F-4D97-AF65-F5344CB8AC3E}">
        <p14:creationId xmlns:p14="http://schemas.microsoft.com/office/powerpoint/2010/main" val="4172287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Learning Outcomes </a:t>
            </a:r>
            <a:endParaRPr lang="en-GB" dirty="0"/>
          </a:p>
        </p:txBody>
      </p:sp>
      <p:sp>
        <p:nvSpPr>
          <p:cNvPr id="3" name="Content Placeholder 2"/>
          <p:cNvSpPr>
            <a:spLocks noGrp="1"/>
          </p:cNvSpPr>
          <p:nvPr>
            <p:ph idx="1"/>
          </p:nvPr>
        </p:nvSpPr>
        <p:spPr/>
        <p:txBody>
          <a:bodyPr/>
          <a:lstStyle/>
          <a:p>
            <a:r>
              <a:rPr lang="en-GB" dirty="0" smtClean="0"/>
              <a:t>To be able to explain Hick’s redevelopment of Irenaeus’ theodicy. </a:t>
            </a:r>
            <a:endParaRPr lang="en-GB" dirty="0"/>
          </a:p>
        </p:txBody>
      </p:sp>
    </p:spTree>
    <p:extLst>
      <p:ext uri="{BB962C8B-B14F-4D97-AF65-F5344CB8AC3E}">
        <p14:creationId xmlns:p14="http://schemas.microsoft.com/office/powerpoint/2010/main" val="4384285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r>
              <a:rPr lang="en-GB" b="1" dirty="0" smtClean="0"/>
              <a:t/>
            </a:r>
            <a:br>
              <a:rPr lang="en-GB" b="1" dirty="0" smtClean="0"/>
            </a:br>
            <a:r>
              <a:rPr lang="en-GB" b="1" dirty="0" smtClean="0"/>
              <a:t>Vale of soul making theodicy</a:t>
            </a:r>
            <a:r>
              <a:rPr lang="en-GB" dirty="0" smtClean="0"/>
              <a:t/>
            </a:r>
            <a:br>
              <a:rPr lang="en-GB" dirty="0" smtClean="0"/>
            </a:br>
            <a:endParaRPr lang="en-GB" dirty="0"/>
          </a:p>
        </p:txBody>
      </p:sp>
      <p:sp>
        <p:nvSpPr>
          <p:cNvPr id="3" name="Content Placeholder 2"/>
          <p:cNvSpPr>
            <a:spLocks noGrp="1"/>
          </p:cNvSpPr>
          <p:nvPr>
            <p:ph idx="1"/>
          </p:nvPr>
        </p:nvSpPr>
        <p:spPr/>
        <p:txBody>
          <a:bodyPr>
            <a:normAutofit fontScale="70000" lnSpcReduction="20000"/>
          </a:bodyPr>
          <a:lstStyle/>
          <a:p>
            <a:r>
              <a:rPr lang="en-GB" sz="3400" dirty="0"/>
              <a:t>Hick's vale of soul making theodicy is a </a:t>
            </a:r>
            <a:r>
              <a:rPr lang="en-GB" sz="3400" b="1" dirty="0"/>
              <a:t>modern</a:t>
            </a:r>
            <a:r>
              <a:rPr lang="en-GB" sz="3400" dirty="0"/>
              <a:t> presentation of the Irenaean theodicy. This argues that both </a:t>
            </a:r>
            <a:r>
              <a:rPr lang="en-GB" sz="3400" b="1" dirty="0"/>
              <a:t>natural and moral evil are essential to "soul-making" so they have a good purpose.</a:t>
            </a:r>
            <a:endParaRPr lang="en-GB" sz="3400" dirty="0"/>
          </a:p>
          <a:p>
            <a:r>
              <a:rPr lang="en-GB" sz="3400" dirty="0"/>
              <a:t>An all-loving God is therefore justified in making a world such as this in allowing humanity to perform evil acts.</a:t>
            </a:r>
          </a:p>
          <a:p>
            <a:r>
              <a:rPr lang="en-GB" sz="3400" dirty="0"/>
              <a:t>Irenaeus and Augustine both traced </a:t>
            </a:r>
            <a:r>
              <a:rPr lang="en-GB" sz="3400" b="1" dirty="0"/>
              <a:t>evil back to human free will</a:t>
            </a:r>
            <a:r>
              <a:rPr lang="en-GB" sz="3400" dirty="0"/>
              <a:t>, but where </a:t>
            </a:r>
            <a:r>
              <a:rPr lang="en-GB" sz="3400" b="1" dirty="0"/>
              <a:t>Augustine</a:t>
            </a:r>
            <a:r>
              <a:rPr lang="en-GB" sz="3400" dirty="0"/>
              <a:t> considered evil to be totally </a:t>
            </a:r>
            <a:r>
              <a:rPr lang="en-GB" sz="3400" dirty="0" smtClean="0"/>
              <a:t>at </a:t>
            </a:r>
            <a:r>
              <a:rPr lang="en-GB" sz="3400" dirty="0"/>
              <a:t>odds with God's purpose. </a:t>
            </a:r>
            <a:r>
              <a:rPr lang="en-GB" sz="3400" b="1" dirty="0"/>
              <a:t>Irenaeus</a:t>
            </a:r>
            <a:r>
              <a:rPr lang="en-GB" sz="3400" dirty="0"/>
              <a:t> thought it had a valuable part to play within his plans for humans.</a:t>
            </a:r>
          </a:p>
          <a:p>
            <a:r>
              <a:rPr lang="en-GB" sz="3400" b="1" dirty="0"/>
              <a:t>Hick develops this theme</a:t>
            </a:r>
            <a:r>
              <a:rPr lang="en-GB" sz="3400" dirty="0"/>
              <a:t> into a fuller explanation of the </a:t>
            </a:r>
            <a:r>
              <a:rPr lang="en-GB" sz="3400" dirty="0" smtClean="0"/>
              <a:t>importance and </a:t>
            </a:r>
            <a:r>
              <a:rPr lang="en-GB" sz="3400" dirty="0"/>
              <a:t>implications of evil for both God and humans. Hick's argument is known as the </a:t>
            </a:r>
            <a:r>
              <a:rPr lang="en-GB" sz="3400" b="1" dirty="0"/>
              <a:t>vale of soul making </a:t>
            </a:r>
            <a:r>
              <a:rPr lang="en-GB" sz="3400" b="1" dirty="0" smtClean="0"/>
              <a:t>theodicy.</a:t>
            </a:r>
            <a:endParaRPr lang="en-GB" sz="3400" dirty="0"/>
          </a:p>
          <a:p>
            <a:endParaRPr lang="en-GB" dirty="0"/>
          </a:p>
        </p:txBody>
      </p:sp>
    </p:spTree>
    <p:extLst>
      <p:ext uri="{BB962C8B-B14F-4D97-AF65-F5344CB8AC3E}">
        <p14:creationId xmlns:p14="http://schemas.microsoft.com/office/powerpoint/2010/main" val="3070832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r>
              <a:rPr lang="en-GB" b="1" dirty="0"/>
              <a:t>Central Features of Hick's Theodicy</a:t>
            </a:r>
          </a:p>
        </p:txBody>
      </p:sp>
      <p:sp>
        <p:nvSpPr>
          <p:cNvPr id="3" name="Content Placeholder 2"/>
          <p:cNvSpPr>
            <a:spLocks noGrp="1"/>
          </p:cNvSpPr>
          <p:nvPr>
            <p:ph sz="half" idx="1"/>
          </p:nvPr>
        </p:nvSpPr>
        <p:spPr/>
        <p:txBody>
          <a:bodyPr>
            <a:normAutofit fontScale="62500" lnSpcReduction="20000"/>
          </a:bodyPr>
          <a:lstStyle/>
          <a:p>
            <a:r>
              <a:rPr lang="en-GB" dirty="0"/>
              <a:t>Instead of creating humans as morally perfect beings from the outset, </a:t>
            </a:r>
            <a:r>
              <a:rPr lang="en-GB" b="1" dirty="0"/>
              <a:t>God deliberately left them imperfect or "unfinished"</a:t>
            </a:r>
            <a:r>
              <a:rPr lang="en-GB" dirty="0"/>
              <a:t> to enable them to complete the process of creation themselves. </a:t>
            </a:r>
            <a:r>
              <a:rPr lang="en-GB" b="1" dirty="0"/>
              <a:t>Hick followed Irenaeus</a:t>
            </a:r>
            <a:r>
              <a:rPr lang="en-GB" dirty="0"/>
              <a:t> by arguing that humans are created as children of God in the image of God </a:t>
            </a:r>
            <a:r>
              <a:rPr lang="en-GB" i="1" dirty="0"/>
              <a:t>with the potential</a:t>
            </a:r>
            <a:r>
              <a:rPr lang="en-GB" dirty="0"/>
              <a:t> to achieve perfection in the future, when they will be in the </a:t>
            </a:r>
            <a:r>
              <a:rPr lang="en-GB" i="1" dirty="0">
                <a:solidFill>
                  <a:srgbClr val="0070C0"/>
                </a:solidFill>
              </a:rPr>
              <a:t>likeness of God</a:t>
            </a:r>
            <a:r>
              <a:rPr lang="en-GB" dirty="0">
                <a:solidFill>
                  <a:srgbClr val="0070C0"/>
                </a:solidFill>
              </a:rPr>
              <a:t>.</a:t>
            </a:r>
          </a:p>
          <a:p>
            <a:r>
              <a:rPr lang="en-GB" dirty="0"/>
              <a:t>If this</a:t>
            </a:r>
            <a:r>
              <a:rPr lang="en-GB" dirty="0">
                <a:solidFill>
                  <a:srgbClr val="0070C0"/>
                </a:solidFill>
              </a:rPr>
              <a:t> </a:t>
            </a:r>
            <a:r>
              <a:rPr lang="en-GB" i="1" dirty="0">
                <a:solidFill>
                  <a:srgbClr val="0070C0"/>
                </a:solidFill>
              </a:rPr>
              <a:t>likeness of God</a:t>
            </a:r>
            <a:r>
              <a:rPr lang="en-GB" dirty="0"/>
              <a:t> is to be achieved then Hick had to admit that this makes God partly responsible for the evil in the world. However he argues that </a:t>
            </a:r>
            <a:r>
              <a:rPr lang="en-GB" b="1" dirty="0"/>
              <a:t>God has good reason for allowing evil to stay</a:t>
            </a:r>
            <a:r>
              <a:rPr lang="en-GB" dirty="0"/>
              <a:t> and it doesn't threaten his perfectly loving nature</a:t>
            </a:r>
            <a:r>
              <a:rPr lang="en-GB" dirty="0" smtClean="0"/>
              <a:t>.</a:t>
            </a:r>
            <a:endParaRPr lang="en-GB" dirty="0"/>
          </a:p>
        </p:txBody>
      </p:sp>
      <p:sp>
        <p:nvSpPr>
          <p:cNvPr id="4" name="Content Placeholder 3"/>
          <p:cNvSpPr>
            <a:spLocks noGrp="1"/>
          </p:cNvSpPr>
          <p:nvPr>
            <p:ph sz="half" idx="2"/>
          </p:nvPr>
        </p:nvSpPr>
        <p:spPr/>
        <p:txBody>
          <a:bodyPr>
            <a:normAutofit fontScale="62500" lnSpcReduction="20000"/>
          </a:bodyPr>
          <a:lstStyle/>
          <a:p>
            <a:r>
              <a:rPr lang="en-GB" b="1" dirty="0" smtClean="0"/>
              <a:t>God needed to allow humans to develop themselves</a:t>
            </a:r>
            <a:r>
              <a:rPr lang="en-GB" dirty="0" smtClean="0"/>
              <a:t> because virtues </a:t>
            </a:r>
            <a:r>
              <a:rPr lang="en-GB" dirty="0" smtClean="0"/>
              <a:t>are formed </a:t>
            </a:r>
            <a:r>
              <a:rPr lang="en-GB" dirty="0" smtClean="0"/>
              <a:t>as a result of a person overcoming temptations and challenges are </a:t>
            </a:r>
            <a:r>
              <a:rPr lang="en-GB" dirty="0" smtClean="0">
                <a:solidFill>
                  <a:srgbClr val="0070C0"/>
                </a:solidFill>
              </a:rPr>
              <a:t>"intrinsically more valuable than virtues created within him ready made without effort on his own part" </a:t>
            </a:r>
            <a:r>
              <a:rPr lang="en-GB" i="1" dirty="0" smtClean="0">
                <a:solidFill>
                  <a:srgbClr val="0070C0"/>
                </a:solidFill>
              </a:rPr>
              <a:t>- Hick</a:t>
            </a:r>
            <a:endParaRPr lang="en-GB" dirty="0" smtClean="0">
              <a:solidFill>
                <a:srgbClr val="0070C0"/>
              </a:solidFill>
            </a:endParaRPr>
          </a:p>
          <a:p>
            <a:r>
              <a:rPr lang="en-GB" dirty="0" smtClean="0"/>
              <a:t>Hick believed that if humans were not given freewill by God then their decisions and choices would always be a result of determinism and humans would be mere "robots"</a:t>
            </a:r>
          </a:p>
          <a:p>
            <a:r>
              <a:rPr lang="en-GB" dirty="0" smtClean="0"/>
              <a:t>Evil is undeniably unpleasant, </a:t>
            </a:r>
            <a:r>
              <a:rPr lang="en-GB" dirty="0" smtClean="0"/>
              <a:t>but</a:t>
            </a:r>
            <a:r>
              <a:rPr lang="en-GB" dirty="0" smtClean="0"/>
              <a:t> </a:t>
            </a:r>
            <a:r>
              <a:rPr lang="en-GB" b="1" dirty="0" smtClean="0"/>
              <a:t>evil is an essential part of the development of moral perfection</a:t>
            </a:r>
            <a:r>
              <a:rPr lang="en-GB" dirty="0" smtClean="0"/>
              <a:t>, which Hick described as </a:t>
            </a:r>
            <a:r>
              <a:rPr lang="en-GB" dirty="0" smtClean="0">
                <a:solidFill>
                  <a:srgbClr val="0070C0"/>
                </a:solidFill>
              </a:rPr>
              <a:t>"soul-making"</a:t>
            </a:r>
          </a:p>
          <a:p>
            <a:endParaRPr lang="en-GB" dirty="0"/>
          </a:p>
        </p:txBody>
      </p:sp>
    </p:spTree>
    <p:extLst>
      <p:ext uri="{BB962C8B-B14F-4D97-AF65-F5344CB8AC3E}">
        <p14:creationId xmlns:p14="http://schemas.microsoft.com/office/powerpoint/2010/main" val="27150460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r>
              <a:rPr lang="en-GB" b="1" dirty="0" smtClean="0"/>
              <a:t>God is at an epistemic distance</a:t>
            </a:r>
            <a:endParaRPr lang="en-GB" b="1" dirty="0"/>
          </a:p>
        </p:txBody>
      </p:sp>
      <p:sp>
        <p:nvSpPr>
          <p:cNvPr id="3" name="Content Placeholder 2"/>
          <p:cNvSpPr>
            <a:spLocks noGrp="1"/>
          </p:cNvSpPr>
          <p:nvPr>
            <p:ph idx="1"/>
          </p:nvPr>
        </p:nvSpPr>
        <p:spPr/>
        <p:txBody>
          <a:bodyPr>
            <a:normAutofit fontScale="62500" lnSpcReduction="20000"/>
          </a:bodyPr>
          <a:lstStyle/>
          <a:p>
            <a:r>
              <a:rPr lang="en-GB" dirty="0" smtClean="0"/>
              <a:t>Hick </a:t>
            </a:r>
            <a:r>
              <a:rPr lang="en-GB" dirty="0"/>
              <a:t>argues that God could have created humanity directly in </a:t>
            </a:r>
            <a:r>
              <a:rPr lang="en-GB" dirty="0" smtClean="0"/>
              <a:t>his </a:t>
            </a:r>
            <a:r>
              <a:rPr lang="en-GB" dirty="0"/>
              <a:t>presence so that they were automatically aware of </a:t>
            </a:r>
            <a:r>
              <a:rPr lang="en-GB" dirty="0" smtClean="0"/>
              <a:t>his </a:t>
            </a:r>
            <a:r>
              <a:rPr lang="en-GB" dirty="0"/>
              <a:t>limitless divine power but if God had done this then the gap between God and humanity would be so small that </a:t>
            </a:r>
            <a:r>
              <a:rPr lang="en-GB" dirty="0" smtClean="0"/>
              <a:t>humans would </a:t>
            </a:r>
            <a:r>
              <a:rPr lang="en-GB" dirty="0"/>
              <a:t>have no freedom in relation to </a:t>
            </a:r>
            <a:r>
              <a:rPr lang="en-GB" dirty="0" smtClean="0"/>
              <a:t>God.</a:t>
            </a:r>
            <a:endParaRPr lang="en-GB" dirty="0"/>
          </a:p>
          <a:p>
            <a:r>
              <a:rPr lang="en-GB" dirty="0"/>
              <a:t>God has set this distance so humanity has awareness of God but not </a:t>
            </a:r>
            <a:r>
              <a:rPr lang="en-GB" dirty="0" smtClean="0"/>
              <a:t>certainty.</a:t>
            </a:r>
            <a:endParaRPr lang="en-GB" dirty="0"/>
          </a:p>
          <a:p>
            <a:r>
              <a:rPr lang="en-GB" dirty="0"/>
              <a:t>This is not a </a:t>
            </a:r>
            <a:r>
              <a:rPr lang="en-GB" dirty="0" smtClean="0"/>
              <a:t>spacial </a:t>
            </a:r>
            <a:r>
              <a:rPr lang="en-GB" dirty="0"/>
              <a:t>distance but an </a:t>
            </a:r>
            <a:r>
              <a:rPr lang="en-GB" i="1" dirty="0">
                <a:solidFill>
                  <a:srgbClr val="0070C0"/>
                </a:solidFill>
              </a:rPr>
              <a:t>epistemic distance</a:t>
            </a:r>
            <a:r>
              <a:rPr lang="en-GB" dirty="0"/>
              <a:t>. An epistemic distance means that there is a knowledge gap between God and humans. Humans are not born with the innate knowledge of God's existence and have to seek God through faith. Humans are able to exist as finite beings with the freedom of choice as to whether they acknowledge and worship, or turn away from God</a:t>
            </a:r>
          </a:p>
          <a:p>
            <a:pPr marL="0" indent="0" algn="ctr">
              <a:buNone/>
            </a:pPr>
            <a:endParaRPr lang="en-GB" i="1" dirty="0" smtClean="0">
              <a:solidFill>
                <a:srgbClr val="0070C0"/>
              </a:solidFill>
            </a:endParaRPr>
          </a:p>
          <a:p>
            <a:pPr marL="0" indent="0" algn="ctr">
              <a:buNone/>
            </a:pPr>
            <a:r>
              <a:rPr lang="en-GB" i="1" dirty="0" smtClean="0">
                <a:solidFill>
                  <a:srgbClr val="0070C0"/>
                </a:solidFill>
              </a:rPr>
              <a:t>"</a:t>
            </a:r>
            <a:r>
              <a:rPr lang="en-GB" i="1" dirty="0">
                <a:solidFill>
                  <a:srgbClr val="0070C0"/>
                </a:solidFill>
              </a:rPr>
              <a:t>Humanity is created at an epistemic distance from God in order to come freely to know and love their </a:t>
            </a:r>
            <a:r>
              <a:rPr lang="en-GB" i="1" dirty="0" smtClean="0">
                <a:solidFill>
                  <a:srgbClr val="0070C0"/>
                </a:solidFill>
              </a:rPr>
              <a:t>Maker</a:t>
            </a:r>
            <a:r>
              <a:rPr lang="en-GB" i="1" dirty="0" smtClean="0">
                <a:solidFill>
                  <a:srgbClr val="0070C0"/>
                </a:solidFill>
              </a:rPr>
              <a:t>”</a:t>
            </a:r>
            <a:r>
              <a:rPr lang="en-GB" i="1" dirty="0" smtClean="0">
                <a:solidFill>
                  <a:srgbClr val="0070C0"/>
                </a:solidFill>
              </a:rPr>
              <a:t> -</a:t>
            </a:r>
            <a:r>
              <a:rPr lang="en-GB" i="1" dirty="0" smtClean="0">
                <a:solidFill>
                  <a:srgbClr val="0070C0"/>
                </a:solidFill>
              </a:rPr>
              <a:t>Hick</a:t>
            </a:r>
            <a:endParaRPr lang="en-GB" i="1" dirty="0">
              <a:solidFill>
                <a:srgbClr val="0070C0"/>
              </a:solidFill>
            </a:endParaRPr>
          </a:p>
        </p:txBody>
      </p:sp>
    </p:spTree>
    <p:extLst>
      <p:ext uri="{BB962C8B-B14F-4D97-AF65-F5344CB8AC3E}">
        <p14:creationId xmlns:p14="http://schemas.microsoft.com/office/powerpoint/2010/main" val="9584864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5900"/>
                    </a14:imgEffect>
                  </a14:imgLayer>
                </a14:imgProps>
              </a:ext>
              <a:ext uri="{28A0092B-C50C-407E-A947-70E740481C1C}">
                <a14:useLocalDpi xmlns:a14="http://schemas.microsoft.com/office/drawing/2010/main" val="0"/>
              </a:ext>
            </a:extLst>
          </a:blip>
          <a:srcRect/>
          <a:stretch>
            <a:fillRect/>
          </a:stretch>
        </p:blipFill>
        <p:spPr bwMode="auto">
          <a:xfrm>
            <a:off x="0" y="-3083"/>
            <a:ext cx="9348166"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885360" y="836712"/>
            <a:ext cx="1882793" cy="160043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smtClean="0"/>
              <a:t>1) Explain the meaning of these key terms:</a:t>
            </a:r>
          </a:p>
          <a:p>
            <a:pPr marL="285750" indent="-285750">
              <a:buFont typeface="Arial" panose="020B0604020202020204" pitchFamily="34" charset="0"/>
              <a:buChar char="•"/>
            </a:pPr>
            <a:r>
              <a:rPr lang="en-GB" sz="1400" dirty="0" smtClean="0"/>
              <a:t>Seminally</a:t>
            </a:r>
          </a:p>
          <a:p>
            <a:pPr marL="285750" indent="-285750">
              <a:buFont typeface="Arial" panose="020B0604020202020204" pitchFamily="34" charset="0"/>
              <a:buChar char="•"/>
            </a:pPr>
            <a:r>
              <a:rPr lang="en-GB" sz="1400" dirty="0" smtClean="0"/>
              <a:t>Privation</a:t>
            </a:r>
          </a:p>
          <a:p>
            <a:pPr marL="285750" indent="-285750">
              <a:buFont typeface="Arial" panose="020B0604020202020204" pitchFamily="34" charset="0"/>
              <a:buChar char="•"/>
            </a:pPr>
            <a:r>
              <a:rPr lang="en-GB" sz="1400" dirty="0" smtClean="0"/>
              <a:t>Soul making</a:t>
            </a:r>
          </a:p>
          <a:p>
            <a:pPr marL="285750" indent="-285750">
              <a:buFont typeface="Arial" panose="020B0604020202020204" pitchFamily="34" charset="0"/>
              <a:buChar char="•"/>
            </a:pPr>
            <a:r>
              <a:rPr lang="en-GB" sz="1400" dirty="0" smtClean="0"/>
              <a:t>Soul deciding</a:t>
            </a:r>
          </a:p>
          <a:p>
            <a:pPr marL="285750" indent="-285750">
              <a:buFont typeface="Arial" panose="020B0604020202020204" pitchFamily="34" charset="0"/>
              <a:buChar char="•"/>
            </a:pPr>
            <a:r>
              <a:rPr lang="en-GB" sz="1400" dirty="0" smtClean="0"/>
              <a:t>Epistemic distance</a:t>
            </a:r>
          </a:p>
        </p:txBody>
      </p:sp>
      <p:sp>
        <p:nvSpPr>
          <p:cNvPr id="4" name="TextBox 3"/>
          <p:cNvSpPr txBox="1"/>
          <p:nvPr/>
        </p:nvSpPr>
        <p:spPr>
          <a:xfrm>
            <a:off x="5291355" y="620688"/>
            <a:ext cx="3852645" cy="181588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dirty="0" smtClean="0">
                <a:solidFill>
                  <a:schemeClr val="tx1"/>
                </a:solidFill>
              </a:rPr>
              <a:t>2) Explain the concept of the inconsistent trid in your  book. Use examples to support  your points. </a:t>
            </a:r>
          </a:p>
          <a:p>
            <a:endParaRPr lang="en-GB" sz="1600" dirty="0">
              <a:solidFill>
                <a:schemeClr val="tx1"/>
              </a:solidFill>
            </a:endParaRPr>
          </a:p>
          <a:p>
            <a:r>
              <a:rPr lang="en-GB" sz="1600" dirty="0" smtClean="0">
                <a:solidFill>
                  <a:srgbClr val="FF0000"/>
                </a:solidFill>
              </a:rPr>
              <a:t>Stretch yourself:</a:t>
            </a:r>
          </a:p>
          <a:p>
            <a:r>
              <a:rPr lang="en-GB" sz="1600" dirty="0" smtClean="0">
                <a:solidFill>
                  <a:schemeClr val="tx1"/>
                </a:solidFill>
              </a:rPr>
              <a:t>What is </a:t>
            </a:r>
            <a:r>
              <a:rPr lang="en-GB" sz="1600" dirty="0" smtClean="0"/>
              <a:t>Elie Wiesel’s play ‘God on Trial’ about? </a:t>
            </a:r>
            <a:endParaRPr lang="en-GB" sz="1600" dirty="0" smtClean="0">
              <a:solidFill>
                <a:schemeClr val="tx1"/>
              </a:solidFill>
            </a:endParaRPr>
          </a:p>
        </p:txBody>
      </p:sp>
      <p:sp>
        <p:nvSpPr>
          <p:cNvPr id="5" name="TextBox 4"/>
          <p:cNvSpPr txBox="1"/>
          <p:nvPr/>
        </p:nvSpPr>
        <p:spPr>
          <a:xfrm>
            <a:off x="1691680" y="2564904"/>
            <a:ext cx="2910395" cy="246221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smtClean="0">
                <a:latin typeface="Calibri" pitchFamily="34" charset="0"/>
              </a:rPr>
              <a:t>3) Explain </a:t>
            </a:r>
            <a:r>
              <a:rPr lang="en-GB" sz="1400" b="1" dirty="0">
                <a:latin typeface="Calibri" pitchFamily="34" charset="0"/>
              </a:rPr>
              <a:t>the views of each of the following philosophers in your books:</a:t>
            </a:r>
          </a:p>
          <a:p>
            <a:pPr marL="285750" indent="-285750">
              <a:buFont typeface="Arial" panose="020B0604020202020204" pitchFamily="34" charset="0"/>
              <a:buChar char="•"/>
            </a:pPr>
            <a:r>
              <a:rPr lang="en-GB" sz="1400" b="1" dirty="0">
                <a:latin typeface="Calibri" pitchFamily="34" charset="0"/>
              </a:rPr>
              <a:t>Hume </a:t>
            </a:r>
          </a:p>
          <a:p>
            <a:pPr marL="285750" indent="-285750">
              <a:buFont typeface="Arial" panose="020B0604020202020204" pitchFamily="34" charset="0"/>
              <a:buChar char="•"/>
            </a:pPr>
            <a:r>
              <a:rPr lang="en-GB" sz="1400" b="1" dirty="0">
                <a:latin typeface="Calibri" pitchFamily="34" charset="0"/>
              </a:rPr>
              <a:t>Mill</a:t>
            </a:r>
          </a:p>
          <a:p>
            <a:pPr marL="285750" indent="-285750">
              <a:buFont typeface="Arial" panose="020B0604020202020204" pitchFamily="34" charset="0"/>
              <a:buChar char="•"/>
            </a:pPr>
            <a:r>
              <a:rPr lang="en-GB" sz="1400" b="1" dirty="0">
                <a:latin typeface="Calibri" pitchFamily="34" charset="0"/>
              </a:rPr>
              <a:t>Mackie</a:t>
            </a:r>
          </a:p>
          <a:p>
            <a:pPr marL="285750" indent="-285750">
              <a:buFont typeface="Arial" panose="020B0604020202020204" pitchFamily="34" charset="0"/>
              <a:buChar char="•"/>
            </a:pPr>
            <a:r>
              <a:rPr lang="en-GB" sz="1400" b="1" dirty="0">
                <a:latin typeface="Calibri" pitchFamily="34" charset="0"/>
              </a:rPr>
              <a:t>D.Z Phillips </a:t>
            </a:r>
          </a:p>
          <a:p>
            <a:pPr marL="285750" indent="-285750">
              <a:buFont typeface="Arial" panose="020B0604020202020204" pitchFamily="34" charset="0"/>
              <a:buChar char="•"/>
            </a:pPr>
            <a:r>
              <a:rPr lang="en-GB" sz="1400" b="1" dirty="0" err="1" smtClean="0">
                <a:latin typeface="Calibri" pitchFamily="34" charset="0"/>
              </a:rPr>
              <a:t>Moltmann</a:t>
            </a:r>
            <a:r>
              <a:rPr lang="en-GB" sz="1400" b="1" dirty="0" smtClean="0">
                <a:latin typeface="Calibri" pitchFamily="34" charset="0"/>
              </a:rPr>
              <a:t>/Griffin</a:t>
            </a:r>
          </a:p>
          <a:p>
            <a:pPr marL="285750" indent="-285750">
              <a:buFont typeface="Arial" panose="020B0604020202020204" pitchFamily="34" charset="0"/>
              <a:buChar char="•"/>
            </a:pPr>
            <a:r>
              <a:rPr lang="en-GB" sz="1400" b="1" dirty="0">
                <a:latin typeface="Calibri" pitchFamily="34" charset="0"/>
              </a:rPr>
              <a:t>Swinburne</a:t>
            </a:r>
          </a:p>
          <a:p>
            <a:r>
              <a:rPr lang="en-GB" sz="1400" b="1" dirty="0" smtClean="0">
                <a:solidFill>
                  <a:srgbClr val="FF0000"/>
                </a:solidFill>
                <a:latin typeface="Calibri" pitchFamily="34" charset="0"/>
              </a:rPr>
              <a:t>Stretch yourself:</a:t>
            </a:r>
            <a:endParaRPr lang="en-GB" sz="1400" b="1" dirty="0">
              <a:solidFill>
                <a:srgbClr val="FF0000"/>
              </a:solidFill>
              <a:latin typeface="Calibri" pitchFamily="34" charset="0"/>
            </a:endParaRPr>
          </a:p>
          <a:p>
            <a:pPr marL="285750" indent="-285750">
              <a:buFont typeface="Arial" panose="020B0604020202020204" pitchFamily="34" charset="0"/>
              <a:buChar char="•"/>
            </a:pPr>
            <a:r>
              <a:rPr lang="en-GB" sz="1400" b="1" dirty="0" smtClean="0">
                <a:latin typeface="Calibri" pitchFamily="34" charset="0"/>
              </a:rPr>
              <a:t>Plantinga</a:t>
            </a:r>
            <a:endParaRPr lang="en-GB" sz="1400" b="1" dirty="0">
              <a:latin typeface="Calibri" pitchFamily="34" charset="0"/>
            </a:endParaRPr>
          </a:p>
        </p:txBody>
      </p:sp>
      <p:sp>
        <p:nvSpPr>
          <p:cNvPr id="6" name="TextBox 5"/>
          <p:cNvSpPr txBox="1"/>
          <p:nvPr/>
        </p:nvSpPr>
        <p:spPr>
          <a:xfrm>
            <a:off x="6444208" y="2437150"/>
            <a:ext cx="2699792" cy="206210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1600" dirty="0" smtClean="0"/>
              <a:t>4) Create </a:t>
            </a:r>
            <a:r>
              <a:rPr lang="en-GB" sz="1600" dirty="0" smtClean="0"/>
              <a:t>a mind map for each theodicy including:</a:t>
            </a:r>
          </a:p>
          <a:p>
            <a:pPr marL="285750" indent="-285750">
              <a:buFont typeface="Arial" panose="020B0604020202020204" pitchFamily="34" charset="0"/>
              <a:buChar char="•"/>
            </a:pPr>
            <a:endParaRPr lang="en-GB" sz="1600" dirty="0" smtClean="0"/>
          </a:p>
          <a:p>
            <a:pPr marL="285750" indent="-285750">
              <a:buFont typeface="Arial" panose="020B0604020202020204" pitchFamily="34" charset="0"/>
              <a:buChar char="•"/>
            </a:pPr>
            <a:r>
              <a:rPr lang="en-GB" sz="1600" dirty="0" smtClean="0"/>
              <a:t>Key words</a:t>
            </a:r>
          </a:p>
          <a:p>
            <a:pPr marL="285750" indent="-285750">
              <a:buFont typeface="Arial" panose="020B0604020202020204" pitchFamily="34" charset="0"/>
              <a:buChar char="•"/>
            </a:pPr>
            <a:r>
              <a:rPr lang="en-GB" sz="1600" dirty="0" smtClean="0"/>
              <a:t>Quotes</a:t>
            </a:r>
          </a:p>
          <a:p>
            <a:pPr marL="285750" indent="-285750">
              <a:buFont typeface="Arial" panose="020B0604020202020204" pitchFamily="34" charset="0"/>
              <a:buChar char="•"/>
            </a:pPr>
            <a:r>
              <a:rPr lang="en-GB" sz="1600" dirty="0"/>
              <a:t>S</a:t>
            </a:r>
            <a:r>
              <a:rPr lang="en-GB" sz="1600" dirty="0" smtClean="0"/>
              <a:t>trengths </a:t>
            </a:r>
          </a:p>
          <a:p>
            <a:pPr marL="285750" indent="-285750">
              <a:buFont typeface="Arial" panose="020B0604020202020204" pitchFamily="34" charset="0"/>
              <a:buChar char="•"/>
            </a:pPr>
            <a:r>
              <a:rPr lang="en-GB" sz="1600" dirty="0" smtClean="0"/>
              <a:t>Weaknesses</a:t>
            </a:r>
          </a:p>
          <a:p>
            <a:pPr marL="285750" indent="-285750">
              <a:buFont typeface="Arial" panose="020B0604020202020204" pitchFamily="34" charset="0"/>
              <a:buChar char="•"/>
            </a:pPr>
            <a:endParaRPr lang="en-GB" sz="1600" dirty="0"/>
          </a:p>
        </p:txBody>
      </p:sp>
      <p:sp>
        <p:nvSpPr>
          <p:cNvPr id="8" name="TextBox 7"/>
          <p:cNvSpPr txBox="1"/>
          <p:nvPr/>
        </p:nvSpPr>
        <p:spPr>
          <a:xfrm>
            <a:off x="4185835" y="4754289"/>
            <a:ext cx="5162331" cy="193899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2000" dirty="0" smtClean="0"/>
              <a:t>5) ‘Original </a:t>
            </a:r>
            <a:r>
              <a:rPr lang="en-GB" sz="2000" dirty="0"/>
              <a:t>sin explains the existence of suffering’ </a:t>
            </a:r>
            <a:r>
              <a:rPr lang="en-GB" sz="2000" dirty="0" smtClean="0"/>
              <a:t>Discuss.</a:t>
            </a:r>
          </a:p>
          <a:p>
            <a:pPr algn="ctr"/>
            <a:r>
              <a:rPr lang="en-GB" sz="2000" dirty="0" smtClean="0"/>
              <a:t>(30 marks)</a:t>
            </a:r>
            <a:endParaRPr lang="en-GB" sz="2000" dirty="0"/>
          </a:p>
          <a:p>
            <a:pPr algn="ctr">
              <a:buNone/>
            </a:pPr>
            <a:endParaRPr lang="en-GB" sz="2000" dirty="0"/>
          </a:p>
          <a:p>
            <a:pPr algn="ctr">
              <a:buNone/>
            </a:pPr>
            <a:r>
              <a:rPr lang="en-GB" sz="2000" dirty="0" smtClean="0"/>
              <a:t>Complete an essay plan for this question and stick it in the back of your books. </a:t>
            </a:r>
          </a:p>
        </p:txBody>
      </p:sp>
      <p:sp>
        <p:nvSpPr>
          <p:cNvPr id="2" name="TextBox 1"/>
          <p:cNvSpPr txBox="1"/>
          <p:nvPr/>
        </p:nvSpPr>
        <p:spPr>
          <a:xfrm>
            <a:off x="8135597" y="312911"/>
            <a:ext cx="679758" cy="30777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1400" dirty="0" smtClean="0"/>
              <a:t>Evil?</a:t>
            </a:r>
            <a:endParaRPr lang="en-GB" sz="1400" dirty="0"/>
          </a:p>
        </p:txBody>
      </p:sp>
    </p:spTree>
    <p:extLst>
      <p:ext uri="{BB962C8B-B14F-4D97-AF65-F5344CB8AC3E}">
        <p14:creationId xmlns:p14="http://schemas.microsoft.com/office/powerpoint/2010/main" val="38095161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Think, pair, share</a:t>
            </a:r>
            <a:endParaRPr lang="en-GB" dirty="0"/>
          </a:p>
        </p:txBody>
      </p:sp>
      <p:sp>
        <p:nvSpPr>
          <p:cNvPr id="5" name="Content Placeholder 4"/>
          <p:cNvSpPr>
            <a:spLocks noGrp="1"/>
          </p:cNvSpPr>
          <p:nvPr>
            <p:ph idx="1"/>
          </p:nvPr>
        </p:nvSpPr>
        <p:spPr/>
        <p:txBody>
          <a:bodyPr/>
          <a:lstStyle/>
          <a:p>
            <a:pPr marL="0" indent="0">
              <a:buNone/>
            </a:pPr>
            <a:r>
              <a:rPr lang="en-GB" dirty="0" smtClean="0"/>
              <a:t>A: Explain what Augustine meant by privation.</a:t>
            </a:r>
          </a:p>
          <a:p>
            <a:pPr marL="0" indent="0">
              <a:buNone/>
            </a:pPr>
            <a:r>
              <a:rPr lang="en-GB" dirty="0" smtClean="0">
                <a:solidFill>
                  <a:srgbClr val="FF0000"/>
                </a:solidFill>
              </a:rPr>
              <a:t>B: Explain what Irenaeus meant by soul making.</a:t>
            </a:r>
          </a:p>
          <a:p>
            <a:pPr marL="0" indent="0">
              <a:buNone/>
            </a:pPr>
            <a:endParaRPr lang="en-GB" dirty="0"/>
          </a:p>
          <a:p>
            <a:pPr marL="0" indent="0">
              <a:buNone/>
            </a:pPr>
            <a:r>
              <a:rPr lang="en-GB" dirty="0" smtClean="0"/>
              <a:t>A: Give one criticism of Augustine's theodicy.</a:t>
            </a:r>
          </a:p>
          <a:p>
            <a:pPr marL="0" indent="0">
              <a:buNone/>
            </a:pPr>
            <a:r>
              <a:rPr lang="en-GB" dirty="0" smtClean="0">
                <a:solidFill>
                  <a:srgbClr val="FF0000"/>
                </a:solidFill>
              </a:rPr>
              <a:t>B: Give one criticism of Irenaeus’ theodicy.</a:t>
            </a:r>
            <a:endParaRPr lang="en-GB" dirty="0">
              <a:solidFill>
                <a:srgbClr val="FF0000"/>
              </a:solidFill>
            </a:endParaRPr>
          </a:p>
        </p:txBody>
      </p:sp>
    </p:spTree>
    <p:extLst>
      <p:ext uri="{BB962C8B-B14F-4D97-AF65-F5344CB8AC3E}">
        <p14:creationId xmlns:p14="http://schemas.microsoft.com/office/powerpoint/2010/main" val="29966287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TotalTime>
  <Words>443</Words>
  <Application>Microsoft Office PowerPoint</Application>
  <PresentationFormat>On-screen Show (4:3)</PresentationFormat>
  <Paragraphs>58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Think, Pair, Share</vt:lpstr>
      <vt:lpstr>Learning Outcomes </vt:lpstr>
      <vt:lpstr> Vale of soul making theodicy </vt:lpstr>
      <vt:lpstr>Central Features of Hick's Theodicy</vt:lpstr>
      <vt:lpstr>God is at an epistemic distance</vt:lpstr>
      <vt:lpstr>PowerPoint Presentation</vt:lpstr>
      <vt:lpstr>Think, pair, share</vt:lpstr>
    </vt:vector>
  </TitlesOfParts>
  <Company>Rosset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NVeitch</dc:creator>
  <cp:lastModifiedBy>NVeitch</cp:lastModifiedBy>
  <cp:revision>14</cp:revision>
  <dcterms:created xsi:type="dcterms:W3CDTF">2017-01-25T09:13:03Z</dcterms:created>
  <dcterms:modified xsi:type="dcterms:W3CDTF">2017-01-25T13:09:05Z</dcterms:modified>
</cp:coreProperties>
</file>