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61" r:id="rId7"/>
    <p:sldId id="260" r:id="rId8"/>
    <p:sldId id="262" r:id="rId9"/>
    <p:sldId id="271" r:id="rId10"/>
    <p:sldId id="266" r:id="rId11"/>
    <p:sldId id="263" r:id="rId12"/>
    <p:sldId id="265" r:id="rId13"/>
    <p:sldId id="269" r:id="rId14"/>
    <p:sldId id="264" r:id="rId15"/>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3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94F30A7-0436-445C-873B-09C1E0433945}" type="datetimeFigureOut">
              <a:rPr lang="en-GB" smtClean="0"/>
              <a:pPr/>
              <a:t>19/10/2017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CDC103-96AA-431D-AE7E-56CE942F7B8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4F30A7-0436-445C-873B-09C1E0433945}" type="datetimeFigureOut">
              <a:rPr lang="en-GB" smtClean="0"/>
              <a:pPr/>
              <a:t>19/10/2017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CDC103-96AA-431D-AE7E-56CE942F7B8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4F30A7-0436-445C-873B-09C1E0433945}" type="datetimeFigureOut">
              <a:rPr lang="en-GB" smtClean="0"/>
              <a:pPr/>
              <a:t>19/10/2017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CDC103-96AA-431D-AE7E-56CE942F7B8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4F30A7-0436-445C-873B-09C1E0433945}" type="datetimeFigureOut">
              <a:rPr lang="en-GB" smtClean="0"/>
              <a:pPr/>
              <a:t>19/10/2017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CDC103-96AA-431D-AE7E-56CE942F7B8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4F30A7-0436-445C-873B-09C1E0433945}" type="datetimeFigureOut">
              <a:rPr lang="en-GB" smtClean="0"/>
              <a:pPr/>
              <a:t>19/10/2017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CDC103-96AA-431D-AE7E-56CE942F7B8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94F30A7-0436-445C-873B-09C1E0433945}" type="datetimeFigureOut">
              <a:rPr lang="en-GB" smtClean="0"/>
              <a:pPr/>
              <a:t>19/10/2017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CDC103-96AA-431D-AE7E-56CE942F7B8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94F30A7-0436-445C-873B-09C1E0433945}" type="datetimeFigureOut">
              <a:rPr lang="en-GB" smtClean="0"/>
              <a:pPr/>
              <a:t>19/10/2017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CDC103-96AA-431D-AE7E-56CE942F7B8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4F30A7-0436-445C-873B-09C1E0433945}" type="datetimeFigureOut">
              <a:rPr lang="en-GB" smtClean="0"/>
              <a:pPr/>
              <a:t>19/10/2017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CDC103-96AA-431D-AE7E-56CE942F7B8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F30A7-0436-445C-873B-09C1E0433945}" type="datetimeFigureOut">
              <a:rPr lang="en-GB" smtClean="0"/>
              <a:pPr/>
              <a:t>19/10/2017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CDC103-96AA-431D-AE7E-56CE942F7B8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4F30A7-0436-445C-873B-09C1E0433945}" type="datetimeFigureOut">
              <a:rPr lang="en-GB" smtClean="0"/>
              <a:pPr/>
              <a:t>19/10/2017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CDC103-96AA-431D-AE7E-56CE942F7B8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4F30A7-0436-445C-873B-09C1E0433945}" type="datetimeFigureOut">
              <a:rPr lang="en-GB" smtClean="0"/>
              <a:pPr/>
              <a:t>19/10/2017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CDC103-96AA-431D-AE7E-56CE942F7B8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F30A7-0436-445C-873B-09C1E0433945}" type="datetimeFigureOut">
              <a:rPr lang="en-GB" smtClean="0"/>
              <a:pPr/>
              <a:t>19/10/2017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DC103-96AA-431D-AE7E-56CE942F7B8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GB" dirty="0"/>
              <a:t>Describe this object:</a:t>
            </a:r>
          </a:p>
        </p:txBody>
      </p:sp>
      <p:sp>
        <p:nvSpPr>
          <p:cNvPr id="5" name="Content Placeholder 4"/>
          <p:cNvSpPr>
            <a:spLocks noGrp="1"/>
          </p:cNvSpPr>
          <p:nvPr>
            <p:ph idx="1"/>
          </p:nvPr>
        </p:nvSpPr>
        <p:spPr>
          <a:xfrm>
            <a:off x="457200" y="5157192"/>
            <a:ext cx="8435280" cy="968971"/>
          </a:xfrm>
        </p:spPr>
        <p:style>
          <a:lnRef idx="2">
            <a:schemeClr val="accent2"/>
          </a:lnRef>
          <a:fillRef idx="1">
            <a:schemeClr val="lt1"/>
          </a:fillRef>
          <a:effectRef idx="0">
            <a:schemeClr val="accent2"/>
          </a:effectRef>
          <a:fontRef idx="minor">
            <a:schemeClr val="dk1"/>
          </a:fontRef>
        </p:style>
        <p:txBody>
          <a:bodyPr/>
          <a:lstStyle/>
          <a:p>
            <a:pPr>
              <a:buNone/>
            </a:pPr>
            <a:r>
              <a:rPr lang="en-GB" dirty="0"/>
              <a:t>Does it help describe it further by saying it exists?</a:t>
            </a:r>
          </a:p>
        </p:txBody>
      </p:sp>
      <p:pic>
        <p:nvPicPr>
          <p:cNvPr id="1026" name="Picture 2" descr="https://encrypted-tbn1.gstatic.com/images?q=tbn:ANd9GcR1QDMIaDolRz4SYq7PTzOs9wtO0xKGnxptRFBLWir5zjfZRU2l"/>
          <p:cNvPicPr>
            <a:picLocks noChangeAspect="1" noChangeArrowheads="1"/>
          </p:cNvPicPr>
          <p:nvPr/>
        </p:nvPicPr>
        <p:blipFill>
          <a:blip r:embed="rId2" cstate="print"/>
          <a:srcRect/>
          <a:stretch>
            <a:fillRect/>
          </a:stretch>
        </p:blipFill>
        <p:spPr bwMode="auto">
          <a:xfrm>
            <a:off x="2915816" y="2132856"/>
            <a:ext cx="3766723" cy="25202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GB" dirty="0"/>
              <a:t>Read through the article on Kant’s criticisms…</a:t>
            </a:r>
          </a:p>
        </p:txBody>
      </p:sp>
      <p:sp>
        <p:nvSpPr>
          <p:cNvPr id="3" name="Content Placeholder 2"/>
          <p:cNvSpPr>
            <a:spLocks noGrp="1"/>
          </p:cNvSpPr>
          <p:nvPr>
            <p:ph idx="1"/>
          </p:nvPr>
        </p:nvSpPr>
        <p:spPr/>
        <p:txBody>
          <a:bodyPr/>
          <a:lstStyle/>
          <a:p>
            <a:pPr algn="ctr">
              <a:buNone/>
            </a:pPr>
            <a:r>
              <a:rPr lang="en-GB" dirty="0"/>
              <a:t>Summarise 5 key sentences!</a:t>
            </a:r>
          </a:p>
          <a:p>
            <a:pPr>
              <a:buNone/>
            </a:pPr>
            <a:r>
              <a:rPr lang="en-GB" dirty="0"/>
              <a:t>1)</a:t>
            </a:r>
          </a:p>
          <a:p>
            <a:pPr>
              <a:buNone/>
            </a:pPr>
            <a:r>
              <a:rPr lang="en-GB" dirty="0"/>
              <a:t>2)</a:t>
            </a:r>
          </a:p>
          <a:p>
            <a:pPr>
              <a:buNone/>
            </a:pPr>
            <a:r>
              <a:rPr lang="en-GB" dirty="0"/>
              <a:t>3)</a:t>
            </a:r>
          </a:p>
          <a:p>
            <a:pPr>
              <a:buNone/>
            </a:pPr>
            <a:r>
              <a:rPr lang="en-GB" dirty="0"/>
              <a:t>4)</a:t>
            </a:r>
          </a:p>
          <a:p>
            <a:pPr>
              <a:buNone/>
            </a:pPr>
            <a:r>
              <a:rPr lang="en-GB" dirty="0"/>
              <a:t>5)</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996952"/>
            <a:ext cx="4531546" cy="1972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2674" y="5445224"/>
            <a:ext cx="498271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a:solidFill>
                  <a:srgbClr val="FF0000"/>
                </a:solidFill>
              </a:rPr>
              <a:t>Stretch yourself:</a:t>
            </a:r>
          </a:p>
          <a:p>
            <a:r>
              <a:rPr lang="en-GB" sz="2400" dirty="0"/>
              <a:t>What is </a:t>
            </a:r>
            <a:r>
              <a:rPr lang="en-GB" sz="2400"/>
              <a:t>Kant’s Thalers </a:t>
            </a:r>
            <a:r>
              <a:rPr lang="en-GB" sz="2400" dirty="0"/>
              <a:t>analogy?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113" y="5225204"/>
            <a:ext cx="1271036" cy="1271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60232" y="5207779"/>
            <a:ext cx="2304256"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a:solidFill>
                  <a:srgbClr val="FF0000"/>
                </a:solidFill>
              </a:rPr>
              <a:t>Top Philosopher:</a:t>
            </a:r>
          </a:p>
          <a:p>
            <a:r>
              <a:rPr lang="en-GB" dirty="0"/>
              <a:t>Explain what Plantinga thought about the argument in your own words.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a:t>Complete the worksheet</a:t>
            </a:r>
          </a:p>
        </p:txBody>
      </p:sp>
      <p:pic>
        <p:nvPicPr>
          <p:cNvPr id="1026" name="Picture 2"/>
          <p:cNvPicPr>
            <a:picLocks noChangeAspect="1" noChangeArrowheads="1"/>
          </p:cNvPicPr>
          <p:nvPr/>
        </p:nvPicPr>
        <p:blipFill>
          <a:blip r:embed="rId2" cstate="print"/>
          <a:srcRect l="26204" t="21282" r="13258" b="15719"/>
          <a:stretch>
            <a:fillRect/>
          </a:stretch>
        </p:blipFill>
        <p:spPr bwMode="auto">
          <a:xfrm>
            <a:off x="1619672" y="1844824"/>
            <a:ext cx="5904656" cy="4608512"/>
          </a:xfrm>
          <a:prstGeom prst="rect">
            <a:avLst/>
          </a:prstGeom>
          <a:noFill/>
          <a:ln w="9525">
            <a:noFill/>
            <a:miter lim="800000"/>
            <a:headEnd/>
            <a:tailEnd/>
          </a:ln>
        </p:spPr>
      </p:pic>
      <p:sp>
        <p:nvSpPr>
          <p:cNvPr id="3" name="TextBox 2"/>
          <p:cNvSpPr txBox="1"/>
          <p:nvPr/>
        </p:nvSpPr>
        <p:spPr>
          <a:xfrm>
            <a:off x="4947261" y="5934670"/>
            <a:ext cx="417646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dirty="0">
                <a:solidFill>
                  <a:srgbClr val="FF0000"/>
                </a:solidFill>
              </a:rPr>
              <a:t>Stretch yourself: </a:t>
            </a:r>
            <a:r>
              <a:rPr lang="en-GB" dirty="0">
                <a:solidFill>
                  <a:schemeClr val="tx1"/>
                </a:solidFill>
              </a:rPr>
              <a:t>In your own opinion is existence a quality of something? Answer in your notes.   </a:t>
            </a:r>
          </a:p>
        </p:txBody>
      </p:sp>
      <p:sp>
        <p:nvSpPr>
          <p:cNvPr id="4" name="TextBox 3"/>
          <p:cNvSpPr txBox="1"/>
          <p:nvPr/>
        </p:nvSpPr>
        <p:spPr>
          <a:xfrm>
            <a:off x="2092" y="5912106"/>
            <a:ext cx="280831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b="1" dirty="0">
                <a:solidFill>
                  <a:srgbClr val="FF0000"/>
                </a:solidFill>
              </a:rPr>
              <a:t>Stretch yourself: </a:t>
            </a:r>
            <a:r>
              <a:rPr lang="en-GB" dirty="0"/>
              <a:t>What are Russell’s criticisms of the argument?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1043608" y="115615"/>
            <a:ext cx="7129487" cy="922338"/>
          </a:xfrm>
        </p:spPr>
        <p:style>
          <a:lnRef idx="2">
            <a:schemeClr val="accent1"/>
          </a:lnRef>
          <a:fillRef idx="1">
            <a:schemeClr val="lt1"/>
          </a:fillRef>
          <a:effectRef idx="0">
            <a:schemeClr val="accent1"/>
          </a:effectRef>
          <a:fontRef idx="minor">
            <a:schemeClr val="dk1"/>
          </a:fontRef>
        </p:style>
        <p:txBody>
          <a:bodyPr>
            <a:normAutofit fontScale="90000"/>
          </a:bodyPr>
          <a:lstStyle/>
          <a:p>
            <a:pPr algn="l" eaLnBrk="1" hangingPunct="1"/>
            <a:r>
              <a:rPr lang="en-GB" sz="4000" b="1" dirty="0">
                <a:latin typeface="Calibri" pitchFamily="34" charset="0"/>
                <a:ea typeface="Calibri" pitchFamily="34" charset="0"/>
                <a:cs typeface="Calibri" pitchFamily="34" charset="0"/>
              </a:rPr>
              <a:t>Kant on the Ontological argument:</a:t>
            </a:r>
          </a:p>
        </p:txBody>
      </p:sp>
      <p:sp>
        <p:nvSpPr>
          <p:cNvPr id="16387" name="Rectangle 5"/>
          <p:cNvSpPr>
            <a:spLocks noChangeArrowheads="1"/>
          </p:cNvSpPr>
          <p:nvPr/>
        </p:nvSpPr>
        <p:spPr bwMode="auto">
          <a:xfrm>
            <a:off x="338427" y="1196975"/>
            <a:ext cx="3024188" cy="2160587"/>
          </a:xfrm>
          <a:prstGeom prst="rect">
            <a:avLst/>
          </a:prstGeom>
          <a:solidFill>
            <a:schemeClr val="bg1"/>
          </a:solidFill>
          <a:ln w="9525">
            <a:solidFill>
              <a:schemeClr val="tx1"/>
            </a:solidFill>
            <a:miter lim="800000"/>
            <a:headEnd/>
            <a:tailEnd/>
          </a:ln>
        </p:spPr>
        <p:txBody>
          <a:bodyPr wrap="none" lIns="90000" tIns="46800" rIns="90000" bIns="46800" anchor="ctr"/>
          <a:lstStyle/>
          <a:p>
            <a:endParaRPr lang="en-US"/>
          </a:p>
        </p:txBody>
      </p:sp>
      <p:sp>
        <p:nvSpPr>
          <p:cNvPr id="16388" name="Rectangle 6"/>
          <p:cNvSpPr>
            <a:spLocks noChangeArrowheads="1"/>
          </p:cNvSpPr>
          <p:nvPr/>
        </p:nvSpPr>
        <p:spPr bwMode="auto">
          <a:xfrm>
            <a:off x="323850" y="4221163"/>
            <a:ext cx="3024188" cy="2160587"/>
          </a:xfrm>
          <a:prstGeom prst="rect">
            <a:avLst/>
          </a:prstGeom>
          <a:solidFill>
            <a:schemeClr val="bg1"/>
          </a:solidFill>
          <a:ln w="9525">
            <a:solidFill>
              <a:schemeClr val="tx1"/>
            </a:solidFill>
            <a:miter lim="800000"/>
            <a:headEnd/>
            <a:tailEnd/>
          </a:ln>
        </p:spPr>
        <p:txBody>
          <a:bodyPr wrap="none" lIns="90000" tIns="46800" rIns="90000" bIns="46800" anchor="ctr"/>
          <a:lstStyle/>
          <a:p>
            <a:endParaRPr lang="en-US"/>
          </a:p>
        </p:txBody>
      </p:sp>
      <p:sp>
        <p:nvSpPr>
          <p:cNvPr id="16389" name="Rectangle 7"/>
          <p:cNvSpPr>
            <a:spLocks noChangeArrowheads="1"/>
          </p:cNvSpPr>
          <p:nvPr/>
        </p:nvSpPr>
        <p:spPr bwMode="auto">
          <a:xfrm>
            <a:off x="5384368" y="1123951"/>
            <a:ext cx="3024187" cy="2160587"/>
          </a:xfrm>
          <a:prstGeom prst="rect">
            <a:avLst/>
          </a:prstGeom>
          <a:solidFill>
            <a:schemeClr val="bg1"/>
          </a:solidFill>
          <a:ln w="9525">
            <a:solidFill>
              <a:schemeClr val="tx1"/>
            </a:solidFill>
            <a:miter lim="800000"/>
            <a:headEnd/>
            <a:tailEnd/>
          </a:ln>
        </p:spPr>
        <p:txBody>
          <a:bodyPr wrap="none" lIns="90000" tIns="46800" rIns="90000" bIns="46800" anchor="ctr"/>
          <a:lstStyle/>
          <a:p>
            <a:endParaRPr lang="en-US"/>
          </a:p>
        </p:txBody>
      </p:sp>
      <p:sp>
        <p:nvSpPr>
          <p:cNvPr id="16390" name="Rectangle 8"/>
          <p:cNvSpPr>
            <a:spLocks noChangeArrowheads="1"/>
          </p:cNvSpPr>
          <p:nvPr/>
        </p:nvSpPr>
        <p:spPr bwMode="auto">
          <a:xfrm>
            <a:off x="5364163" y="4221163"/>
            <a:ext cx="3024187" cy="2160587"/>
          </a:xfrm>
          <a:prstGeom prst="rect">
            <a:avLst/>
          </a:prstGeom>
          <a:solidFill>
            <a:schemeClr val="bg1"/>
          </a:solidFill>
          <a:ln w="9525">
            <a:solidFill>
              <a:schemeClr val="tx1"/>
            </a:solidFill>
            <a:miter lim="800000"/>
            <a:headEnd/>
            <a:tailEnd/>
          </a:ln>
        </p:spPr>
        <p:txBody>
          <a:bodyPr wrap="none" lIns="90000" tIns="46800" rIns="90000" bIns="46800" anchor="ctr"/>
          <a:lstStyle/>
          <a:p>
            <a:endParaRPr lang="en-US"/>
          </a:p>
        </p:txBody>
      </p:sp>
      <p:sp>
        <p:nvSpPr>
          <p:cNvPr id="16391" name="AutoShape 10"/>
          <p:cNvSpPr>
            <a:spLocks noChangeArrowheads="1"/>
          </p:cNvSpPr>
          <p:nvPr/>
        </p:nvSpPr>
        <p:spPr bwMode="auto">
          <a:xfrm>
            <a:off x="1512094" y="3389711"/>
            <a:ext cx="719137" cy="792162"/>
          </a:xfrm>
          <a:prstGeom prst="downArrow">
            <a:avLst>
              <a:gd name="adj1" fmla="val 50000"/>
              <a:gd name="adj2" fmla="val 27539"/>
            </a:avLst>
          </a:prstGeom>
          <a:solidFill>
            <a:schemeClr val="bg1"/>
          </a:solidFill>
          <a:ln w="9525">
            <a:solidFill>
              <a:schemeClr val="tx1"/>
            </a:solidFill>
            <a:miter lim="800000"/>
            <a:headEnd/>
            <a:tailEnd/>
          </a:ln>
        </p:spPr>
        <p:txBody>
          <a:bodyPr wrap="none" lIns="90000" tIns="46800" rIns="90000" bIns="46800" anchor="ctr"/>
          <a:lstStyle/>
          <a:p>
            <a:endParaRPr lang="en-US"/>
          </a:p>
        </p:txBody>
      </p:sp>
      <p:sp>
        <p:nvSpPr>
          <p:cNvPr id="16392" name="AutoShape 11"/>
          <p:cNvSpPr>
            <a:spLocks noChangeArrowheads="1"/>
          </p:cNvSpPr>
          <p:nvPr/>
        </p:nvSpPr>
        <p:spPr bwMode="auto">
          <a:xfrm>
            <a:off x="6536892" y="3344986"/>
            <a:ext cx="719137" cy="792162"/>
          </a:xfrm>
          <a:prstGeom prst="downArrow">
            <a:avLst>
              <a:gd name="adj1" fmla="val 50000"/>
              <a:gd name="adj2" fmla="val 27539"/>
            </a:avLst>
          </a:prstGeom>
          <a:solidFill>
            <a:schemeClr val="bg1"/>
          </a:solidFill>
          <a:ln w="9525">
            <a:solidFill>
              <a:schemeClr val="tx1"/>
            </a:solidFill>
            <a:miter lim="800000"/>
            <a:headEnd/>
            <a:tailEnd/>
          </a:ln>
        </p:spPr>
        <p:txBody>
          <a:bodyPr wrap="none" lIns="90000" tIns="46800" rIns="90000" bIns="46800" anchor="ctr"/>
          <a:lstStyle/>
          <a:p>
            <a:endParaRPr lang="en-US"/>
          </a:p>
        </p:txBody>
      </p:sp>
      <p:sp>
        <p:nvSpPr>
          <p:cNvPr id="16393" name="Text Box 12"/>
          <p:cNvSpPr txBox="1">
            <a:spLocks noChangeArrowheads="1"/>
          </p:cNvSpPr>
          <p:nvPr/>
        </p:nvSpPr>
        <p:spPr bwMode="auto">
          <a:xfrm>
            <a:off x="395288" y="1196975"/>
            <a:ext cx="2808287" cy="1941513"/>
          </a:xfrm>
          <a:prstGeom prst="rect">
            <a:avLst/>
          </a:prstGeom>
          <a:noFill/>
          <a:ln w="9525">
            <a:noFill/>
            <a:miter lim="800000"/>
            <a:headEnd/>
            <a:tailEnd/>
          </a:ln>
        </p:spPr>
        <p:txBody>
          <a:bodyPr lIns="90000" tIns="46800" rIns="90000" bIns="46800">
            <a:spAutoFit/>
          </a:bodyPr>
          <a:lstStyle/>
          <a:p>
            <a:pPr>
              <a:spcBef>
                <a:spcPct val="50000"/>
              </a:spcBef>
            </a:pPr>
            <a:r>
              <a:rPr lang="en-GB" sz="1600" b="1">
                <a:latin typeface="Calibri" pitchFamily="34" charset="0"/>
                <a:ea typeface="Calibri" pitchFamily="34" charset="0"/>
                <a:cs typeface="Calibri" pitchFamily="34" charset="0"/>
              </a:rPr>
              <a:t>First objection:</a:t>
            </a:r>
            <a:endParaRPr lang="en-GB" sz="1600">
              <a:latin typeface="Calibri" pitchFamily="34" charset="0"/>
              <a:ea typeface="Calibri" pitchFamily="34" charset="0"/>
              <a:cs typeface="Calibri" pitchFamily="34" charset="0"/>
            </a:endParaRPr>
          </a:p>
          <a:p>
            <a:pPr>
              <a:spcBef>
                <a:spcPct val="50000"/>
              </a:spcBef>
            </a:pPr>
            <a:r>
              <a:rPr lang="en-GB" sz="1600">
                <a:latin typeface="Calibri" pitchFamily="34" charset="0"/>
                <a:ea typeface="Calibri" pitchFamily="34" charset="0"/>
                <a:cs typeface="Calibri" pitchFamily="34" charset="0"/>
              </a:rPr>
              <a:t>Stating that ‘God does not exist’ is not a contradiction. Unless we assume that an object exists in the first place, we cannot make contradictory statements about it.</a:t>
            </a:r>
            <a:endParaRPr lang="en-GB" sz="1600" b="1">
              <a:latin typeface="Calibri" pitchFamily="34" charset="0"/>
              <a:ea typeface="Calibri" pitchFamily="34" charset="0"/>
              <a:cs typeface="Calibri" pitchFamily="34" charset="0"/>
            </a:endParaRPr>
          </a:p>
        </p:txBody>
      </p:sp>
      <p:sp>
        <p:nvSpPr>
          <p:cNvPr id="16394" name="Text Box 13"/>
          <p:cNvSpPr txBox="1">
            <a:spLocks noChangeArrowheads="1"/>
          </p:cNvSpPr>
          <p:nvPr/>
        </p:nvSpPr>
        <p:spPr bwMode="auto">
          <a:xfrm>
            <a:off x="395288" y="4222750"/>
            <a:ext cx="2952750" cy="2185988"/>
          </a:xfrm>
          <a:prstGeom prst="rect">
            <a:avLst/>
          </a:prstGeom>
          <a:noFill/>
          <a:ln w="9525">
            <a:noFill/>
            <a:miter lim="800000"/>
            <a:headEnd/>
            <a:tailEnd/>
          </a:ln>
        </p:spPr>
        <p:txBody>
          <a:bodyPr lIns="90000" tIns="46800" rIns="90000" bIns="46800">
            <a:spAutoFit/>
          </a:bodyPr>
          <a:lstStyle/>
          <a:p>
            <a:pPr>
              <a:spcBef>
                <a:spcPct val="50000"/>
              </a:spcBef>
            </a:pPr>
            <a:r>
              <a:rPr lang="en-GB" sz="1600" b="1" dirty="0">
                <a:latin typeface="Calibri" pitchFamily="34" charset="0"/>
                <a:ea typeface="Calibri" pitchFamily="34" charset="0"/>
                <a:cs typeface="Calibri" pitchFamily="34" charset="0"/>
              </a:rPr>
              <a:t>Reply to first objection:</a:t>
            </a:r>
            <a:endParaRPr lang="en-GB" sz="1600" dirty="0">
              <a:latin typeface="Calibri" pitchFamily="34" charset="0"/>
              <a:ea typeface="Calibri" pitchFamily="34" charset="0"/>
              <a:cs typeface="Calibri" pitchFamily="34" charset="0"/>
            </a:endParaRPr>
          </a:p>
          <a:p>
            <a:pPr>
              <a:spcBef>
                <a:spcPct val="50000"/>
              </a:spcBef>
            </a:pPr>
            <a:r>
              <a:rPr lang="en-GB" sz="1600" dirty="0">
                <a:latin typeface="Calibri" pitchFamily="34" charset="0"/>
                <a:ea typeface="Calibri" pitchFamily="34" charset="0"/>
                <a:cs typeface="Calibri" pitchFamily="34" charset="0"/>
              </a:rPr>
              <a:t>Anselm is not so much saying that a denial of God is a contradiction. Rather, he is suggesting that the greatest conceivable being cannot exist merely in the mind. There is a difference.</a:t>
            </a:r>
          </a:p>
        </p:txBody>
      </p:sp>
      <p:sp>
        <p:nvSpPr>
          <p:cNvPr id="16395" name="Text Box 14"/>
          <p:cNvSpPr txBox="1">
            <a:spLocks noChangeArrowheads="1"/>
          </p:cNvSpPr>
          <p:nvPr/>
        </p:nvSpPr>
        <p:spPr bwMode="auto">
          <a:xfrm>
            <a:off x="5508625" y="1196975"/>
            <a:ext cx="2735263" cy="1941513"/>
          </a:xfrm>
          <a:prstGeom prst="rect">
            <a:avLst/>
          </a:prstGeom>
          <a:noFill/>
          <a:ln w="9525">
            <a:noFill/>
            <a:miter lim="800000"/>
            <a:headEnd/>
            <a:tailEnd/>
          </a:ln>
        </p:spPr>
        <p:txBody>
          <a:bodyPr lIns="90000" tIns="46800" rIns="90000" bIns="46800">
            <a:spAutoFit/>
          </a:bodyPr>
          <a:lstStyle/>
          <a:p>
            <a:pPr>
              <a:spcBef>
                <a:spcPct val="50000"/>
              </a:spcBef>
            </a:pPr>
            <a:r>
              <a:rPr lang="en-GB" sz="1600" b="1" dirty="0">
                <a:latin typeface="Calibri" pitchFamily="34" charset="0"/>
                <a:ea typeface="Calibri" pitchFamily="34" charset="0"/>
                <a:cs typeface="Calibri" pitchFamily="34" charset="0"/>
              </a:rPr>
              <a:t>Second objection:</a:t>
            </a:r>
            <a:endParaRPr lang="en-GB" sz="1600" dirty="0">
              <a:latin typeface="Calibri" pitchFamily="34" charset="0"/>
              <a:ea typeface="Calibri" pitchFamily="34" charset="0"/>
              <a:cs typeface="Calibri" pitchFamily="34" charset="0"/>
            </a:endParaRPr>
          </a:p>
          <a:p>
            <a:pPr>
              <a:spcBef>
                <a:spcPct val="50000"/>
              </a:spcBef>
            </a:pPr>
            <a:r>
              <a:rPr lang="en-GB" sz="1600" dirty="0">
                <a:latin typeface="Calibri" pitchFamily="34" charset="0"/>
                <a:ea typeface="Calibri" pitchFamily="34" charset="0"/>
                <a:cs typeface="Calibri" pitchFamily="34" charset="0"/>
              </a:rPr>
              <a:t>“Existence is not a predicate”. Saying that X exists does not add real information about X, because by talking about X in the first place we assume that X does indeed exist.</a:t>
            </a:r>
            <a:endParaRPr lang="en-GB" sz="1600" b="1" dirty="0">
              <a:latin typeface="Calibri" pitchFamily="34" charset="0"/>
              <a:ea typeface="Calibri" pitchFamily="34" charset="0"/>
              <a:cs typeface="Calibri" pitchFamily="34" charset="0"/>
            </a:endParaRPr>
          </a:p>
        </p:txBody>
      </p:sp>
      <p:sp>
        <p:nvSpPr>
          <p:cNvPr id="16396" name="Text Box 15"/>
          <p:cNvSpPr txBox="1">
            <a:spLocks noChangeArrowheads="1"/>
          </p:cNvSpPr>
          <p:nvPr/>
        </p:nvSpPr>
        <p:spPr bwMode="auto">
          <a:xfrm>
            <a:off x="5364163" y="4222750"/>
            <a:ext cx="3024187" cy="2185988"/>
          </a:xfrm>
          <a:prstGeom prst="rect">
            <a:avLst/>
          </a:prstGeom>
          <a:noFill/>
          <a:ln w="9525">
            <a:noFill/>
            <a:miter lim="800000"/>
            <a:headEnd/>
            <a:tailEnd/>
          </a:ln>
        </p:spPr>
        <p:txBody>
          <a:bodyPr lIns="90000" tIns="46800" rIns="90000" bIns="46800">
            <a:spAutoFit/>
          </a:bodyPr>
          <a:lstStyle/>
          <a:p>
            <a:pPr>
              <a:spcBef>
                <a:spcPct val="50000"/>
              </a:spcBef>
            </a:pPr>
            <a:r>
              <a:rPr lang="en-GB" sz="1600" b="1">
                <a:latin typeface="Calibri" pitchFamily="34" charset="0"/>
                <a:ea typeface="Calibri" pitchFamily="34" charset="0"/>
                <a:cs typeface="Calibri" pitchFamily="34" charset="0"/>
              </a:rPr>
              <a:t>Reply to second objection</a:t>
            </a:r>
            <a:endParaRPr lang="en-GB" sz="1600">
              <a:latin typeface="Calibri" pitchFamily="34" charset="0"/>
              <a:ea typeface="Calibri" pitchFamily="34" charset="0"/>
              <a:cs typeface="Calibri" pitchFamily="34" charset="0"/>
            </a:endParaRPr>
          </a:p>
          <a:p>
            <a:pPr>
              <a:spcBef>
                <a:spcPct val="50000"/>
              </a:spcBef>
            </a:pPr>
            <a:r>
              <a:rPr lang="en-GB" sz="1600">
                <a:latin typeface="Calibri" pitchFamily="34" charset="0"/>
                <a:ea typeface="Calibri" pitchFamily="34" charset="0"/>
                <a:cs typeface="Calibri" pitchFamily="34" charset="0"/>
              </a:rPr>
              <a:t>Existence is a meaningful predicate when applied to an object which can be conceived of as existing </a:t>
            </a:r>
            <a:r>
              <a:rPr lang="en-GB" sz="1600" i="1">
                <a:latin typeface="Calibri" pitchFamily="34" charset="0"/>
                <a:ea typeface="Calibri" pitchFamily="34" charset="0"/>
                <a:cs typeface="Calibri" pitchFamily="34" charset="0"/>
              </a:rPr>
              <a:t>or</a:t>
            </a:r>
            <a:r>
              <a:rPr lang="en-GB" sz="1600">
                <a:latin typeface="Calibri" pitchFamily="34" charset="0"/>
                <a:ea typeface="Calibri" pitchFamily="34" charset="0"/>
                <a:cs typeface="Calibri" pitchFamily="34" charset="0"/>
              </a:rPr>
              <a:t> not existing. Anselm’s argument is about the </a:t>
            </a:r>
            <a:r>
              <a:rPr lang="en-GB" sz="1600" i="1">
                <a:latin typeface="Calibri" pitchFamily="34" charset="0"/>
                <a:ea typeface="Calibri" pitchFamily="34" charset="0"/>
                <a:cs typeface="Calibri" pitchFamily="34" charset="0"/>
              </a:rPr>
              <a:t>real</a:t>
            </a:r>
            <a:r>
              <a:rPr lang="en-GB" sz="1600">
                <a:latin typeface="Calibri" pitchFamily="34" charset="0"/>
                <a:ea typeface="Calibri" pitchFamily="34" charset="0"/>
                <a:cs typeface="Calibri" pitchFamily="34" charset="0"/>
              </a:rPr>
              <a:t> existence of the God which exists in the intellect.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GB" dirty="0"/>
              <a:t>What is Kant’s (slightly) famous phrase?</a:t>
            </a:r>
          </a:p>
        </p:txBody>
      </p:sp>
      <p:sp>
        <p:nvSpPr>
          <p:cNvPr id="3" name="Content Placeholder 2"/>
          <p:cNvSpPr>
            <a:spLocks noGrp="1"/>
          </p:cNvSpPr>
          <p:nvPr>
            <p:ph idx="1"/>
          </p:nvPr>
        </p:nvSpPr>
        <p:spPr/>
        <p:txBody>
          <a:bodyPr/>
          <a:lstStyle/>
          <a:p>
            <a:pPr algn="ctr">
              <a:buNone/>
            </a:pPr>
            <a:endParaRPr lang="en-GB" dirty="0"/>
          </a:p>
          <a:p>
            <a:pPr algn="ctr">
              <a:buNone/>
            </a:pPr>
            <a:r>
              <a:rPr lang="en-GB" dirty="0"/>
              <a:t>What does he mean? </a:t>
            </a:r>
          </a:p>
          <a:p>
            <a:pPr algn="ctr">
              <a:buNone/>
            </a:pPr>
            <a:r>
              <a:rPr lang="en-GB" dirty="0"/>
              <a:t>Write your own example.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971600" y="0"/>
            <a:ext cx="7129487" cy="922338"/>
          </a:xfrm>
        </p:spPr>
        <p:txBody>
          <a:bodyPr>
            <a:normAutofit fontScale="90000"/>
          </a:bodyPr>
          <a:lstStyle/>
          <a:p>
            <a:pPr algn="l" eaLnBrk="1" hangingPunct="1"/>
            <a:r>
              <a:rPr lang="en-GB" sz="4000" b="1" dirty="0">
                <a:latin typeface="Calibri" pitchFamily="34" charset="0"/>
                <a:ea typeface="Calibri" pitchFamily="34" charset="0"/>
                <a:cs typeface="Calibri" pitchFamily="34" charset="0"/>
              </a:rPr>
              <a:t>Kant on the Ontological argument:</a:t>
            </a:r>
          </a:p>
        </p:txBody>
      </p:sp>
      <p:sp>
        <p:nvSpPr>
          <p:cNvPr id="16387" name="Rectangle 5"/>
          <p:cNvSpPr>
            <a:spLocks noChangeArrowheads="1"/>
          </p:cNvSpPr>
          <p:nvPr/>
        </p:nvSpPr>
        <p:spPr bwMode="auto">
          <a:xfrm>
            <a:off x="323850" y="908721"/>
            <a:ext cx="3888110" cy="2304256"/>
          </a:xfrm>
          <a:prstGeom prst="rect">
            <a:avLst/>
          </a:prstGeom>
          <a:solidFill>
            <a:schemeClr val="bg1"/>
          </a:solidFill>
          <a:ln w="9525">
            <a:solidFill>
              <a:schemeClr val="tx1"/>
            </a:solidFill>
            <a:miter lim="800000"/>
            <a:headEnd/>
            <a:tailEnd/>
          </a:ln>
        </p:spPr>
        <p:txBody>
          <a:bodyPr wrap="none" lIns="90000" tIns="46800" rIns="90000" bIns="46800" anchor="ctr"/>
          <a:lstStyle/>
          <a:p>
            <a:endParaRPr lang="en-US"/>
          </a:p>
        </p:txBody>
      </p:sp>
      <p:sp>
        <p:nvSpPr>
          <p:cNvPr id="16388" name="Rectangle 6"/>
          <p:cNvSpPr>
            <a:spLocks noChangeArrowheads="1"/>
          </p:cNvSpPr>
          <p:nvPr/>
        </p:nvSpPr>
        <p:spPr bwMode="auto">
          <a:xfrm>
            <a:off x="251520" y="4149081"/>
            <a:ext cx="4032448" cy="2448272"/>
          </a:xfrm>
          <a:prstGeom prst="rect">
            <a:avLst/>
          </a:prstGeom>
          <a:solidFill>
            <a:schemeClr val="bg1"/>
          </a:solidFill>
          <a:ln w="9525">
            <a:solidFill>
              <a:schemeClr val="tx1"/>
            </a:solidFill>
            <a:miter lim="800000"/>
            <a:headEnd/>
            <a:tailEnd/>
          </a:ln>
        </p:spPr>
        <p:txBody>
          <a:bodyPr wrap="none" lIns="90000" tIns="46800" rIns="90000" bIns="46800" anchor="ctr"/>
          <a:lstStyle/>
          <a:p>
            <a:endParaRPr lang="en-US"/>
          </a:p>
        </p:txBody>
      </p:sp>
      <p:sp>
        <p:nvSpPr>
          <p:cNvPr id="16389" name="Rectangle 7"/>
          <p:cNvSpPr>
            <a:spLocks noChangeArrowheads="1"/>
          </p:cNvSpPr>
          <p:nvPr/>
        </p:nvSpPr>
        <p:spPr bwMode="auto">
          <a:xfrm>
            <a:off x="4716016" y="908721"/>
            <a:ext cx="3744415" cy="2304256"/>
          </a:xfrm>
          <a:prstGeom prst="rect">
            <a:avLst/>
          </a:prstGeom>
          <a:solidFill>
            <a:schemeClr val="bg1"/>
          </a:solidFill>
          <a:ln w="9525">
            <a:solidFill>
              <a:schemeClr val="tx1"/>
            </a:solidFill>
            <a:miter lim="800000"/>
            <a:headEnd/>
            <a:tailEnd/>
          </a:ln>
        </p:spPr>
        <p:txBody>
          <a:bodyPr wrap="none" lIns="90000" tIns="46800" rIns="90000" bIns="46800" anchor="ctr"/>
          <a:lstStyle/>
          <a:p>
            <a:endParaRPr lang="en-US"/>
          </a:p>
        </p:txBody>
      </p:sp>
      <p:sp>
        <p:nvSpPr>
          <p:cNvPr id="16390" name="Rectangle 8"/>
          <p:cNvSpPr>
            <a:spLocks noChangeArrowheads="1"/>
          </p:cNvSpPr>
          <p:nvPr/>
        </p:nvSpPr>
        <p:spPr bwMode="auto">
          <a:xfrm>
            <a:off x="4716016" y="4221088"/>
            <a:ext cx="3816424" cy="2376264"/>
          </a:xfrm>
          <a:prstGeom prst="rect">
            <a:avLst/>
          </a:prstGeom>
          <a:solidFill>
            <a:schemeClr val="bg1"/>
          </a:solidFill>
          <a:ln w="9525">
            <a:solidFill>
              <a:schemeClr val="tx1"/>
            </a:solidFill>
            <a:miter lim="800000"/>
            <a:headEnd/>
            <a:tailEnd/>
          </a:ln>
        </p:spPr>
        <p:txBody>
          <a:bodyPr wrap="none" lIns="90000" tIns="46800" rIns="90000" bIns="46800" anchor="ctr"/>
          <a:lstStyle/>
          <a:p>
            <a:endParaRPr lang="en-US"/>
          </a:p>
        </p:txBody>
      </p:sp>
      <p:sp>
        <p:nvSpPr>
          <p:cNvPr id="16391" name="AutoShape 10"/>
          <p:cNvSpPr>
            <a:spLocks noChangeArrowheads="1"/>
          </p:cNvSpPr>
          <p:nvPr/>
        </p:nvSpPr>
        <p:spPr bwMode="auto">
          <a:xfrm>
            <a:off x="1331913" y="3284538"/>
            <a:ext cx="719137" cy="792162"/>
          </a:xfrm>
          <a:prstGeom prst="downArrow">
            <a:avLst>
              <a:gd name="adj1" fmla="val 50000"/>
              <a:gd name="adj2" fmla="val 27539"/>
            </a:avLst>
          </a:prstGeom>
          <a:solidFill>
            <a:schemeClr val="bg1"/>
          </a:solidFill>
          <a:ln w="9525">
            <a:solidFill>
              <a:schemeClr val="tx1"/>
            </a:solidFill>
            <a:miter lim="800000"/>
            <a:headEnd/>
            <a:tailEnd/>
          </a:ln>
        </p:spPr>
        <p:txBody>
          <a:bodyPr wrap="none" lIns="90000" tIns="46800" rIns="90000" bIns="46800" anchor="ctr"/>
          <a:lstStyle/>
          <a:p>
            <a:endParaRPr lang="en-US"/>
          </a:p>
        </p:txBody>
      </p:sp>
      <p:sp>
        <p:nvSpPr>
          <p:cNvPr id="16392" name="AutoShape 11"/>
          <p:cNvSpPr>
            <a:spLocks noChangeArrowheads="1"/>
          </p:cNvSpPr>
          <p:nvPr/>
        </p:nvSpPr>
        <p:spPr bwMode="auto">
          <a:xfrm>
            <a:off x="6516688" y="3284538"/>
            <a:ext cx="719137" cy="792162"/>
          </a:xfrm>
          <a:prstGeom prst="downArrow">
            <a:avLst>
              <a:gd name="adj1" fmla="val 50000"/>
              <a:gd name="adj2" fmla="val 27539"/>
            </a:avLst>
          </a:prstGeom>
          <a:solidFill>
            <a:schemeClr val="bg1"/>
          </a:solidFill>
          <a:ln w="9525">
            <a:solidFill>
              <a:schemeClr val="tx1"/>
            </a:solidFill>
            <a:miter lim="800000"/>
            <a:headEnd/>
            <a:tailEnd/>
          </a:ln>
        </p:spPr>
        <p:txBody>
          <a:bodyPr wrap="none" lIns="90000" tIns="46800" rIns="90000" bIns="46800" anchor="ctr"/>
          <a:lstStyle/>
          <a:p>
            <a:endParaRPr lang="en-US"/>
          </a:p>
        </p:txBody>
      </p:sp>
      <p:sp>
        <p:nvSpPr>
          <p:cNvPr id="16393" name="Text Box 12"/>
          <p:cNvSpPr txBox="1">
            <a:spLocks noChangeArrowheads="1"/>
          </p:cNvSpPr>
          <p:nvPr/>
        </p:nvSpPr>
        <p:spPr bwMode="auto">
          <a:xfrm>
            <a:off x="323528" y="1052736"/>
            <a:ext cx="2808287" cy="340735"/>
          </a:xfrm>
          <a:prstGeom prst="rect">
            <a:avLst/>
          </a:prstGeom>
          <a:noFill/>
          <a:ln w="9525">
            <a:noFill/>
            <a:miter lim="800000"/>
            <a:headEnd/>
            <a:tailEnd/>
          </a:ln>
        </p:spPr>
        <p:txBody>
          <a:bodyPr lIns="90000" tIns="46800" rIns="90000" bIns="46800">
            <a:spAutoFit/>
          </a:bodyPr>
          <a:lstStyle/>
          <a:p>
            <a:pPr>
              <a:spcBef>
                <a:spcPct val="50000"/>
              </a:spcBef>
            </a:pPr>
            <a:r>
              <a:rPr lang="en-GB" sz="1600" b="1" dirty="0">
                <a:latin typeface="Calibri" pitchFamily="34" charset="0"/>
                <a:ea typeface="Calibri" pitchFamily="34" charset="0"/>
                <a:cs typeface="Calibri" pitchFamily="34" charset="0"/>
              </a:rPr>
              <a:t>First objection:</a:t>
            </a:r>
            <a:endParaRPr lang="en-GB" sz="1600" dirty="0">
              <a:latin typeface="Calibri" pitchFamily="34" charset="0"/>
              <a:ea typeface="Calibri" pitchFamily="34" charset="0"/>
              <a:cs typeface="Calibri" pitchFamily="34" charset="0"/>
            </a:endParaRPr>
          </a:p>
        </p:txBody>
      </p:sp>
      <p:sp>
        <p:nvSpPr>
          <p:cNvPr id="16394" name="Text Box 13"/>
          <p:cNvSpPr txBox="1">
            <a:spLocks noChangeArrowheads="1"/>
          </p:cNvSpPr>
          <p:nvPr/>
        </p:nvSpPr>
        <p:spPr bwMode="auto">
          <a:xfrm>
            <a:off x="395288" y="4222750"/>
            <a:ext cx="2952750" cy="340735"/>
          </a:xfrm>
          <a:prstGeom prst="rect">
            <a:avLst/>
          </a:prstGeom>
          <a:noFill/>
          <a:ln w="9525">
            <a:noFill/>
            <a:miter lim="800000"/>
            <a:headEnd/>
            <a:tailEnd/>
          </a:ln>
        </p:spPr>
        <p:txBody>
          <a:bodyPr lIns="90000" tIns="46800" rIns="90000" bIns="46800">
            <a:spAutoFit/>
          </a:bodyPr>
          <a:lstStyle/>
          <a:p>
            <a:pPr>
              <a:spcBef>
                <a:spcPct val="50000"/>
              </a:spcBef>
            </a:pPr>
            <a:r>
              <a:rPr lang="en-GB" sz="1600" b="1" dirty="0">
                <a:latin typeface="Calibri" pitchFamily="34" charset="0"/>
                <a:ea typeface="Calibri" pitchFamily="34" charset="0"/>
                <a:cs typeface="Calibri" pitchFamily="34" charset="0"/>
              </a:rPr>
              <a:t>Reply to first objection:</a:t>
            </a:r>
            <a:endParaRPr lang="en-GB" sz="1600" dirty="0">
              <a:latin typeface="Calibri" pitchFamily="34" charset="0"/>
              <a:ea typeface="Calibri" pitchFamily="34" charset="0"/>
              <a:cs typeface="Calibri" pitchFamily="34" charset="0"/>
            </a:endParaRPr>
          </a:p>
        </p:txBody>
      </p:sp>
      <p:sp>
        <p:nvSpPr>
          <p:cNvPr id="16395" name="Text Box 14"/>
          <p:cNvSpPr txBox="1">
            <a:spLocks noChangeArrowheads="1"/>
          </p:cNvSpPr>
          <p:nvPr/>
        </p:nvSpPr>
        <p:spPr bwMode="auto">
          <a:xfrm>
            <a:off x="4788024" y="1124744"/>
            <a:ext cx="2735263" cy="340735"/>
          </a:xfrm>
          <a:prstGeom prst="rect">
            <a:avLst/>
          </a:prstGeom>
          <a:noFill/>
          <a:ln w="9525">
            <a:noFill/>
            <a:miter lim="800000"/>
            <a:headEnd/>
            <a:tailEnd/>
          </a:ln>
        </p:spPr>
        <p:txBody>
          <a:bodyPr lIns="90000" tIns="46800" rIns="90000" bIns="46800">
            <a:spAutoFit/>
          </a:bodyPr>
          <a:lstStyle/>
          <a:p>
            <a:pPr>
              <a:spcBef>
                <a:spcPct val="50000"/>
              </a:spcBef>
            </a:pPr>
            <a:r>
              <a:rPr lang="en-GB" sz="1600" b="1" dirty="0">
                <a:latin typeface="Calibri" pitchFamily="34" charset="0"/>
                <a:ea typeface="Calibri" pitchFamily="34" charset="0"/>
                <a:cs typeface="Calibri" pitchFamily="34" charset="0"/>
              </a:rPr>
              <a:t>Second objection:</a:t>
            </a:r>
            <a:endParaRPr lang="en-GB" sz="1600" dirty="0">
              <a:latin typeface="Calibri" pitchFamily="34" charset="0"/>
              <a:ea typeface="Calibri" pitchFamily="34" charset="0"/>
              <a:cs typeface="Calibri" pitchFamily="34" charset="0"/>
            </a:endParaRPr>
          </a:p>
        </p:txBody>
      </p:sp>
      <p:sp>
        <p:nvSpPr>
          <p:cNvPr id="16396" name="Text Box 15"/>
          <p:cNvSpPr txBox="1">
            <a:spLocks noChangeArrowheads="1"/>
          </p:cNvSpPr>
          <p:nvPr/>
        </p:nvSpPr>
        <p:spPr bwMode="auto">
          <a:xfrm>
            <a:off x="4860032" y="4221088"/>
            <a:ext cx="3024187" cy="340735"/>
          </a:xfrm>
          <a:prstGeom prst="rect">
            <a:avLst/>
          </a:prstGeom>
          <a:noFill/>
          <a:ln w="9525">
            <a:noFill/>
            <a:miter lim="800000"/>
            <a:headEnd/>
            <a:tailEnd/>
          </a:ln>
        </p:spPr>
        <p:txBody>
          <a:bodyPr lIns="90000" tIns="46800" rIns="90000" bIns="46800">
            <a:spAutoFit/>
          </a:bodyPr>
          <a:lstStyle/>
          <a:p>
            <a:pPr>
              <a:spcBef>
                <a:spcPct val="50000"/>
              </a:spcBef>
            </a:pPr>
            <a:r>
              <a:rPr lang="en-GB" sz="1600" b="1" dirty="0">
                <a:latin typeface="Calibri" pitchFamily="34" charset="0"/>
                <a:ea typeface="Calibri" pitchFamily="34" charset="0"/>
                <a:cs typeface="Calibri" pitchFamily="34" charset="0"/>
              </a:rPr>
              <a:t>Reply to second objection</a:t>
            </a:r>
            <a:endParaRPr lang="en-GB" sz="1600" dirty="0">
              <a:latin typeface="Calibri" pitchFamily="34" charset="0"/>
              <a:ea typeface="Calibri" pitchFamily="34" charset="0"/>
              <a:cs typeface="Calibri"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Kant’s criticisms of the Ontological argument</a:t>
            </a:r>
          </a:p>
        </p:txBody>
      </p:sp>
      <p:sp>
        <p:nvSpPr>
          <p:cNvPr id="3" name="Subtitle 2"/>
          <p:cNvSpPr>
            <a:spLocks noGrp="1"/>
          </p:cNvSpPr>
          <p:nvPr>
            <p:ph type="subTitle" idx="1"/>
          </p:nvPr>
        </p:nvSpPr>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a:t>Learning Outcomes</a:t>
            </a:r>
          </a:p>
        </p:txBody>
      </p:sp>
      <p:sp>
        <p:nvSpPr>
          <p:cNvPr id="3" name="Content Placeholder 2"/>
          <p:cNvSpPr>
            <a:spLocks noGrp="1"/>
          </p:cNvSpPr>
          <p:nvPr>
            <p:ph idx="1"/>
          </p:nvPr>
        </p:nvSpPr>
        <p:spPr/>
        <p:txBody>
          <a:bodyPr/>
          <a:lstStyle/>
          <a:p>
            <a:r>
              <a:rPr lang="en-GB" dirty="0"/>
              <a:t>To understand and be able to explain Kant’s criticisms of Descartes’ Ontological argument.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GB" dirty="0"/>
              <a:t>Who was Kant?</a:t>
            </a:r>
          </a:p>
        </p:txBody>
      </p:sp>
      <p:sp>
        <p:nvSpPr>
          <p:cNvPr id="3" name="Content Placeholder 2"/>
          <p:cNvSpPr>
            <a:spLocks noGrp="1"/>
          </p:cNvSpPr>
          <p:nvPr>
            <p:ph idx="1"/>
          </p:nvPr>
        </p:nvSpPr>
        <p:spPr/>
        <p:txBody>
          <a:bodyPr/>
          <a:lstStyle/>
          <a:p>
            <a:pPr algn="ctr">
              <a:buNone/>
            </a:pPr>
            <a:r>
              <a:rPr lang="en-GB" dirty="0">
                <a:latin typeface="Calibri" pitchFamily="34" charset="0"/>
                <a:ea typeface="Calibri" pitchFamily="34" charset="0"/>
                <a:cs typeface="Calibri" pitchFamily="34" charset="0"/>
              </a:rPr>
              <a:t>The philosopher Immanuel Kant lived in the late 18</a:t>
            </a:r>
            <a:r>
              <a:rPr lang="en-GB" baseline="30000" dirty="0">
                <a:latin typeface="Calibri" pitchFamily="34" charset="0"/>
                <a:ea typeface="Calibri" pitchFamily="34" charset="0"/>
                <a:cs typeface="Calibri" pitchFamily="34" charset="0"/>
              </a:rPr>
              <a:t>th</a:t>
            </a:r>
            <a:r>
              <a:rPr lang="en-GB" dirty="0">
                <a:latin typeface="Calibri" pitchFamily="34" charset="0"/>
                <a:ea typeface="Calibri" pitchFamily="34" charset="0"/>
                <a:cs typeface="Calibri" pitchFamily="34" charset="0"/>
              </a:rPr>
              <a:t> century. He invented the phrase ‘ontological argument’ to describe the efforts of Anselm and Descartes. Kant was not at all convinced by such ‘proofs’.</a:t>
            </a:r>
          </a:p>
          <a:p>
            <a:pPr algn="ctr">
              <a:buNone/>
            </a:pPr>
            <a:r>
              <a:rPr lang="en-GB" b="1" dirty="0">
                <a:solidFill>
                  <a:srgbClr val="FF0000"/>
                </a:solidFill>
                <a:latin typeface="Calibri" pitchFamily="34" charset="0"/>
                <a:ea typeface="Calibri" pitchFamily="34" charset="0"/>
                <a:cs typeface="Calibri" pitchFamily="34" charset="0"/>
              </a:rPr>
              <a:t>Proofs = arguments not evidence</a:t>
            </a:r>
          </a:p>
          <a:p>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4725144"/>
            <a:ext cx="3279686" cy="184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7332">
            <a:off x="7101966" y="4788371"/>
            <a:ext cx="1143498" cy="1718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GB" dirty="0"/>
              <a:t>Kant’s first objection</a:t>
            </a:r>
          </a:p>
        </p:txBody>
      </p:sp>
      <p:sp>
        <p:nvSpPr>
          <p:cNvPr id="3" name="Content Placeholder 2"/>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ctr">
              <a:buNone/>
            </a:pPr>
            <a:r>
              <a:rPr lang="en-GB" dirty="0">
                <a:latin typeface="Calibri" pitchFamily="34" charset="0"/>
                <a:ea typeface="Calibri" pitchFamily="34" charset="0"/>
                <a:cs typeface="Calibri" pitchFamily="34" charset="0"/>
              </a:rPr>
              <a:t>His first main point is that </a:t>
            </a:r>
            <a:r>
              <a:rPr lang="en-GB" dirty="0">
                <a:solidFill>
                  <a:srgbClr val="FF0000"/>
                </a:solidFill>
                <a:latin typeface="Calibri" pitchFamily="34" charset="0"/>
                <a:ea typeface="Calibri" pitchFamily="34" charset="0"/>
                <a:cs typeface="Calibri" pitchFamily="34" charset="0"/>
              </a:rPr>
              <a:t>‘God does not exist’ is not self-contradictory. It is a statement which may be true or false.  </a:t>
            </a:r>
          </a:p>
          <a:p>
            <a:pPr algn="ctr">
              <a:buNone/>
            </a:pPr>
            <a:endParaRPr lang="en-GB" dirty="0">
              <a:latin typeface="Calibri" pitchFamily="34" charset="0"/>
              <a:ea typeface="Calibri" pitchFamily="34" charset="0"/>
              <a:cs typeface="Calibri" pitchFamily="34" charset="0"/>
            </a:endParaRPr>
          </a:p>
          <a:p>
            <a:pPr algn="ctr">
              <a:buNone/>
            </a:pPr>
            <a:r>
              <a:rPr lang="en-GB" dirty="0">
                <a:latin typeface="Calibri" pitchFamily="34" charset="0"/>
                <a:ea typeface="Calibri" pitchFamily="34" charset="0"/>
                <a:cs typeface="Calibri" pitchFamily="34" charset="0"/>
              </a:rPr>
              <a:t>Any statement about an object can be self-contradictory, but if the object is held not to exist in the first place then it has no essence to be contradicted.</a:t>
            </a:r>
          </a:p>
          <a:p>
            <a:endParaRPr lang="en-GB" dirty="0"/>
          </a:p>
        </p:txBody>
      </p:sp>
      <p:sp>
        <p:nvSpPr>
          <p:cNvPr id="4" name="Content Placeholder 3"/>
          <p:cNvSpPr>
            <a:spLocks noGrp="1"/>
          </p:cNvSpPr>
          <p:nvPr>
            <p:ph sz="half" idx="2"/>
          </p:nvPr>
        </p:nvSpPr>
        <p:spPr/>
        <p:txBody>
          <a:bodyPr>
            <a:normAutofit fontScale="85000" lnSpcReduction="20000"/>
          </a:bodyPr>
          <a:lstStyle/>
          <a:p>
            <a:pPr>
              <a:buNone/>
            </a:pPr>
            <a:r>
              <a:rPr lang="en-GB" dirty="0">
                <a:solidFill>
                  <a:srgbClr val="FF0000"/>
                </a:solidFill>
              </a:rPr>
              <a:t>Kant said:</a:t>
            </a:r>
          </a:p>
          <a:p>
            <a:pPr marL="514350" indent="-514350">
              <a:buFont typeface="+mj-lt"/>
              <a:buAutoNum type="arabicPeriod"/>
            </a:pPr>
            <a:r>
              <a:rPr lang="en-GB" dirty="0"/>
              <a:t>you have a triangle, then  it must have three sides because its a triangle, without these it is not a triangle.</a:t>
            </a:r>
          </a:p>
          <a:p>
            <a:pPr marL="514350" indent="-514350">
              <a:buFont typeface="+mj-lt"/>
              <a:buAutoNum type="arabicPeriod"/>
            </a:pPr>
            <a:r>
              <a:rPr lang="en-GB" dirty="0"/>
              <a:t>But if you do not have the triangle, then you do not have three sides either.</a:t>
            </a:r>
          </a:p>
          <a:p>
            <a:pPr marL="514350" indent="-514350">
              <a:buFont typeface="+mj-lt"/>
              <a:buAutoNum type="arabicPeriod"/>
            </a:pPr>
            <a:r>
              <a:rPr lang="en-GB" dirty="0"/>
              <a:t>If you accept God, it is logical to accept his existence.</a:t>
            </a:r>
          </a:p>
          <a:p>
            <a:pPr marL="514350" indent="-514350">
              <a:buFont typeface="+mj-lt"/>
              <a:buAutoNum type="arabicPeriod"/>
            </a:pPr>
            <a:r>
              <a:rPr lang="en-GB" dirty="0"/>
              <a:t>But you do not have to accept God.</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GB" dirty="0"/>
              <a:t>The response to Kant’s first objection</a:t>
            </a:r>
          </a:p>
        </p:txBody>
      </p:sp>
      <p:sp>
        <p:nvSpPr>
          <p:cNvPr id="3" name="Content Placeholder 2"/>
          <p:cNvSpPr>
            <a:spLocks noGrp="1"/>
          </p:cNvSpPr>
          <p:nvPr>
            <p:ph idx="1"/>
          </p:nvPr>
        </p:nvSpPr>
        <p:spPr/>
        <p:txBody>
          <a:bodyPr>
            <a:normAutofit fontScale="85000" lnSpcReduction="10000"/>
          </a:bodyPr>
          <a:lstStyle/>
          <a:p>
            <a:pPr algn="ctr">
              <a:buNone/>
            </a:pPr>
            <a:r>
              <a:rPr lang="en-GB" dirty="0">
                <a:latin typeface="Calibri" pitchFamily="34" charset="0"/>
                <a:ea typeface="Calibri" pitchFamily="34" charset="0"/>
                <a:cs typeface="Calibri" pitchFamily="34" charset="0"/>
              </a:rPr>
              <a:t>Kant’s first objection </a:t>
            </a:r>
            <a:r>
              <a:rPr lang="en-GB" dirty="0">
                <a:solidFill>
                  <a:srgbClr val="FF0000"/>
                </a:solidFill>
                <a:latin typeface="Calibri" pitchFamily="34" charset="0"/>
                <a:ea typeface="Calibri" pitchFamily="34" charset="0"/>
                <a:cs typeface="Calibri" pitchFamily="34" charset="0"/>
              </a:rPr>
              <a:t>arguably deals with Descartes </a:t>
            </a:r>
            <a:r>
              <a:rPr lang="en-GB" dirty="0">
                <a:latin typeface="Calibri" pitchFamily="34" charset="0"/>
                <a:ea typeface="Calibri" pitchFamily="34" charset="0"/>
                <a:cs typeface="Calibri" pitchFamily="34" charset="0"/>
              </a:rPr>
              <a:t>well – there’s nothing self-contradictory about saying that God does not exist. </a:t>
            </a:r>
          </a:p>
          <a:p>
            <a:pPr>
              <a:buNone/>
            </a:pPr>
            <a:endParaRPr lang="en-GB" dirty="0">
              <a:latin typeface="Calibri" pitchFamily="34" charset="0"/>
              <a:ea typeface="Calibri" pitchFamily="34" charset="0"/>
              <a:cs typeface="Calibri" pitchFamily="34" charset="0"/>
            </a:endParaRPr>
          </a:p>
          <a:p>
            <a:pPr algn="ctr">
              <a:buNone/>
            </a:pPr>
            <a:r>
              <a:rPr lang="en-GB" dirty="0">
                <a:solidFill>
                  <a:srgbClr val="FF0000"/>
                </a:solidFill>
                <a:latin typeface="Calibri" pitchFamily="34" charset="0"/>
                <a:ea typeface="Calibri" pitchFamily="34" charset="0"/>
                <a:cs typeface="Calibri" pitchFamily="34" charset="0"/>
              </a:rPr>
              <a:t>But what about Anselm? </a:t>
            </a:r>
            <a:r>
              <a:rPr lang="en-GB" dirty="0">
                <a:latin typeface="Calibri" pitchFamily="34" charset="0"/>
                <a:ea typeface="Calibri" pitchFamily="34" charset="0"/>
                <a:cs typeface="Calibri" pitchFamily="34" charset="0"/>
              </a:rPr>
              <a:t>Brian Davies argues that Anselm is </a:t>
            </a:r>
            <a:r>
              <a:rPr lang="en-GB" i="1" dirty="0">
                <a:latin typeface="Calibri" pitchFamily="34" charset="0"/>
                <a:ea typeface="Calibri" pitchFamily="34" charset="0"/>
                <a:cs typeface="Calibri" pitchFamily="34" charset="0"/>
              </a:rPr>
              <a:t>not</a:t>
            </a:r>
            <a:r>
              <a:rPr lang="en-GB" dirty="0">
                <a:latin typeface="Calibri" pitchFamily="34" charset="0"/>
                <a:ea typeface="Calibri" pitchFamily="34" charset="0"/>
                <a:cs typeface="Calibri" pitchFamily="34" charset="0"/>
              </a:rPr>
              <a:t> trying to say that we can move directly from an idea of God to knowledge of his existence. </a:t>
            </a:r>
          </a:p>
          <a:p>
            <a:pPr algn="ctr">
              <a:buNone/>
            </a:pPr>
            <a:r>
              <a:rPr lang="en-GB" dirty="0">
                <a:latin typeface="Calibri" pitchFamily="34" charset="0"/>
                <a:ea typeface="Calibri" pitchFamily="34" charset="0"/>
                <a:cs typeface="Calibri" pitchFamily="34" charset="0"/>
              </a:rPr>
              <a:t>Instead, Anselm’s focus is upon the claim that the greatest conceivable being cannot only exist in the mind. This is different from saying that God’s non-existence is self-contradictory.</a:t>
            </a: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GB" dirty="0"/>
              <a:t>Kant’s second objection</a:t>
            </a:r>
          </a:p>
        </p:txBody>
      </p:sp>
      <p:sp>
        <p:nvSpPr>
          <p:cNvPr id="3" name="Content Placeholder 2"/>
          <p:cNvSpPr>
            <a:spLocks noGrp="1"/>
          </p:cNvSpPr>
          <p:nvPr>
            <p:ph idx="1"/>
          </p:nvPr>
        </p:nvSpPr>
        <p:spPr/>
        <p:txBody>
          <a:bodyPr>
            <a:normAutofit fontScale="92500" lnSpcReduction="20000"/>
          </a:bodyPr>
          <a:lstStyle/>
          <a:p>
            <a:pPr algn="ctr">
              <a:buNone/>
            </a:pPr>
            <a:r>
              <a:rPr lang="en-GB" dirty="0">
                <a:solidFill>
                  <a:srgbClr val="FF0000"/>
                </a:solidFill>
                <a:latin typeface="Calibri" pitchFamily="34" charset="0"/>
                <a:ea typeface="Calibri" pitchFamily="34" charset="0"/>
                <a:cs typeface="Calibri" pitchFamily="34" charset="0"/>
              </a:rPr>
              <a:t>Kant’s second point is the (slightly) famous phrase “existence is not a predicate”. </a:t>
            </a:r>
          </a:p>
          <a:p>
            <a:endParaRPr lang="en-GB" dirty="0">
              <a:latin typeface="Calibri" pitchFamily="34" charset="0"/>
              <a:ea typeface="Calibri" pitchFamily="34" charset="0"/>
              <a:cs typeface="Calibri" pitchFamily="34" charset="0"/>
            </a:endParaRPr>
          </a:p>
          <a:p>
            <a:pPr algn="ctr">
              <a:buNone/>
            </a:pPr>
            <a:r>
              <a:rPr lang="en-GB" dirty="0">
                <a:latin typeface="Calibri" pitchFamily="34" charset="0"/>
                <a:ea typeface="Calibri" pitchFamily="34" charset="0"/>
                <a:cs typeface="Calibri" pitchFamily="34" charset="0"/>
              </a:rPr>
              <a:t>That means, in the statement “so and so exists” the fact that he “exists” adds no real information about him. </a:t>
            </a:r>
          </a:p>
          <a:p>
            <a:pPr algn="ctr">
              <a:buNone/>
            </a:pPr>
            <a:r>
              <a:rPr lang="en-GB" dirty="0">
                <a:latin typeface="Calibri" pitchFamily="34" charset="0"/>
                <a:ea typeface="Calibri" pitchFamily="34" charset="0"/>
                <a:cs typeface="Calibri" pitchFamily="34" charset="0"/>
              </a:rPr>
              <a:t>By talking about “so and so” in the first place, we </a:t>
            </a:r>
            <a:r>
              <a:rPr lang="en-GB" i="1" dirty="0">
                <a:latin typeface="Calibri" pitchFamily="34" charset="0"/>
                <a:ea typeface="Calibri" pitchFamily="34" charset="0"/>
                <a:cs typeface="Calibri" pitchFamily="34" charset="0"/>
              </a:rPr>
              <a:t>assume</a:t>
            </a:r>
            <a:r>
              <a:rPr lang="en-GB" dirty="0">
                <a:latin typeface="Calibri" pitchFamily="34" charset="0"/>
                <a:ea typeface="Calibri" pitchFamily="34" charset="0"/>
                <a:cs typeface="Calibri" pitchFamily="34" charset="0"/>
              </a:rPr>
              <a:t> that he exists. Ontological arguments say that existence is one of God’s qualities, but it’s not really a quality at all – it’s just something taken for granted.</a:t>
            </a: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GB" dirty="0"/>
              <a:t>The response to Kant’s second objection</a:t>
            </a:r>
          </a:p>
        </p:txBody>
      </p:sp>
      <p:sp>
        <p:nvSpPr>
          <p:cNvPr id="3" name="Content Placeholder 2"/>
          <p:cNvSpPr>
            <a:spLocks noGrp="1"/>
          </p:cNvSpPr>
          <p:nvPr>
            <p:ph idx="1"/>
          </p:nvPr>
        </p:nvSpPr>
        <p:spPr>
          <a:xfrm>
            <a:off x="467544" y="1412776"/>
            <a:ext cx="8363272" cy="4997152"/>
          </a:xfrm>
        </p:spPr>
        <p:txBody>
          <a:bodyPr>
            <a:normAutofit fontScale="85000" lnSpcReduction="10000"/>
          </a:bodyPr>
          <a:lstStyle/>
          <a:p>
            <a:pPr algn="ctr">
              <a:buNone/>
            </a:pPr>
            <a:r>
              <a:rPr lang="en-GB" dirty="0">
                <a:solidFill>
                  <a:srgbClr val="FF0000"/>
                </a:solidFill>
                <a:latin typeface="Calibri" pitchFamily="34" charset="0"/>
                <a:ea typeface="Calibri" pitchFamily="34" charset="0"/>
                <a:cs typeface="Calibri" pitchFamily="34" charset="0"/>
              </a:rPr>
              <a:t>We can think of statements in which existence seems to add something meaningful about the subject. </a:t>
            </a:r>
          </a:p>
          <a:p>
            <a:pPr algn="ctr">
              <a:buNone/>
            </a:pPr>
            <a:endParaRPr lang="en-GB" dirty="0">
              <a:latin typeface="Calibri" pitchFamily="34" charset="0"/>
              <a:ea typeface="Calibri" pitchFamily="34" charset="0"/>
              <a:cs typeface="Calibri" pitchFamily="34" charset="0"/>
            </a:endParaRPr>
          </a:p>
          <a:p>
            <a:pPr algn="ctr">
              <a:buNone/>
            </a:pPr>
            <a:r>
              <a:rPr lang="en-GB" dirty="0">
                <a:latin typeface="Calibri" pitchFamily="34" charset="0"/>
                <a:ea typeface="Calibri" pitchFamily="34" charset="0"/>
                <a:cs typeface="Calibri" pitchFamily="34" charset="0"/>
              </a:rPr>
              <a:t>If an object can be </a:t>
            </a:r>
            <a:r>
              <a:rPr lang="en-GB" i="1" dirty="0">
                <a:latin typeface="Calibri" pitchFamily="34" charset="0"/>
                <a:ea typeface="Calibri" pitchFamily="34" charset="0"/>
                <a:cs typeface="Calibri" pitchFamily="34" charset="0"/>
              </a:rPr>
              <a:t>conceived</a:t>
            </a:r>
            <a:r>
              <a:rPr lang="en-GB" dirty="0">
                <a:latin typeface="Calibri" pitchFamily="34" charset="0"/>
                <a:ea typeface="Calibri" pitchFamily="34" charset="0"/>
                <a:cs typeface="Calibri" pitchFamily="34" charset="0"/>
              </a:rPr>
              <a:t> of as existing </a:t>
            </a:r>
            <a:r>
              <a:rPr lang="en-GB" i="1" dirty="0">
                <a:latin typeface="Calibri" pitchFamily="34" charset="0"/>
                <a:ea typeface="Calibri" pitchFamily="34" charset="0"/>
                <a:cs typeface="Calibri" pitchFamily="34" charset="0"/>
              </a:rPr>
              <a:t>or</a:t>
            </a:r>
            <a:r>
              <a:rPr lang="en-GB" dirty="0">
                <a:latin typeface="Calibri" pitchFamily="34" charset="0"/>
                <a:ea typeface="Calibri" pitchFamily="34" charset="0"/>
                <a:cs typeface="Calibri" pitchFamily="34" charset="0"/>
              </a:rPr>
              <a:t> not existing, then to say that it exists means something. If an idea exists in the mind, then it is meaningful to consider whether it exists in reality as well. </a:t>
            </a:r>
          </a:p>
          <a:p>
            <a:pPr algn="ctr">
              <a:buNone/>
            </a:pPr>
            <a:r>
              <a:rPr lang="en-GB" dirty="0">
                <a:latin typeface="Calibri" pitchFamily="34" charset="0"/>
                <a:ea typeface="Calibri" pitchFamily="34" charset="0"/>
                <a:cs typeface="Calibri" pitchFamily="34" charset="0"/>
              </a:rPr>
              <a:t>For example, saying that Father Christmas exists in my mind and in reality as well tells us something about the object, because we allow for his possible existence in the mind alone.</a:t>
            </a:r>
            <a:endParaRPr lang="en-GB" b="1" dirty="0">
              <a:latin typeface="Calibri" pitchFamily="34" charset="0"/>
              <a:ea typeface="Calibri" pitchFamily="34" charset="0"/>
              <a:cs typeface="Calibri" pitchFamily="34" charset="0"/>
            </a:endParaRPr>
          </a:p>
          <a:p>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445224"/>
            <a:ext cx="1296144"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a:t>Think, Pair, Share</a:t>
            </a:r>
          </a:p>
        </p:txBody>
      </p:sp>
      <p:sp>
        <p:nvSpPr>
          <p:cNvPr id="3" name="Content Placeholder 2"/>
          <p:cNvSpPr>
            <a:spLocks noGrp="1"/>
          </p:cNvSpPr>
          <p:nvPr>
            <p:ph idx="1"/>
          </p:nvPr>
        </p:nvSpPr>
        <p:spPr/>
        <p:txBody>
          <a:bodyPr/>
          <a:lstStyle/>
          <a:p>
            <a:pPr marL="0" indent="0">
              <a:buNone/>
            </a:pPr>
            <a:r>
              <a:rPr lang="en-GB" dirty="0"/>
              <a:t>Can you answer these questions in your pairs:</a:t>
            </a:r>
          </a:p>
          <a:p>
            <a:pPr marL="0" indent="0">
              <a:buNone/>
            </a:pPr>
            <a:endParaRPr lang="en-GB" dirty="0"/>
          </a:p>
          <a:p>
            <a:pPr marL="514350" indent="-514350">
              <a:buAutoNum type="alphaLcParenR"/>
            </a:pPr>
            <a:r>
              <a:rPr lang="en-GB" dirty="0">
                <a:solidFill>
                  <a:srgbClr val="7030A0"/>
                </a:solidFill>
              </a:rPr>
              <a:t>What was Kant’s first criticism?</a:t>
            </a:r>
          </a:p>
          <a:p>
            <a:pPr marL="514350" indent="-514350">
              <a:buAutoNum type="alphaLcParenR"/>
            </a:pPr>
            <a:r>
              <a:rPr lang="en-GB" dirty="0">
                <a:solidFill>
                  <a:schemeClr val="accent6">
                    <a:lumMod val="75000"/>
                  </a:schemeClr>
                </a:solidFill>
              </a:rPr>
              <a:t> What was the response?</a:t>
            </a:r>
          </a:p>
          <a:p>
            <a:pPr marL="514350" indent="-514350">
              <a:buAutoNum type="alphaLcParenR"/>
            </a:pPr>
            <a:endParaRPr lang="en-GB" dirty="0"/>
          </a:p>
          <a:p>
            <a:pPr marL="0" indent="0">
              <a:buNone/>
            </a:pPr>
            <a:r>
              <a:rPr lang="en-GB" dirty="0">
                <a:solidFill>
                  <a:schemeClr val="accent6">
                    <a:lumMod val="75000"/>
                  </a:schemeClr>
                </a:solidFill>
              </a:rPr>
              <a:t>b) What was Kant’s second criticism?</a:t>
            </a:r>
          </a:p>
          <a:p>
            <a:pPr marL="514350" indent="-514350">
              <a:buAutoNum type="alphaLcParenR"/>
            </a:pPr>
            <a:r>
              <a:rPr lang="en-GB" dirty="0">
                <a:solidFill>
                  <a:srgbClr val="7030A0"/>
                </a:solidFill>
              </a:rPr>
              <a:t>What was the response? </a:t>
            </a:r>
          </a:p>
        </p:txBody>
      </p:sp>
    </p:spTree>
    <p:extLst>
      <p:ext uri="{BB962C8B-B14F-4D97-AF65-F5344CB8AC3E}">
        <p14:creationId xmlns:p14="http://schemas.microsoft.com/office/powerpoint/2010/main" val="886914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819</Words>
  <Application>Microsoft Office PowerPoint</Application>
  <PresentationFormat>On-screen Show (4:3)</PresentationFormat>
  <Paragraphs>72</Paragraphs>
  <Slides>14</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Describe this object:</vt:lpstr>
      <vt:lpstr>Kant’s criticisms of the Ontological argument</vt:lpstr>
      <vt:lpstr>Learning Outcomes</vt:lpstr>
      <vt:lpstr>Who was Kant?</vt:lpstr>
      <vt:lpstr>Kant’s first objection</vt:lpstr>
      <vt:lpstr>The response to Kant’s first objection</vt:lpstr>
      <vt:lpstr>Kant’s second objection</vt:lpstr>
      <vt:lpstr>The response to Kant’s second objection</vt:lpstr>
      <vt:lpstr>Think, Pair, Share</vt:lpstr>
      <vt:lpstr>Read through the article on Kant’s criticisms…</vt:lpstr>
      <vt:lpstr>Complete the worksheet</vt:lpstr>
      <vt:lpstr>Kant on the Ontological argument:</vt:lpstr>
      <vt:lpstr>What is Kant’s (slightly) famous phrase?</vt:lpstr>
      <vt:lpstr>Kant on the Ontological argument: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Kant’s criticisms of the Ontological argument</dc:title>
  <dc:creator>Nicole</dc:creator>
  <cp:lastModifiedBy>NVeitch</cp:lastModifiedBy>
  <cp:revision>15</cp:revision>
  <cp:lastPrinted>2017-10-19T07:24:12Z</cp:lastPrinted>
  <dcterms:created xsi:type="dcterms:W3CDTF">2012-11-25T16:02:14Z</dcterms:created>
  <dcterms:modified xsi:type="dcterms:W3CDTF">2017-10-19T09:10:47Z</dcterms:modified>
</cp:coreProperties>
</file>