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75" r:id="rId5"/>
    <p:sldId id="273" r:id="rId6"/>
    <p:sldId id="264" r:id="rId7"/>
    <p:sldId id="276" r:id="rId8"/>
    <p:sldId id="266" r:id="rId9"/>
    <p:sldId id="274" r:id="rId10"/>
    <p:sldId id="269" r:id="rId11"/>
    <p:sldId id="268" r:id="rId12"/>
    <p:sldId id="261" r:id="rId13"/>
    <p:sldId id="272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C807-A73C-4ED8-927D-DB08249404D7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31A7-F792-45E9-8907-59313A04671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dirty="0"/>
              <a:t>The universe is a series of hooks hanging one below the other from a fixed point on the wall. If the wall was taken away the chain would fall apart. 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It is possible for the chain of hooks to go on forever but not without the wall to attach the first hook too.</a:t>
            </a:r>
          </a:p>
          <a:p>
            <a:pPr algn="ctr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b="1" dirty="0">
                <a:solidFill>
                  <a:srgbClr val="FF0000"/>
                </a:solidFill>
              </a:rPr>
              <a:t>What is J.L Mackie describing?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56859"/>
            <a:ext cx="3466107" cy="402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Does the cosmological argument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Number yourselves on your table.</a:t>
            </a:r>
          </a:p>
          <a:p>
            <a:pPr algn="ctr">
              <a:buNone/>
            </a:pPr>
            <a:r>
              <a:rPr lang="en-GB" dirty="0"/>
              <a:t>Move round your table and share a your reasons!</a:t>
            </a:r>
          </a:p>
          <a:p>
            <a:pPr algn="ctr">
              <a:buNone/>
            </a:pPr>
            <a:endParaRPr lang="en-GB" dirty="0"/>
          </a:p>
          <a:p>
            <a:pPr algn="ctr"/>
            <a:r>
              <a:rPr lang="en-GB" dirty="0">
                <a:solidFill>
                  <a:srgbClr val="00B050"/>
                </a:solidFill>
              </a:rPr>
              <a:t>If you are an </a:t>
            </a:r>
            <a:r>
              <a:rPr lang="en-GB" b="1" dirty="0">
                <a:solidFill>
                  <a:srgbClr val="00B050"/>
                </a:solidFill>
              </a:rPr>
              <a:t>even number </a:t>
            </a:r>
            <a:r>
              <a:rPr lang="en-GB" dirty="0">
                <a:solidFill>
                  <a:srgbClr val="00B050"/>
                </a:solidFill>
              </a:rPr>
              <a:t>give a reason why someone would </a:t>
            </a:r>
            <a:r>
              <a:rPr lang="en-GB" b="1" dirty="0">
                <a:solidFill>
                  <a:srgbClr val="00B050"/>
                </a:solidFill>
              </a:rPr>
              <a:t>agree</a:t>
            </a:r>
            <a:r>
              <a:rPr lang="en-GB" dirty="0">
                <a:solidFill>
                  <a:srgbClr val="00B050"/>
                </a:solidFill>
              </a:rPr>
              <a:t> with the argument.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If you are an</a:t>
            </a:r>
            <a:r>
              <a:rPr lang="en-GB" b="1" dirty="0">
                <a:solidFill>
                  <a:srgbClr val="FF0000"/>
                </a:solidFill>
              </a:rPr>
              <a:t> odd number </a:t>
            </a:r>
            <a:r>
              <a:rPr lang="en-GB" dirty="0">
                <a:solidFill>
                  <a:srgbClr val="FF0000"/>
                </a:solidFill>
              </a:rPr>
              <a:t>give a reason why someone would </a:t>
            </a:r>
            <a:r>
              <a:rPr lang="en-GB" b="1" dirty="0">
                <a:solidFill>
                  <a:srgbClr val="FF0000"/>
                </a:solidFill>
              </a:rPr>
              <a:t>disagree</a:t>
            </a:r>
            <a:r>
              <a:rPr lang="en-GB" dirty="0">
                <a:solidFill>
                  <a:srgbClr val="FF0000"/>
                </a:solidFill>
              </a:rPr>
              <a:t> with the argument.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03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Evaluation Zigzag!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Complete the </a:t>
            </a:r>
            <a:r>
              <a:rPr lang="en-GB" b="1" dirty="0" err="1">
                <a:solidFill>
                  <a:srgbClr val="FF0000"/>
                </a:solidFill>
              </a:rPr>
              <a:t>zig-zag</a:t>
            </a:r>
            <a:r>
              <a:rPr lang="en-GB" b="1" dirty="0">
                <a:solidFill>
                  <a:srgbClr val="FF0000"/>
                </a:solidFill>
              </a:rPr>
              <a:t> in your books.</a:t>
            </a:r>
          </a:p>
          <a:p>
            <a:pPr marL="0" indent="0" algn="ctr">
              <a:buNone/>
            </a:pPr>
            <a:r>
              <a:rPr lang="en-GB" dirty="0"/>
              <a:t>Zig-zag from arguments that </a:t>
            </a:r>
            <a:r>
              <a:rPr lang="en-GB" b="1" dirty="0">
                <a:solidFill>
                  <a:srgbClr val="FF0000"/>
                </a:solidFill>
              </a:rPr>
              <a:t>support and criticise cosmological argument</a:t>
            </a:r>
            <a:r>
              <a:rPr lang="en-GB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43808" y="3455422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31938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373815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Against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41490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0092" y="46617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Against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396" y="3303180"/>
            <a:ext cx="2930557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Next Steps:</a:t>
            </a:r>
          </a:p>
          <a:p>
            <a:r>
              <a:rPr lang="en-GB" sz="2000" dirty="0">
                <a:solidFill>
                  <a:schemeClr val="tx1"/>
                </a:solidFill>
              </a:rPr>
              <a:t>Add your own personal opinions of each view and give reasons.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68244" y="3964900"/>
            <a:ext cx="2395837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To be able to explain the different argument for and against the cosmological argument (Grade C).</a:t>
            </a:r>
          </a:p>
          <a:p>
            <a:r>
              <a:rPr lang="en-GB" sz="1400" b="1" dirty="0">
                <a:solidFill>
                  <a:srgbClr val="FFC000"/>
                </a:solidFill>
              </a:rPr>
              <a:t>To be able to critically analyse arguments for and against the cosmological argument to answer an A02 question (Grade B).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To be able to evaluate the different arguments and explain why you disagree or agree with them (Grade A).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3359" y="4661764"/>
            <a:ext cx="2483768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/>
              <a:t>To reach a better A02 grade you must always link your arguments. E.g. However Aquinas would disagree with Kenny because….. </a:t>
            </a:r>
          </a:p>
        </p:txBody>
      </p:sp>
    </p:spTree>
    <p:extLst>
      <p:ext uri="{BB962C8B-B14F-4D97-AF65-F5344CB8AC3E}">
        <p14:creationId xmlns:p14="http://schemas.microsoft.com/office/powerpoint/2010/main" val="351744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Essay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>
                <a:solidFill>
                  <a:srgbClr val="FF0000"/>
                </a:solidFill>
              </a:rPr>
              <a:t>Complete an essay plan of the cosmological argument.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To what extent were Russell’s criticisms of the Cosmological Argument successful?</a:t>
            </a:r>
          </a:p>
          <a:p>
            <a:pPr algn="ctr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4601961"/>
            <a:ext cx="3283226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To be able to explain the different argument for and against the cosmological argument (Grade C).</a:t>
            </a:r>
          </a:p>
          <a:p>
            <a:r>
              <a:rPr lang="en-GB" sz="1400" b="1" dirty="0">
                <a:solidFill>
                  <a:srgbClr val="FFC000"/>
                </a:solidFill>
              </a:rPr>
              <a:t>To be able to critically analyse arguments for and against the cosmological argument to answer an A02 question (Grade B).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To be able to evaluate the different arguments and explain why you disagree or agree with them (Grade A).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9138" y="5373215"/>
            <a:ext cx="273630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Make sure each paragraph has either an example or a quote in to justify the argument.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7130" y="4476020"/>
            <a:ext cx="28803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Use the mark scheme in your book or on </a:t>
            </a:r>
            <a:r>
              <a:rPr lang="en-GB" dirty="0" err="1"/>
              <a:t>Edmodo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What do you think to each others plans?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Read their plan and give it two stars and a wish.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Two things good about it and a target to help them improve.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6" descr="http://t2.gstatic.com/images?q=tbn:ANd9GcSX1VMDyb27X8Tc52G8JjDRxw-D_y5pxdvosiPTtkfePvVMUaim"/>
          <p:cNvPicPr>
            <a:picLocks noChangeAspect="1" noChangeArrowheads="1"/>
          </p:cNvPicPr>
          <p:nvPr/>
        </p:nvPicPr>
        <p:blipFill>
          <a:blip r:embed="rId2" cstate="print"/>
          <a:srcRect t="15703" b="16212"/>
          <a:stretch>
            <a:fillRect/>
          </a:stretch>
        </p:blipFill>
        <p:spPr bwMode="auto">
          <a:xfrm>
            <a:off x="3131840" y="4149080"/>
            <a:ext cx="3384376" cy="2304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3645024"/>
            <a:ext cx="208823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Next steps:</a:t>
            </a:r>
          </a:p>
          <a:p>
            <a:r>
              <a:rPr lang="en-GB" dirty="0"/>
              <a:t>Based on their target improve your essay plan in green pen.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92621" y="4799186"/>
            <a:ext cx="28803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Use the mark scheme in your book or on </a:t>
            </a:r>
            <a:r>
              <a:rPr lang="en-GB" dirty="0" err="1"/>
              <a:t>Edmodo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333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Mini-white boards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10872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rgbClr val="00B050"/>
                </a:solidFill>
              </a:rPr>
              <a:t>Name two Philosophers who disagree with the cosmological argument (</a:t>
            </a:r>
            <a:r>
              <a:rPr lang="en-GB" sz="2700" dirty="0">
                <a:solidFill>
                  <a:srgbClr val="00B050"/>
                </a:solidFill>
              </a:rPr>
              <a:t>Grade</a:t>
            </a:r>
            <a:r>
              <a:rPr lang="en-GB" sz="2800" dirty="0">
                <a:solidFill>
                  <a:srgbClr val="00B050"/>
                </a:solidFill>
              </a:rPr>
              <a:t> C).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46445" y="4221088"/>
            <a:ext cx="8326965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>
                <a:solidFill>
                  <a:srgbClr val="FF0000"/>
                </a:solidFill>
              </a:rPr>
              <a:t>Name on philosopher who’s views on the cosmological argument agree with, give a reason (Grade A).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2947" y="5373216"/>
            <a:ext cx="5673959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To be able to explain the different argument for and against the cosmological argument (Grade C).</a:t>
            </a:r>
          </a:p>
          <a:p>
            <a:r>
              <a:rPr lang="en-GB" sz="1400" b="1" dirty="0">
                <a:solidFill>
                  <a:srgbClr val="FFC000"/>
                </a:solidFill>
              </a:rPr>
              <a:t>To be able to critically analyse arguments for and against the cosmological argument to answer an A02 question (Grade B).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To be able to evaluate the different arguments and explain why you disagree or agree with them (Grade A).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46443" y="2996952"/>
            <a:ext cx="8230013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b="1" dirty="0">
                <a:solidFill>
                  <a:srgbClr val="FFC000"/>
                </a:solidFill>
              </a:rPr>
              <a:t>Name two Philosophers who would disagree with each other on the cosmological argument (Grade B).</a:t>
            </a:r>
          </a:p>
        </p:txBody>
      </p:sp>
    </p:spTree>
    <p:extLst>
      <p:ext uri="{BB962C8B-B14F-4D97-AF65-F5344CB8AC3E}">
        <p14:creationId xmlns:p14="http://schemas.microsoft.com/office/powerpoint/2010/main" val="264455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Complete a crib sheet on the Cosmological Argument.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9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Evaluation of the Cosmological Argument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To be able to explain the different argument for and against the cosmological argument (Grade C).</a:t>
            </a:r>
          </a:p>
          <a:p>
            <a:r>
              <a:rPr lang="en-GB" dirty="0">
                <a:solidFill>
                  <a:srgbClr val="FFC000"/>
                </a:solidFill>
              </a:rPr>
              <a:t>To be able to critically analyse arguments for and against the cosmological argument to answer an A02 question (Grade B).</a:t>
            </a:r>
          </a:p>
          <a:p>
            <a:r>
              <a:rPr lang="en-GB" dirty="0">
                <a:solidFill>
                  <a:srgbClr val="FF0000"/>
                </a:solidFill>
              </a:rPr>
              <a:t>To be able to evaluate the different arguments and explain why you disagree or agree with them (Grade A).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Cow time! Literacy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9170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4000" dirty="0">
                <a:latin typeface="Calibri" pitchFamily="34" charset="0"/>
              </a:rPr>
              <a:t>Check that you have spelt all the </a:t>
            </a:r>
            <a:r>
              <a:rPr lang="en-GB" sz="4000" b="1" u="sng" dirty="0">
                <a:latin typeface="Calibri" pitchFamily="34" charset="0"/>
              </a:rPr>
              <a:t>key words</a:t>
            </a:r>
            <a:r>
              <a:rPr lang="en-GB" sz="4000" b="1" dirty="0">
                <a:latin typeface="Calibri" pitchFamily="34" charset="0"/>
              </a:rPr>
              <a:t> c</a:t>
            </a:r>
            <a:r>
              <a:rPr lang="en-GB" sz="4000" dirty="0">
                <a:latin typeface="Calibri" pitchFamily="34" charset="0"/>
              </a:rPr>
              <a:t>orrectly.</a:t>
            </a:r>
          </a:p>
          <a:p>
            <a:pPr algn="ctr">
              <a:buNone/>
            </a:pPr>
            <a:endParaRPr lang="en-GB" dirty="0">
              <a:latin typeface="Calibri" pitchFamily="34" charset="0"/>
            </a:endParaRPr>
          </a:p>
          <a:p>
            <a:pPr algn="ctr">
              <a:buNone/>
            </a:pPr>
            <a:r>
              <a:rPr lang="en-GB" dirty="0">
                <a:latin typeface="Calibri" pitchFamily="34" charset="0"/>
              </a:rPr>
              <a:t>Take the time to check over the rest of your work for any </a:t>
            </a:r>
            <a:r>
              <a:rPr lang="en-GB" b="1" dirty="0">
                <a:latin typeface="Calibri" pitchFamily="34" charset="0"/>
              </a:rPr>
              <a:t>other spelling mistakes</a:t>
            </a:r>
            <a:r>
              <a:rPr lang="en-GB" dirty="0">
                <a:latin typeface="Calibri" pitchFamily="34" charset="0"/>
              </a:rPr>
              <a:t>. </a:t>
            </a:r>
          </a:p>
          <a:p>
            <a:pPr algn="ctr">
              <a:buNone/>
            </a:pPr>
            <a:endParaRPr lang="en-GB" dirty="0">
              <a:latin typeface="Calibri" pitchFamily="34" charset="0"/>
            </a:endParaRPr>
          </a:p>
          <a:p>
            <a:pPr algn="ctr">
              <a:buNone/>
            </a:pPr>
            <a:r>
              <a:rPr lang="en-GB" dirty="0">
                <a:latin typeface="Calibri" pitchFamily="34" charset="0"/>
              </a:rPr>
              <a:t>Ask for a dictionary or use the internet to check over any words that you are not sure are correct.</a:t>
            </a:r>
          </a:p>
          <a:p>
            <a:endParaRPr lang="en-GB" dirty="0"/>
          </a:p>
        </p:txBody>
      </p:sp>
      <p:pic>
        <p:nvPicPr>
          <p:cNvPr id="4" name="Picture 3" descr="T:\Captain Cow\Captain Cow! 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93180"/>
            <a:ext cx="1312912" cy="17648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86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A: Explain Aquinas’ cosmological argument.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 Explain one of Hume’s criticisms of the cosmological argument.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A: Explain Copleston’s views on the cosmological argument.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 Explain Russell’s views on the cosmological argument. </a:t>
            </a:r>
          </a:p>
        </p:txBody>
      </p:sp>
    </p:spTree>
    <p:extLst>
      <p:ext uri="{BB962C8B-B14F-4D97-AF65-F5344CB8AC3E}">
        <p14:creationId xmlns:p14="http://schemas.microsoft.com/office/powerpoint/2010/main" val="402478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Does the cosmological argument work?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Mackie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800" dirty="0"/>
              <a:t>He defended idea of no infinite regression.</a:t>
            </a:r>
          </a:p>
          <a:p>
            <a:pPr marL="0" indent="0" algn="ctr">
              <a:buNone/>
            </a:pPr>
            <a:r>
              <a:rPr lang="en-GB" sz="2800" dirty="0"/>
              <a:t>e.g. It’s not logical to think of a railway train consisting simply of an infinite number of carriages </a:t>
            </a:r>
          </a:p>
          <a:p>
            <a:pPr marL="0" indent="0" algn="ctr">
              <a:buNone/>
            </a:pPr>
            <a:r>
              <a:rPr lang="en-GB" sz="2800" dirty="0"/>
              <a:t>– the train must have an engine to drive it.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Kenny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He thinks Newton’s Law proves Aquinas is wrong. It is possible that an object can be  stationary or moving at a constant rate without any external force acting on it.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This appears to prove Aquinas’ idea that nothing moves itself as incorrect.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1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dirty="0"/>
              <a:t>Anscombe (1974)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dirty="0"/>
              <a:t>Anscombe (1974) argued how can it be logical to think of something coming into existence without a cause? Hume is implying that the universe doesn’t need a cause, but how is that logical?</a:t>
            </a:r>
          </a:p>
          <a:p>
            <a:pPr marL="0" lvl="0" indent="0" algn="ctr">
              <a:buNone/>
            </a:pP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Who does this support?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39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Al </a:t>
            </a:r>
            <a:r>
              <a:rPr lang="en-GB" dirty="0" err="1"/>
              <a:t>Ghazali</a:t>
            </a:r>
            <a:r>
              <a:rPr lang="en-GB" dirty="0"/>
              <a:t> and The Kalam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600" dirty="0"/>
              <a:t>Everything that has a beginning of its existence has a cause of its existence;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dirty="0"/>
              <a:t>The universe has a beginning of its existence;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dirty="0"/>
              <a:t>Therefore: The universe has a cause of its existence.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dirty="0"/>
              <a:t>God is the cause.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04048" y="1628800"/>
            <a:ext cx="4038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GB" dirty="0"/>
              <a:t>He was a Muslim scholar who questioned </a:t>
            </a:r>
            <a:r>
              <a:rPr lang="en-GB" dirty="0">
                <a:solidFill>
                  <a:srgbClr val="FF0000"/>
                </a:solidFill>
              </a:rPr>
              <a:t>the concept of infinity.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GB" dirty="0"/>
              <a:t>Here are some questions: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GB" dirty="0"/>
              <a:t>In an infinite library, which would be greater – the total number of books or the number of books with green spines?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GB" dirty="0"/>
              <a:t>If we borrowed a book from an infinite library, would the total number of books decrease?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5932169"/>
            <a:ext cx="4572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400" dirty="0"/>
              <a:t>Why is the Kalam argument described as a priori?</a:t>
            </a:r>
          </a:p>
        </p:txBody>
      </p:sp>
    </p:spTree>
    <p:extLst>
      <p:ext uri="{BB962C8B-B14F-4D97-AF65-F5344CB8AC3E}">
        <p14:creationId xmlns:p14="http://schemas.microsoft.com/office/powerpoint/2010/main" val="24299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In depth: The Kalam Argument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Read through the article on the Kalam Argument and write down 5 key points (page 45).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62" t="30699" r="20149" b="50774"/>
          <a:stretch/>
        </p:blipFill>
        <p:spPr bwMode="auto">
          <a:xfrm>
            <a:off x="3707904" y="3068960"/>
            <a:ext cx="2083296" cy="219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5390929"/>
            <a:ext cx="331236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Find out Kant’s view on the cosmological argument and record it in your notes.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68244" y="3964900"/>
            <a:ext cx="2395837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To be able to explain the different argument for and against the cosmological argument (Grade C).</a:t>
            </a:r>
          </a:p>
          <a:p>
            <a:r>
              <a:rPr lang="en-GB" sz="1400" b="1" dirty="0">
                <a:solidFill>
                  <a:srgbClr val="FFC000"/>
                </a:solidFill>
              </a:rPr>
              <a:t>To be able to critically analyse arguments for and against the cosmological argument to answer an A02 question (Grade B).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To be able to evaluate the different arguments and explain why you disagree or agree with them (Grade A).</a:t>
            </a:r>
          </a:p>
        </p:txBody>
      </p:sp>
    </p:spTree>
    <p:extLst>
      <p:ext uri="{BB962C8B-B14F-4D97-AF65-F5344CB8AC3E}">
        <p14:creationId xmlns:p14="http://schemas.microsoft.com/office/powerpoint/2010/main" val="277283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1072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Think, Pair, Share</vt:lpstr>
      <vt:lpstr>Evaluation of the Cosmological Argument </vt:lpstr>
      <vt:lpstr>Learning Outcomes</vt:lpstr>
      <vt:lpstr>Cow time! Literacy Target</vt:lpstr>
      <vt:lpstr>Think, Pair, Share</vt:lpstr>
      <vt:lpstr>Does the cosmological argument work?</vt:lpstr>
      <vt:lpstr> Anscombe (1974) </vt:lpstr>
      <vt:lpstr>Al Ghazali and The Kalam Argument</vt:lpstr>
      <vt:lpstr>In depth: The Kalam Argument </vt:lpstr>
      <vt:lpstr>Does the cosmological argument work?</vt:lpstr>
      <vt:lpstr>Evaluation Zigzag!</vt:lpstr>
      <vt:lpstr>Essay plan</vt:lpstr>
      <vt:lpstr>What do you think to each others plans?</vt:lpstr>
      <vt:lpstr>Mini-white boards</vt:lpstr>
      <vt:lpstr>Homework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Kalam argument and revision</dc:title>
  <dc:creator>Nicole</dc:creator>
  <cp:lastModifiedBy>NVeitch</cp:lastModifiedBy>
  <cp:revision>31</cp:revision>
  <dcterms:created xsi:type="dcterms:W3CDTF">2013-02-24T21:21:55Z</dcterms:created>
  <dcterms:modified xsi:type="dcterms:W3CDTF">2017-12-06T12:49:49Z</dcterms:modified>
</cp:coreProperties>
</file>